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78"/>
  </p:notesMasterIdLst>
  <p:sldIdLst>
    <p:sldId id="579" r:id="rId2"/>
    <p:sldId id="258" r:id="rId3"/>
    <p:sldId id="259" r:id="rId4"/>
    <p:sldId id="260" r:id="rId5"/>
    <p:sldId id="586" r:id="rId6"/>
    <p:sldId id="262" r:id="rId7"/>
    <p:sldId id="587" r:id="rId8"/>
    <p:sldId id="266" r:id="rId9"/>
    <p:sldId id="267" r:id="rId10"/>
    <p:sldId id="328" r:id="rId11"/>
    <p:sldId id="268" r:id="rId12"/>
    <p:sldId id="269" r:id="rId13"/>
    <p:sldId id="327" r:id="rId14"/>
    <p:sldId id="329" r:id="rId15"/>
    <p:sldId id="270" r:id="rId16"/>
    <p:sldId id="271" r:id="rId17"/>
    <p:sldId id="272" r:id="rId18"/>
    <p:sldId id="273" r:id="rId19"/>
    <p:sldId id="274" r:id="rId20"/>
    <p:sldId id="275" r:id="rId21"/>
    <p:sldId id="330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332" r:id="rId35"/>
    <p:sldId id="288" r:id="rId36"/>
    <p:sldId id="289" r:id="rId37"/>
    <p:sldId id="290" r:id="rId38"/>
    <p:sldId id="265" r:id="rId39"/>
    <p:sldId id="264" r:id="rId40"/>
    <p:sldId id="291" r:id="rId41"/>
    <p:sldId id="292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47" r:id="rId54"/>
    <p:sldId id="357" r:id="rId55"/>
    <p:sldId id="348" r:id="rId56"/>
    <p:sldId id="581" r:id="rId57"/>
    <p:sldId id="306" r:id="rId58"/>
    <p:sldId id="582" r:id="rId59"/>
    <p:sldId id="583" r:id="rId60"/>
    <p:sldId id="310" r:id="rId61"/>
    <p:sldId id="308" r:id="rId62"/>
    <p:sldId id="314" r:id="rId63"/>
    <p:sldId id="311" r:id="rId64"/>
    <p:sldId id="312" r:id="rId65"/>
    <p:sldId id="342" r:id="rId66"/>
    <p:sldId id="316" r:id="rId67"/>
    <p:sldId id="318" r:id="rId68"/>
    <p:sldId id="319" r:id="rId69"/>
    <p:sldId id="315" r:id="rId70"/>
    <p:sldId id="320" r:id="rId71"/>
    <p:sldId id="588" r:id="rId72"/>
    <p:sldId id="590" r:id="rId73"/>
    <p:sldId id="345" r:id="rId74"/>
    <p:sldId id="324" r:id="rId75"/>
    <p:sldId id="325" r:id="rId76"/>
    <p:sldId id="326" r:id="rId77"/>
  </p:sldIdLst>
  <p:sldSz cx="9144000" cy="6858000" type="screen4x3"/>
  <p:notesSz cx="6858000" cy="9144000"/>
  <p:embeddedFontLst>
    <p:embeddedFont>
      <p:font typeface="HY수평선B" panose="020B0600000101010101" charset="-127"/>
      <p:regular r:id="rId79"/>
    </p:embeddedFont>
    <p:embeddedFont>
      <p:font typeface="Comic Sans MS" panose="030F0702030302020204" pitchFamily="66" charset="0"/>
      <p:regular r:id="rId80"/>
      <p:bold r:id="rId81"/>
      <p:italic r:id="rId82"/>
      <p:boldItalic r:id="rId83"/>
    </p:embeddedFont>
    <p:embeddedFont>
      <p:font typeface="HY견명조" panose="02030600000101010101" pitchFamily="18" charset="-127"/>
      <p:regular r:id="rId84"/>
    </p:embeddedFont>
    <p:embeddedFont>
      <p:font typeface="YD2002" panose="02020603020101020101" pitchFamily="18" charset="-127"/>
      <p:regular r:id="rId85"/>
    </p:embeddedFont>
    <p:embeddedFont>
      <p:font typeface="YD여고시절M 30" panose="02020603020101020101" pitchFamily="18" charset="-127"/>
      <p:regular r:id="rId86"/>
    </p:embeddedFont>
    <p:embeddedFont>
      <p:font typeface="나눔스퀘어 네오 Heavy" panose="00000A00000000000000" pitchFamily="2" charset="-127"/>
      <p:bold r:id="rId87"/>
    </p:embeddedFont>
    <p:embeddedFont>
      <p:font typeface="나눔스퀘어 네오 Light" panose="00000400000000000000" pitchFamily="2" charset="-127"/>
      <p:regular r:id="rId88"/>
    </p:embeddedFont>
    <p:embeddedFont>
      <p:font typeface="나눔스퀘어 네오 Regular" panose="00000500000000000000" pitchFamily="2" charset="-127"/>
      <p:regular r:id="rId89"/>
    </p:embeddedFont>
    <p:embeddedFont>
      <p:font typeface="맑은 고딕" panose="020B0503020000020004" pitchFamily="50" charset="-127"/>
      <p:regular r:id="rId90"/>
      <p:bold r:id="rId91"/>
    </p:embeddedFont>
    <p:embeddedFont>
      <p:font typeface="메이플스토리" panose="02000300000000000000" pitchFamily="2" charset="-127"/>
      <p:regular r:id="rId92"/>
      <p:bold r:id="rId9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  <a:srgbClr val="C00000"/>
    <a:srgbClr val="4A4B7D"/>
    <a:srgbClr val="7D5336"/>
    <a:srgbClr val="00FF00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4" autoAdjust="0"/>
    <p:restoredTop sz="94660"/>
  </p:normalViewPr>
  <p:slideViewPr>
    <p:cSldViewPr snapToGrid="0" showGuides="1">
      <p:cViewPr varScale="1">
        <p:scale>
          <a:sx n="123" d="100"/>
          <a:sy n="123" d="100"/>
        </p:scale>
        <p:origin x="12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6.fntdata"/><Relationship Id="rId89" Type="http://schemas.openxmlformats.org/officeDocument/2006/relationships/font" Target="fonts/font11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font" Target="fonts/font1.fntdata"/><Relationship Id="rId5" Type="http://schemas.openxmlformats.org/officeDocument/2006/relationships/slide" Target="slides/slide4.xml"/><Relationship Id="rId90" Type="http://schemas.openxmlformats.org/officeDocument/2006/relationships/font" Target="fonts/font12.fntdata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font" Target="fonts/font2.fntdata"/><Relationship Id="rId85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5.fntdata"/><Relationship Id="rId88" Type="http://schemas.openxmlformats.org/officeDocument/2006/relationships/font" Target="fonts/font10.fntdata"/><Relationship Id="rId91" Type="http://schemas.openxmlformats.org/officeDocument/2006/relationships/font" Target="fonts/font13.fntdata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3.fntdata"/><Relationship Id="rId86" Type="http://schemas.openxmlformats.org/officeDocument/2006/relationships/font" Target="fonts/font8.fntdata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4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9.fntdata"/><Relationship Id="rId61" Type="http://schemas.openxmlformats.org/officeDocument/2006/relationships/slide" Target="slides/slide60.xml"/><Relationship Id="rId82" Type="http://schemas.openxmlformats.org/officeDocument/2006/relationships/font" Target="fonts/font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C0F14-1511-4E44-9F85-059271396808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EA9FD-C2F9-4E6C-8F99-B245B92FF9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8636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3472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074359"/>
            <a:ext cx="7772400" cy="1202513"/>
          </a:xfr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HY수평선B" panose="02030600000101010101" pitchFamily="18" charset="-127"/>
                <a:ea typeface="HY수평선B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3018612"/>
            <a:ext cx="7772400" cy="2714644"/>
          </a:xfrm>
        </p:spPr>
        <p:txBody>
          <a:bodyPr anchor="b">
            <a:normAutofit/>
          </a:bodyPr>
          <a:lstStyle>
            <a:lvl1pPr marL="0" indent="0" algn="r">
              <a:buFont typeface="+mj-lt"/>
              <a:buNone/>
              <a:defRPr sz="4000" b="0" i="0">
                <a:solidFill>
                  <a:schemeClr val="tx1">
                    <a:lumMod val="50000"/>
                    <a:lumOff val="50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C2076-7D54-472C-A94B-98533D60BA8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2025-08-28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15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 anchor="ctr">
            <a:normAutofit/>
          </a:bodyPr>
          <a:lstStyle>
            <a:lvl1pPr marL="0" indent="0" algn="ctr">
              <a:buFont typeface="+mj-lt"/>
              <a:buNone/>
              <a:defRPr sz="44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 anchor="b">
            <a:normAutofit/>
          </a:bodyPr>
          <a:lstStyle>
            <a:lvl1pPr marL="0" indent="0" algn="l">
              <a:buFont typeface="+mj-lt"/>
              <a:buNone/>
              <a:defRPr sz="3600">
                <a:solidFill>
                  <a:schemeClr val="tx1">
                    <a:lumMod val="50000"/>
                    <a:lumOff val="50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6FDB99-AF08-4CAB-9CCC-35C451328B5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2025-08-28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0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2025-08-28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17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2025-08-28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3"/>
          </p:nvPr>
        </p:nvSpPr>
        <p:spPr>
          <a:xfrm>
            <a:off x="4682532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218042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2025-08-28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72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6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2025-08-28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8" r:id="rId4"/>
    <p:sldLayoutId id="2147483676" r:id="rId5"/>
    <p:sldLayoutId id="2147483677" r:id="rId6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nSsjQF7nVWA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QKyLckjoyb8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namu.wiki/w/IBM%20PS/2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namu.wiki/w/%EB%8D%94%EA%B8%80%EB%9F%AC%EC%8A%A4%20%EC%97%A5%EA%B2%94%EB%B0%94%ED%8A%B8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computermuseum.nexon.com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youtu.be/uicH3c6mKzE" TargetMode="Externa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youtu.be/VOU_WEBKQs4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://scienceorc.net/science/senghwal/073.html" TargetMode="Externa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HUO5VewWqPY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s://youtu.be/TgKgH5abLfg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9.emf"/><Relationship Id="rId4" Type="http://schemas.openxmlformats.org/officeDocument/2006/relationships/oleObject" Target="../embeddings/oleObject2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IC_microcontrollers" TargetMode="External"/><Relationship Id="rId7" Type="http://schemas.openxmlformats.org/officeDocument/2006/relationships/image" Target="../media/image62.emf"/><Relationship Id="rId2" Type="http://schemas.openxmlformats.org/officeDocument/2006/relationships/hyperlink" Target="https://en.wikipedia.org/wiki/AVR_microcontrollers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emf"/><Relationship Id="rId5" Type="http://schemas.openxmlformats.org/officeDocument/2006/relationships/image" Target="../media/image60.emf"/><Relationship Id="rId4" Type="http://schemas.openxmlformats.org/officeDocument/2006/relationships/hyperlink" Target="https://en.wikipedia.org/wiki/Intel_MCS-51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7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ZL9UhYSLFyQ" TargetMode="Externa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4" Type="http://schemas.openxmlformats.org/officeDocument/2006/relationships/hyperlink" Target="https://youtu.be/fTRoR6xK9hk" TargetMode="Externa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대각선 방향의 모서리가 둥근 사각형 5"/>
          <p:cNvSpPr/>
          <p:nvPr/>
        </p:nvSpPr>
        <p:spPr>
          <a:xfrm>
            <a:off x="457200" y="764704"/>
            <a:ext cx="8229600" cy="2880000"/>
          </a:xfrm>
          <a:prstGeom prst="round2Diag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컴퓨터 시스템 일반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74549" y="4337809"/>
            <a:ext cx="479490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Sangwook Lee</a:t>
            </a:r>
            <a:endParaRPr lang="ko-KR" altLang="en-US" sz="4000" dirty="0">
              <a:solidFill>
                <a:schemeClr val="tx1">
                  <a:lumMod val="50000"/>
                  <a:lumOff val="50000"/>
                </a:schemeClr>
              </a:solidFill>
              <a:latin typeface="나눔스퀘어 네오 Light" panose="00000400000000000000" pitchFamily="2" charset="-127"/>
              <a:ea typeface="나눔스퀘어 네오 Light" panose="00000400000000000000" pitchFamily="2" charset="-127"/>
            </a:endParaRPr>
          </a:p>
          <a:p>
            <a:pPr algn="ctr"/>
            <a:r>
              <a:rPr lang="en-US" altLang="ko-KR" sz="4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Deogi</a:t>
            </a:r>
            <a:r>
              <a:rPr lang="en-US" altLang="ko-KR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 High School</a:t>
            </a:r>
          </a:p>
        </p:txBody>
      </p:sp>
      <p:pic>
        <p:nvPicPr>
          <p:cNvPr id="14" name="Picture 4" descr="http://www.cckorea.org/images/b05.jpg">
            <a:extLst>
              <a:ext uri="{FF2B5EF4-FFF2-40B4-BE49-F238E27FC236}">
                <a16:creationId xmlns:a16="http://schemas.microsoft.com/office/drawing/2014/main" id="{77131F01-114C-5CD9-2870-68B2C2CF8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62" y="6321237"/>
            <a:ext cx="844550" cy="3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D98CC57-B769-25AD-851D-9EA7FCF5853B}"/>
              </a:ext>
            </a:extLst>
          </p:cNvPr>
          <p:cNvSpPr txBox="1"/>
          <p:nvPr/>
        </p:nvSpPr>
        <p:spPr>
          <a:xfrm>
            <a:off x="2057191" y="6341023"/>
            <a:ext cx="595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저작자를 밝히면 이용이 가능하지만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영리 목적으로 이용할 수 없으며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내용을 수정해서도 안 됩니다</a:t>
            </a:r>
          </a:p>
        </p:txBody>
      </p:sp>
    </p:spTree>
    <p:extLst>
      <p:ext uri="{BB962C8B-B14F-4D97-AF65-F5344CB8AC3E}">
        <p14:creationId xmlns:p14="http://schemas.microsoft.com/office/powerpoint/2010/main" val="2405022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II </a:t>
            </a:r>
            <a:r>
              <a:rPr lang="ko-KR" altLang="en-US" dirty="0"/>
              <a:t>컴퓨터 시스템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01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컴퓨팅 시스템의 구성과 동작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ko-KR" dirty="0"/>
              <a:t>02 </a:t>
            </a:r>
            <a:r>
              <a:rPr lang="ko-KR" altLang="en-US" dirty="0"/>
              <a:t>논리 연산과 논리 회로</a:t>
            </a:r>
            <a:endParaRPr lang="en-US" altLang="ko-KR" dirty="0"/>
          </a:p>
          <a:p>
            <a:r>
              <a:rPr lang="en-US" altLang="ko-KR" dirty="0"/>
              <a:t>03 </a:t>
            </a:r>
            <a:r>
              <a:rPr lang="ko-KR" altLang="en-US" dirty="0"/>
              <a:t>네트워크의 이해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70922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251520" y="1592912"/>
            <a:ext cx="8640960" cy="1044000"/>
          </a:xfrm>
        </p:spPr>
        <p:txBody>
          <a:bodyPr>
            <a:normAutofit/>
          </a:bodyPr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구성과 동작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3240359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하드웨어의 구성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</a:t>
            </a:r>
            <a:endParaRPr lang="en-US" altLang="ko-KR" dirty="0"/>
          </a:p>
          <a:p>
            <a:r>
              <a:rPr lang="en-US" altLang="ko-KR" dirty="0"/>
              <a:t>3. </a:t>
            </a:r>
            <a:r>
              <a:rPr lang="ko-KR" altLang="en-US" dirty="0"/>
              <a:t>중앙 처리 장치</a:t>
            </a:r>
            <a:endParaRPr lang="en-US" altLang="ko-KR" dirty="0"/>
          </a:p>
          <a:p>
            <a:r>
              <a:rPr lang="en-US" altLang="ko-KR" dirty="0"/>
              <a:t>4. </a:t>
            </a:r>
            <a:r>
              <a:rPr lang="ko-KR" altLang="en-US" dirty="0"/>
              <a:t>기억 장치</a:t>
            </a:r>
            <a:endParaRPr lang="en-US" altLang="ko-KR" dirty="0"/>
          </a:p>
          <a:p>
            <a:r>
              <a:rPr lang="en-US" altLang="ko-KR" dirty="0"/>
              <a:t>5. </a:t>
            </a:r>
            <a:r>
              <a:rPr lang="ko-KR" altLang="en-US" dirty="0"/>
              <a:t>소프트웨어의 구성</a:t>
            </a:r>
            <a:endParaRPr lang="en-US" altLang="ko-KR" dirty="0"/>
          </a:p>
          <a:p>
            <a:r>
              <a:rPr lang="en-US" altLang="ko-KR" dirty="0"/>
              <a:t>6. </a:t>
            </a:r>
            <a:r>
              <a:rPr lang="ko-KR" altLang="en-US" dirty="0"/>
              <a:t>컴퓨터 시스템의 동작 원리 및 과정</a:t>
            </a:r>
            <a:endParaRPr lang="en-US" altLang="ko-KR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185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구성과 동작 </a:t>
            </a:r>
            <a:r>
              <a:rPr lang="en-US" altLang="ko-KR" dirty="0"/>
              <a:t>(p.54)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92000" y="2926692"/>
            <a:ext cx="7560000" cy="294883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marL="457200" indent="-3667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하드웨어와 소프트웨어의 구성에 대해 설명할 수 있다</a:t>
            </a:r>
            <a:r>
              <a:rPr lang="en-US" altLang="ko-KR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.</a:t>
            </a:r>
          </a:p>
          <a:p>
            <a:pPr marL="457200" indent="-3667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컴퓨터 시스템의 동작 원리와 과정에 대해 설명할 수 있다</a:t>
            </a:r>
            <a:r>
              <a:rPr lang="en-US" altLang="ko-KR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.</a:t>
            </a:r>
            <a:endParaRPr lang="ko-KR" altLang="en-US" sz="2800" dirty="0">
              <a:latin typeface="YD여고시절M 30" panose="02020603020101020101" pitchFamily="18" charset="-127"/>
              <a:ea typeface="YD여고시절M 30" panose="0202060302010102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2568" y="1560281"/>
            <a:ext cx="26388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400" dirty="0">
                <a:ln w="0"/>
                <a:solidFill>
                  <a:schemeClr val="accent2"/>
                </a:solidFill>
                <a:effectLst>
                  <a:reflection blurRad="6350" stA="53000" endA="300" endPos="35500" dir="5400000" sy="-90000" algn="bl" rotWithShape="0"/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학습 목표</a:t>
            </a:r>
          </a:p>
        </p:txBody>
      </p:sp>
    </p:spTree>
    <p:extLst>
      <p:ext uri="{BB962C8B-B14F-4D97-AF65-F5344CB8AC3E}">
        <p14:creationId xmlns:p14="http://schemas.microsoft.com/office/powerpoint/2010/main" val="2393429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하드웨어의 구성 </a:t>
            </a:r>
            <a:r>
              <a:rPr lang="en-US" altLang="ko-KR" dirty="0"/>
              <a:t>(p.55)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하드웨어</a:t>
            </a:r>
            <a:endParaRPr lang="en-US" altLang="ko-KR" dirty="0"/>
          </a:p>
          <a:p>
            <a:pPr lvl="1"/>
            <a:r>
              <a:rPr lang="ko-KR" altLang="en-US" dirty="0"/>
              <a:t>컴퓨터 본체 </a:t>
            </a:r>
            <a:r>
              <a:rPr lang="en-US" altLang="ko-KR" dirty="0"/>
              <a:t>+ </a:t>
            </a:r>
            <a:r>
              <a:rPr lang="ko-KR" altLang="en-US" dirty="0"/>
              <a:t>주변 장치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하드웨어 구성</a:t>
            </a:r>
            <a:endParaRPr lang="en-US" altLang="ko-KR" dirty="0"/>
          </a:p>
          <a:p>
            <a:pPr lvl="1"/>
            <a:r>
              <a:rPr lang="ko-KR" altLang="en-US" dirty="0"/>
              <a:t>중앙 처리 장치</a:t>
            </a:r>
            <a:endParaRPr lang="en-US" altLang="ko-KR" dirty="0"/>
          </a:p>
          <a:p>
            <a:pPr lvl="1"/>
            <a:r>
              <a:rPr lang="ko-KR" altLang="en-US" dirty="0"/>
              <a:t>기억 장치</a:t>
            </a:r>
            <a:endParaRPr lang="en-US" altLang="ko-KR" dirty="0"/>
          </a:p>
          <a:p>
            <a:pPr lvl="2"/>
            <a:r>
              <a:rPr lang="ko-KR" altLang="en-US" dirty="0" err="1"/>
              <a:t>주기억</a:t>
            </a:r>
            <a:r>
              <a:rPr lang="ko-KR" altLang="en-US" dirty="0"/>
              <a:t> 장치</a:t>
            </a:r>
            <a:endParaRPr lang="en-US" altLang="ko-KR" dirty="0"/>
          </a:p>
          <a:p>
            <a:pPr lvl="2"/>
            <a:r>
              <a:rPr lang="ko-KR" altLang="en-US" dirty="0" err="1"/>
              <a:t>보조기억</a:t>
            </a:r>
            <a:r>
              <a:rPr lang="ko-KR" altLang="en-US" dirty="0"/>
              <a:t> 장치</a:t>
            </a:r>
            <a:endParaRPr lang="en-US" altLang="ko-KR" dirty="0"/>
          </a:p>
          <a:p>
            <a:pPr lvl="1"/>
            <a:r>
              <a:rPr lang="ko-KR" altLang="en-US" dirty="0"/>
              <a:t>입력 장치</a:t>
            </a:r>
            <a:endParaRPr lang="en-US" altLang="ko-KR" dirty="0"/>
          </a:p>
          <a:p>
            <a:pPr lvl="1"/>
            <a:r>
              <a:rPr lang="ko-KR" altLang="en-US" dirty="0"/>
              <a:t>출력 장치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11" name="오른쪽 중괄호 10"/>
          <p:cNvSpPr/>
          <p:nvPr/>
        </p:nvSpPr>
        <p:spPr>
          <a:xfrm>
            <a:off x="3084090" y="3284984"/>
            <a:ext cx="316753" cy="1187363"/>
          </a:xfrm>
          <a:prstGeom prst="rightBrace">
            <a:avLst/>
          </a:prstGeom>
          <a:ln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444130" y="3678610"/>
            <a:ext cx="18678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본체 내부에 존재</a:t>
            </a:r>
          </a:p>
        </p:txBody>
      </p:sp>
      <p:sp>
        <p:nvSpPr>
          <p:cNvPr id="13" name="오른쪽 중괄호 12"/>
          <p:cNvSpPr/>
          <p:nvPr/>
        </p:nvSpPr>
        <p:spPr>
          <a:xfrm>
            <a:off x="3077304" y="4566130"/>
            <a:ext cx="320040" cy="1090253"/>
          </a:xfrm>
          <a:prstGeom prst="rightBrace">
            <a:avLst/>
          </a:prstGeom>
          <a:ln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448938" y="4757313"/>
            <a:ext cx="16658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본체 </a:t>
            </a: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  <a:hlinkClick r:id="rId2"/>
              </a:rPr>
              <a:t>내부</a:t>
            </a: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또는</a:t>
            </a:r>
            <a:endParaRPr lang="en-US" altLang="ko-KR" sz="2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외부에 존재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1107" y="3434862"/>
            <a:ext cx="3646804" cy="340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982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교과서 오류 </a:t>
            </a:r>
            <a:r>
              <a:rPr lang="en-US" altLang="ko-KR" dirty="0"/>
              <a:t>(p.55)</a:t>
            </a:r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684" y="1453235"/>
            <a:ext cx="6766633" cy="5072661"/>
          </a:xfrm>
          <a:prstGeom prst="rect">
            <a:avLst/>
          </a:prstGeom>
        </p:spPr>
      </p:pic>
      <p:sp>
        <p:nvSpPr>
          <p:cNvPr id="10" name="십자형 9"/>
          <p:cNvSpPr/>
          <p:nvPr/>
        </p:nvSpPr>
        <p:spPr>
          <a:xfrm rot="2700000">
            <a:off x="2778544" y="1554055"/>
            <a:ext cx="3586913" cy="3586913"/>
          </a:xfrm>
          <a:prstGeom prst="plus">
            <a:avLst>
              <a:gd name="adj" fmla="val 37713"/>
            </a:avLst>
          </a:prstGeom>
          <a:solidFill>
            <a:srgbClr val="C0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84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88334-999F-3A33-FAD3-65506DB30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FDA726A5-DA19-CCDE-CF5F-EB4D6409A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F27303E7-6BFA-046E-1DBF-07BB0E639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하드웨어 구성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40351208-80B4-F9D9-2112-406EF08B214E}"/>
              </a:ext>
            </a:extLst>
          </p:cNvPr>
          <p:cNvSpPr/>
          <p:nvPr/>
        </p:nvSpPr>
        <p:spPr>
          <a:xfrm>
            <a:off x="3200400" y="3352800"/>
            <a:ext cx="2743200" cy="324359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C839A6F-4FB0-9ED8-2182-A985A6B1CB9E}"/>
              </a:ext>
            </a:extLst>
          </p:cNvPr>
          <p:cNvSpPr/>
          <p:nvPr/>
        </p:nvSpPr>
        <p:spPr>
          <a:xfrm>
            <a:off x="888042" y="4188213"/>
            <a:ext cx="1574345" cy="157276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</a:rPr>
              <a:t>입력 장치</a:t>
            </a:r>
          </a:p>
        </p:txBody>
      </p:sp>
      <p:sp>
        <p:nvSpPr>
          <p:cNvPr id="10" name="원통 31">
            <a:extLst>
              <a:ext uri="{FF2B5EF4-FFF2-40B4-BE49-F238E27FC236}">
                <a16:creationId xmlns:a16="http://schemas.microsoft.com/office/drawing/2014/main" id="{DC5C0306-3AB2-5BF0-4C47-D8526505FA4F}"/>
              </a:ext>
            </a:extLst>
          </p:cNvPr>
          <p:cNvSpPr/>
          <p:nvPr/>
        </p:nvSpPr>
        <p:spPr>
          <a:xfrm>
            <a:off x="6065520" y="1255655"/>
            <a:ext cx="2012187" cy="1108914"/>
          </a:xfrm>
          <a:prstGeom prst="can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</a:rPr>
              <a:t>보조 기억 장치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51E7325-71FB-0317-94CC-AE745CFD04E2}"/>
              </a:ext>
            </a:extLst>
          </p:cNvPr>
          <p:cNvSpPr/>
          <p:nvPr/>
        </p:nvSpPr>
        <p:spPr>
          <a:xfrm>
            <a:off x="6679689" y="4188213"/>
            <a:ext cx="1574345" cy="157276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</a:rPr>
              <a:t>출력 장치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28109B4-7218-1FB1-E47F-D70679353897}"/>
              </a:ext>
            </a:extLst>
          </p:cNvPr>
          <p:cNvSpPr/>
          <p:nvPr/>
        </p:nvSpPr>
        <p:spPr>
          <a:xfrm>
            <a:off x="3685775" y="2328482"/>
            <a:ext cx="1772451" cy="60190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>
                <a:solidFill>
                  <a:schemeClr val="tx1"/>
                </a:solidFill>
              </a:rPr>
              <a:t>주기억</a:t>
            </a:r>
            <a:r>
              <a:rPr lang="ko-KR" altLang="en-US" sz="2000" dirty="0">
                <a:solidFill>
                  <a:schemeClr val="tx1"/>
                </a:solidFill>
              </a:rPr>
              <a:t> 장치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576B8B58-0D9A-0699-412E-3321423F9645}"/>
              </a:ext>
            </a:extLst>
          </p:cNvPr>
          <p:cNvSpPr/>
          <p:nvPr/>
        </p:nvSpPr>
        <p:spPr>
          <a:xfrm>
            <a:off x="3559313" y="3662337"/>
            <a:ext cx="2025374" cy="8637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2111A022-ED08-B560-E86D-67984955D052}"/>
              </a:ext>
            </a:extLst>
          </p:cNvPr>
          <p:cNvSpPr/>
          <p:nvPr/>
        </p:nvSpPr>
        <p:spPr>
          <a:xfrm>
            <a:off x="3559313" y="4729830"/>
            <a:ext cx="2025374" cy="11799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Rectangle 5">
            <a:extLst>
              <a:ext uri="{FF2B5EF4-FFF2-40B4-BE49-F238E27FC236}">
                <a16:creationId xmlns:a16="http://schemas.microsoft.com/office/drawing/2014/main" id="{8535403C-1800-31AD-7267-A1D071B200E5}"/>
              </a:ext>
            </a:extLst>
          </p:cNvPr>
          <p:cNvSpPr/>
          <p:nvPr/>
        </p:nvSpPr>
        <p:spPr>
          <a:xfrm>
            <a:off x="3878506" y="4861647"/>
            <a:ext cx="648458" cy="7867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6" name="Rectangle 78">
            <a:extLst>
              <a:ext uri="{FF2B5EF4-FFF2-40B4-BE49-F238E27FC236}">
                <a16:creationId xmlns:a16="http://schemas.microsoft.com/office/drawing/2014/main" id="{0FA634BB-6839-DC69-3B4A-44E23C4946C8}"/>
              </a:ext>
            </a:extLst>
          </p:cNvPr>
          <p:cNvSpPr/>
          <p:nvPr/>
        </p:nvSpPr>
        <p:spPr>
          <a:xfrm>
            <a:off x="3856482" y="3808716"/>
            <a:ext cx="1431037" cy="421328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grpSp>
        <p:nvGrpSpPr>
          <p:cNvPr id="37" name="Group 157">
            <a:extLst>
              <a:ext uri="{FF2B5EF4-FFF2-40B4-BE49-F238E27FC236}">
                <a16:creationId xmlns:a16="http://schemas.microsoft.com/office/drawing/2014/main" id="{E2A0AE7C-669D-2C01-738B-3FF41ADAFD94}"/>
              </a:ext>
            </a:extLst>
          </p:cNvPr>
          <p:cNvGrpSpPr/>
          <p:nvPr/>
        </p:nvGrpSpPr>
        <p:grpSpPr>
          <a:xfrm>
            <a:off x="4846319" y="4843060"/>
            <a:ext cx="407469" cy="786785"/>
            <a:chOff x="5281376" y="2708920"/>
            <a:chExt cx="586768" cy="1872208"/>
          </a:xfrm>
        </p:grpSpPr>
        <p:cxnSp>
          <p:nvCxnSpPr>
            <p:cNvPr id="38" name="Straight Connector 159">
              <a:extLst>
                <a:ext uri="{FF2B5EF4-FFF2-40B4-BE49-F238E27FC236}">
                  <a16:creationId xmlns:a16="http://schemas.microsoft.com/office/drawing/2014/main" id="{D124E72E-0E84-457F-9990-33D5A2785F6B}"/>
                </a:ext>
              </a:extLst>
            </p:cNvPr>
            <p:cNvCxnSpPr/>
            <p:nvPr/>
          </p:nvCxnSpPr>
          <p:spPr>
            <a:xfrm>
              <a:off x="5281379" y="2708920"/>
              <a:ext cx="0" cy="7200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160">
              <a:extLst>
                <a:ext uri="{FF2B5EF4-FFF2-40B4-BE49-F238E27FC236}">
                  <a16:creationId xmlns:a16="http://schemas.microsoft.com/office/drawing/2014/main" id="{C202582C-8B44-2109-AA11-48F76C4BD256}"/>
                </a:ext>
              </a:extLst>
            </p:cNvPr>
            <p:cNvCxnSpPr/>
            <p:nvPr/>
          </p:nvCxnSpPr>
          <p:spPr>
            <a:xfrm>
              <a:off x="5281376" y="2716628"/>
              <a:ext cx="586765" cy="50405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161">
              <a:extLst>
                <a:ext uri="{FF2B5EF4-FFF2-40B4-BE49-F238E27FC236}">
                  <a16:creationId xmlns:a16="http://schemas.microsoft.com/office/drawing/2014/main" id="{6A18DB80-3A61-A04C-D6C0-21BB8BE38648}"/>
                </a:ext>
              </a:extLst>
            </p:cNvPr>
            <p:cNvCxnSpPr/>
            <p:nvPr/>
          </p:nvCxnSpPr>
          <p:spPr>
            <a:xfrm flipV="1">
              <a:off x="5281379" y="4077072"/>
              <a:ext cx="586765" cy="50405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162">
              <a:extLst>
                <a:ext uri="{FF2B5EF4-FFF2-40B4-BE49-F238E27FC236}">
                  <a16:creationId xmlns:a16="http://schemas.microsoft.com/office/drawing/2014/main" id="{2397A46A-4E7B-2B0D-745B-91E132E25570}"/>
                </a:ext>
              </a:extLst>
            </p:cNvPr>
            <p:cNvCxnSpPr/>
            <p:nvPr/>
          </p:nvCxnSpPr>
          <p:spPr>
            <a:xfrm flipV="1">
              <a:off x="5868144" y="3220684"/>
              <a:ext cx="0" cy="8563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163">
              <a:extLst>
                <a:ext uri="{FF2B5EF4-FFF2-40B4-BE49-F238E27FC236}">
                  <a16:creationId xmlns:a16="http://schemas.microsoft.com/office/drawing/2014/main" id="{B8B3FCF6-C49B-D2C5-AFCE-D90C00F915A6}"/>
                </a:ext>
              </a:extLst>
            </p:cNvPr>
            <p:cNvCxnSpPr/>
            <p:nvPr/>
          </p:nvCxnSpPr>
          <p:spPr>
            <a:xfrm flipV="1">
              <a:off x="5285908" y="3861048"/>
              <a:ext cx="0" cy="7200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164">
              <a:extLst>
                <a:ext uri="{FF2B5EF4-FFF2-40B4-BE49-F238E27FC236}">
                  <a16:creationId xmlns:a16="http://schemas.microsoft.com/office/drawing/2014/main" id="{01DFDB3D-B6A5-AF82-E307-78FDF252462E}"/>
                </a:ext>
              </a:extLst>
            </p:cNvPr>
            <p:cNvCxnSpPr/>
            <p:nvPr/>
          </p:nvCxnSpPr>
          <p:spPr>
            <a:xfrm flipV="1">
              <a:off x="5285908" y="3652732"/>
              <a:ext cx="216024" cy="2083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165">
              <a:extLst>
                <a:ext uri="{FF2B5EF4-FFF2-40B4-BE49-F238E27FC236}">
                  <a16:creationId xmlns:a16="http://schemas.microsoft.com/office/drawing/2014/main" id="{91224D3D-435C-FD47-A1B6-F67E8A8337E6}"/>
                </a:ext>
              </a:extLst>
            </p:cNvPr>
            <p:cNvCxnSpPr/>
            <p:nvPr/>
          </p:nvCxnSpPr>
          <p:spPr>
            <a:xfrm>
              <a:off x="5281379" y="3429000"/>
              <a:ext cx="216024" cy="22373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E994456D-2DD3-EF35-E206-4155CEA18E09}"/>
              </a:ext>
            </a:extLst>
          </p:cNvPr>
          <p:cNvSpPr txBox="1"/>
          <p:nvPr/>
        </p:nvSpPr>
        <p:spPr>
          <a:xfrm>
            <a:off x="3824023" y="5124234"/>
            <a:ext cx="7574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/>
              <a:t>레지스터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E657155-0277-0940-FF87-B615EB10E95B}"/>
              </a:ext>
            </a:extLst>
          </p:cNvPr>
          <p:cNvSpPr txBox="1"/>
          <p:nvPr/>
        </p:nvSpPr>
        <p:spPr>
          <a:xfrm>
            <a:off x="4170478" y="3889044"/>
            <a:ext cx="8030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/>
              <a:t>제어 장치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462F98E-1613-81C3-18C3-DB6C98E470D3}"/>
              </a:ext>
            </a:extLst>
          </p:cNvPr>
          <p:cNvSpPr txBox="1"/>
          <p:nvPr/>
        </p:nvSpPr>
        <p:spPr>
          <a:xfrm>
            <a:off x="4813453" y="4979261"/>
            <a:ext cx="4937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ALU</a:t>
            </a:r>
            <a:endParaRPr lang="ko-KR" altLang="en-US" sz="11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E2B4B0A-5FA3-E3E8-3808-64D65D85A174}"/>
              </a:ext>
            </a:extLst>
          </p:cNvPr>
          <p:cNvSpPr txBox="1"/>
          <p:nvPr/>
        </p:nvSpPr>
        <p:spPr>
          <a:xfrm>
            <a:off x="5071867" y="4283506"/>
            <a:ext cx="5469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제어부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830FA14-A5D1-E2BA-9B9C-0D3EC5A0EE60}"/>
              </a:ext>
            </a:extLst>
          </p:cNvPr>
          <p:cNvSpPr txBox="1"/>
          <p:nvPr/>
        </p:nvSpPr>
        <p:spPr>
          <a:xfrm>
            <a:off x="5073471" y="5667212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연산부</a:t>
            </a:r>
            <a:endParaRPr lang="ko-KR" altLang="en-US" sz="11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3467692-2275-1DFA-E42C-44AB067A75A8}"/>
              </a:ext>
            </a:extLst>
          </p:cNvPr>
          <p:cNvSpPr txBox="1"/>
          <p:nvPr/>
        </p:nvSpPr>
        <p:spPr>
          <a:xfrm>
            <a:off x="3629903" y="6071383"/>
            <a:ext cx="19030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/>
              <a:t>중앙 처리 장치</a:t>
            </a:r>
          </a:p>
        </p:txBody>
      </p: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EAD3B52A-EC0D-30B6-66B2-81C85321A267}"/>
              </a:ext>
            </a:extLst>
          </p:cNvPr>
          <p:cNvCxnSpPr>
            <a:cxnSpLocks/>
          </p:cNvCxnSpPr>
          <p:nvPr/>
        </p:nvCxnSpPr>
        <p:spPr>
          <a:xfrm>
            <a:off x="4619597" y="1876067"/>
            <a:ext cx="1445923" cy="0"/>
          </a:xfrm>
          <a:prstGeom prst="line">
            <a:avLst/>
          </a:prstGeom>
          <a:ln w="101600">
            <a:solidFill>
              <a:srgbClr val="4A4B7D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>
            <a:extLst>
              <a:ext uri="{FF2B5EF4-FFF2-40B4-BE49-F238E27FC236}">
                <a16:creationId xmlns:a16="http://schemas.microsoft.com/office/drawing/2014/main" id="{C150C15F-38FA-78A2-1470-EBB1D2F7BF73}"/>
              </a:ext>
            </a:extLst>
          </p:cNvPr>
          <p:cNvCxnSpPr>
            <a:cxnSpLocks/>
          </p:cNvCxnSpPr>
          <p:nvPr/>
        </p:nvCxnSpPr>
        <p:spPr>
          <a:xfrm>
            <a:off x="4572001" y="2936672"/>
            <a:ext cx="0" cy="413843"/>
          </a:xfrm>
          <a:prstGeom prst="line">
            <a:avLst/>
          </a:prstGeom>
          <a:ln w="101600">
            <a:solidFill>
              <a:srgbClr val="4A4B7D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F1E059A4-8491-828A-F07A-B8F48813714E}"/>
              </a:ext>
            </a:extLst>
          </p:cNvPr>
          <p:cNvCxnSpPr>
            <a:cxnSpLocks/>
          </p:cNvCxnSpPr>
          <p:nvPr/>
        </p:nvCxnSpPr>
        <p:spPr>
          <a:xfrm flipV="1">
            <a:off x="1675214" y="2576513"/>
            <a:ext cx="0" cy="1604146"/>
          </a:xfrm>
          <a:prstGeom prst="line">
            <a:avLst/>
          </a:prstGeom>
          <a:ln w="101600">
            <a:solidFill>
              <a:srgbClr val="4A4B7D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>
            <a:extLst>
              <a:ext uri="{FF2B5EF4-FFF2-40B4-BE49-F238E27FC236}">
                <a16:creationId xmlns:a16="http://schemas.microsoft.com/office/drawing/2014/main" id="{C093C0E6-22A8-0657-87C3-DC445AC49827}"/>
              </a:ext>
            </a:extLst>
          </p:cNvPr>
          <p:cNvCxnSpPr>
            <a:cxnSpLocks/>
          </p:cNvCxnSpPr>
          <p:nvPr/>
        </p:nvCxnSpPr>
        <p:spPr>
          <a:xfrm>
            <a:off x="1724025" y="2629435"/>
            <a:ext cx="1953004" cy="0"/>
          </a:xfrm>
          <a:prstGeom prst="line">
            <a:avLst/>
          </a:prstGeom>
          <a:ln w="101600">
            <a:solidFill>
              <a:srgbClr val="4A4B7D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>
            <a:extLst>
              <a:ext uri="{FF2B5EF4-FFF2-40B4-BE49-F238E27FC236}">
                <a16:creationId xmlns:a16="http://schemas.microsoft.com/office/drawing/2014/main" id="{368FE61C-D638-201F-C053-BE6F5CC575B3}"/>
              </a:ext>
            </a:extLst>
          </p:cNvPr>
          <p:cNvCxnSpPr>
            <a:cxnSpLocks/>
          </p:cNvCxnSpPr>
          <p:nvPr/>
        </p:nvCxnSpPr>
        <p:spPr>
          <a:xfrm flipV="1">
            <a:off x="7460041" y="2576513"/>
            <a:ext cx="0" cy="1604145"/>
          </a:xfrm>
          <a:prstGeom prst="line">
            <a:avLst/>
          </a:prstGeom>
          <a:ln w="101600">
            <a:solidFill>
              <a:srgbClr val="4A4B7D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EE2B6FF8-F520-9E10-6EEE-DB957C7DC09F}"/>
              </a:ext>
            </a:extLst>
          </p:cNvPr>
          <p:cNvCxnSpPr>
            <a:cxnSpLocks/>
          </p:cNvCxnSpPr>
          <p:nvPr/>
        </p:nvCxnSpPr>
        <p:spPr>
          <a:xfrm>
            <a:off x="5458226" y="2629435"/>
            <a:ext cx="1953004" cy="0"/>
          </a:xfrm>
          <a:prstGeom prst="line">
            <a:avLst/>
          </a:prstGeom>
          <a:ln w="101600">
            <a:solidFill>
              <a:srgbClr val="4A4B7D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>
            <a:extLst>
              <a:ext uri="{FF2B5EF4-FFF2-40B4-BE49-F238E27FC236}">
                <a16:creationId xmlns:a16="http://schemas.microsoft.com/office/drawing/2014/main" id="{5BF5A7FA-99E0-6420-C6C5-4C98434AB2C2}"/>
              </a:ext>
            </a:extLst>
          </p:cNvPr>
          <p:cNvCxnSpPr>
            <a:cxnSpLocks/>
          </p:cNvCxnSpPr>
          <p:nvPr/>
        </p:nvCxnSpPr>
        <p:spPr>
          <a:xfrm>
            <a:off x="4572001" y="1826419"/>
            <a:ext cx="0" cy="499682"/>
          </a:xfrm>
          <a:prstGeom prst="line">
            <a:avLst/>
          </a:prstGeom>
          <a:ln w="101600">
            <a:solidFill>
              <a:srgbClr val="4A4B7D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DFC792D4-DF5B-37AA-A445-397F04AC7C05}"/>
              </a:ext>
            </a:extLst>
          </p:cNvPr>
          <p:cNvCxnSpPr>
            <a:cxnSpLocks/>
            <a:stCxn id="36" idx="1"/>
            <a:endCxn id="9" idx="3"/>
          </p:cNvCxnSpPr>
          <p:nvPr/>
        </p:nvCxnSpPr>
        <p:spPr>
          <a:xfrm flipH="1">
            <a:off x="2462387" y="4019380"/>
            <a:ext cx="1394095" cy="95521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757C2098-3C9C-35C2-8915-E30C3DDC843F}"/>
              </a:ext>
            </a:extLst>
          </p:cNvPr>
          <p:cNvCxnSpPr>
            <a:cxnSpLocks/>
          </p:cNvCxnSpPr>
          <p:nvPr/>
        </p:nvCxnSpPr>
        <p:spPr>
          <a:xfrm>
            <a:off x="5307241" y="4008786"/>
            <a:ext cx="1374372" cy="96581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화살표 연결선 87">
            <a:extLst>
              <a:ext uri="{FF2B5EF4-FFF2-40B4-BE49-F238E27FC236}">
                <a16:creationId xmlns:a16="http://schemas.microsoft.com/office/drawing/2014/main" id="{D599B958-85DC-2A00-C499-366F8FE1C9F7}"/>
              </a:ext>
            </a:extLst>
          </p:cNvPr>
          <p:cNvCxnSpPr>
            <a:cxnSpLocks/>
          </p:cNvCxnSpPr>
          <p:nvPr/>
        </p:nvCxnSpPr>
        <p:spPr>
          <a:xfrm flipV="1">
            <a:off x="4204847" y="2946400"/>
            <a:ext cx="0" cy="8623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화살표 연결선 91">
            <a:extLst>
              <a:ext uri="{FF2B5EF4-FFF2-40B4-BE49-F238E27FC236}">
                <a16:creationId xmlns:a16="http://schemas.microsoft.com/office/drawing/2014/main" id="{E2A1625B-7B72-389F-C30C-AB9C081175C7}"/>
              </a:ext>
            </a:extLst>
          </p:cNvPr>
          <p:cNvCxnSpPr>
            <a:cxnSpLocks/>
            <a:stCxn id="36" idx="3"/>
            <a:endCxn id="10" idx="3"/>
          </p:cNvCxnSpPr>
          <p:nvPr/>
        </p:nvCxnSpPr>
        <p:spPr>
          <a:xfrm flipV="1">
            <a:off x="5287519" y="2364569"/>
            <a:ext cx="1784095" cy="165481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CAB0B41A-25FD-AA99-0AD3-103B3BD3AF29}"/>
              </a:ext>
            </a:extLst>
          </p:cNvPr>
          <p:cNvCxnSpPr>
            <a:cxnSpLocks/>
          </p:cNvCxnSpPr>
          <p:nvPr/>
        </p:nvCxnSpPr>
        <p:spPr>
          <a:xfrm>
            <a:off x="935575" y="1637873"/>
            <a:ext cx="69449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18D12C47-B8CD-FB38-0F7B-ABC8C1337E3F}"/>
              </a:ext>
            </a:extLst>
          </p:cNvPr>
          <p:cNvCxnSpPr>
            <a:cxnSpLocks/>
          </p:cNvCxnSpPr>
          <p:nvPr/>
        </p:nvCxnSpPr>
        <p:spPr>
          <a:xfrm>
            <a:off x="935575" y="1880356"/>
            <a:ext cx="694494" cy="0"/>
          </a:xfrm>
          <a:prstGeom prst="line">
            <a:avLst/>
          </a:prstGeom>
          <a:ln w="101600">
            <a:solidFill>
              <a:srgbClr val="4A4B7D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63789824-8D43-F242-D543-6CEAC4C6E0B5}"/>
              </a:ext>
            </a:extLst>
          </p:cNvPr>
          <p:cNvSpPr txBox="1"/>
          <p:nvPr/>
        </p:nvSpPr>
        <p:spPr>
          <a:xfrm>
            <a:off x="1673588" y="1507560"/>
            <a:ext cx="11304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/>
              <a:t>제어 신호 경로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D5D9C5E-533A-75F5-4A0E-970C2BA25935}"/>
              </a:ext>
            </a:extLst>
          </p:cNvPr>
          <p:cNvSpPr txBox="1"/>
          <p:nvPr/>
        </p:nvSpPr>
        <p:spPr>
          <a:xfrm>
            <a:off x="1673588" y="1749551"/>
            <a:ext cx="12715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/>
              <a:t>데이터 전달 경로</a:t>
            </a:r>
          </a:p>
        </p:txBody>
      </p:sp>
      <p:cxnSp>
        <p:nvCxnSpPr>
          <p:cNvPr id="108" name="직선 화살표 연결선 107">
            <a:extLst>
              <a:ext uri="{FF2B5EF4-FFF2-40B4-BE49-F238E27FC236}">
                <a16:creationId xmlns:a16="http://schemas.microsoft.com/office/drawing/2014/main" id="{5D05EDFE-FE8B-F20D-0FA7-5154529E2640}"/>
              </a:ext>
            </a:extLst>
          </p:cNvPr>
          <p:cNvCxnSpPr>
            <a:cxnSpLocks/>
          </p:cNvCxnSpPr>
          <p:nvPr/>
        </p:nvCxnSpPr>
        <p:spPr>
          <a:xfrm flipH="1">
            <a:off x="4202734" y="4228565"/>
            <a:ext cx="369266" cy="6330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직선 화살표 연결선 124">
            <a:extLst>
              <a:ext uri="{FF2B5EF4-FFF2-40B4-BE49-F238E27FC236}">
                <a16:creationId xmlns:a16="http://schemas.microsoft.com/office/drawing/2014/main" id="{3C74694B-258E-37D8-034F-423D3D7BAA24}"/>
              </a:ext>
            </a:extLst>
          </p:cNvPr>
          <p:cNvCxnSpPr>
            <a:cxnSpLocks/>
          </p:cNvCxnSpPr>
          <p:nvPr/>
        </p:nvCxnSpPr>
        <p:spPr>
          <a:xfrm>
            <a:off x="4573026" y="4228565"/>
            <a:ext cx="369266" cy="6330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590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입력 장치란</a:t>
            </a:r>
            <a:endParaRPr lang="en-US" altLang="ko-KR" dirty="0"/>
          </a:p>
          <a:p>
            <a:pPr lvl="1"/>
            <a:r>
              <a:rPr lang="ko-KR" altLang="en-US" dirty="0"/>
              <a:t>입력 데이터를 컴퓨터 내부에서 사용하는 정보 코드로 변환해 주는 장치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ko-KR" altLang="en-US" dirty="0"/>
              <a:t>입력 장치 종류</a:t>
            </a:r>
            <a:endParaRPr lang="en-US" altLang="ko-KR" dirty="0"/>
          </a:p>
          <a:p>
            <a:pPr lvl="1"/>
            <a:r>
              <a:rPr lang="ko-KR" altLang="en-US" dirty="0"/>
              <a:t>키보드</a:t>
            </a:r>
            <a:endParaRPr lang="en-US" altLang="ko-KR" dirty="0"/>
          </a:p>
          <a:p>
            <a:pPr lvl="1"/>
            <a:r>
              <a:rPr lang="ko-KR" altLang="en-US" dirty="0"/>
              <a:t>마우스</a:t>
            </a:r>
            <a:endParaRPr lang="en-US" altLang="ko-KR" dirty="0"/>
          </a:p>
          <a:p>
            <a:pPr lvl="1"/>
            <a:r>
              <a:rPr lang="ko-KR" altLang="en-US" dirty="0"/>
              <a:t>스캐너</a:t>
            </a:r>
            <a:endParaRPr lang="en-US" altLang="ko-KR" dirty="0"/>
          </a:p>
          <a:p>
            <a:pPr lvl="1"/>
            <a:r>
              <a:rPr lang="ko-KR" altLang="en-US" dirty="0"/>
              <a:t>디지타이저</a:t>
            </a:r>
            <a:endParaRPr lang="en-US" altLang="ko-KR" dirty="0"/>
          </a:p>
          <a:p>
            <a:pPr lvl="1"/>
            <a:r>
              <a:rPr lang="ko-KR" altLang="en-US" dirty="0"/>
              <a:t>마이크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     :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389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키보드란</a:t>
            </a:r>
            <a:endParaRPr lang="en-US" altLang="ko-KR" dirty="0"/>
          </a:p>
          <a:p>
            <a:pPr lvl="1"/>
            <a:r>
              <a:rPr lang="ko-KR" altLang="en-US" dirty="0"/>
              <a:t>스위치</a:t>
            </a:r>
            <a:r>
              <a:rPr lang="en-US" altLang="ko-KR" dirty="0"/>
              <a:t>(</a:t>
            </a:r>
            <a:r>
              <a:rPr lang="ko-KR" altLang="en-US" dirty="0"/>
              <a:t>키</a:t>
            </a:r>
            <a:r>
              <a:rPr lang="en-US" altLang="ko-KR" dirty="0"/>
              <a:t>)</a:t>
            </a:r>
            <a:r>
              <a:rPr lang="ko-KR" altLang="en-US" dirty="0"/>
              <a:t>를 이용하여 문자를 입력하는 장치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9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91C19D5-BB5F-473C-AE96-FDA107B56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5621" y="3729784"/>
            <a:ext cx="2978425" cy="2991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9B2AF61-120E-43FE-BC88-8EA03843D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54" y="3729784"/>
            <a:ext cx="5720598" cy="2991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D9F33EB-4650-44A4-87E2-646B55D667CA}"/>
              </a:ext>
            </a:extLst>
          </p:cNvPr>
          <p:cNvSpPr txBox="1"/>
          <p:nvPr/>
        </p:nvSpPr>
        <p:spPr>
          <a:xfrm>
            <a:off x="1301370" y="2397167"/>
            <a:ext cx="4402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* 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스위치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: 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전기 회로를 이었다 끊었다 하는 장치</a:t>
            </a:r>
          </a:p>
        </p:txBody>
      </p:sp>
    </p:spTree>
    <p:extLst>
      <p:ext uri="{BB962C8B-B14F-4D97-AF65-F5344CB8AC3E}">
        <p14:creationId xmlns:p14="http://schemas.microsoft.com/office/powerpoint/2010/main" val="370090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키보드 종류</a:t>
            </a:r>
            <a:endParaRPr lang="en-US" altLang="ko-KR" dirty="0"/>
          </a:p>
          <a:p>
            <a:pPr lvl="1"/>
            <a:r>
              <a:rPr lang="ko-KR" altLang="en-US" dirty="0"/>
              <a:t>입력 감지 방식에 따라</a:t>
            </a:r>
            <a:endParaRPr lang="en-US" altLang="ko-KR" dirty="0"/>
          </a:p>
          <a:p>
            <a:pPr lvl="2"/>
            <a:r>
              <a:rPr lang="ko-KR" altLang="en-US" dirty="0" err="1"/>
              <a:t>멤브레인</a:t>
            </a:r>
            <a:r>
              <a:rPr lang="en-US" altLang="ko-KR" dirty="0"/>
              <a:t>(membrane)</a:t>
            </a:r>
          </a:p>
          <a:p>
            <a:pPr lvl="2"/>
            <a:r>
              <a:rPr lang="ko-KR" altLang="en-US" dirty="0"/>
              <a:t>기계식</a:t>
            </a:r>
            <a:r>
              <a:rPr lang="en-US" altLang="ko-KR" dirty="0"/>
              <a:t>(mechanical)</a:t>
            </a:r>
          </a:p>
          <a:p>
            <a:pPr lvl="2"/>
            <a:r>
              <a:rPr lang="ko-KR" altLang="en-US" dirty="0"/>
              <a:t>정전용량</a:t>
            </a:r>
            <a:r>
              <a:rPr lang="en-US" altLang="ko-KR" dirty="0"/>
              <a:t>(capacitive)</a:t>
            </a:r>
          </a:p>
          <a:p>
            <a:pPr marL="1166813" lvl="2" indent="0">
              <a:buNone/>
            </a:pPr>
            <a:r>
              <a:rPr lang="ko-KR" altLang="en-US" dirty="0"/>
              <a:t>☞ </a:t>
            </a:r>
            <a:r>
              <a:rPr lang="ko-KR" altLang="en-US" dirty="0" err="1"/>
              <a:t>무접점</a:t>
            </a:r>
            <a:r>
              <a:rPr lang="ko-KR" altLang="en-US" dirty="0"/>
              <a:t> 키보드</a:t>
            </a:r>
            <a:endParaRPr lang="en-US" altLang="ko-KR" dirty="0"/>
          </a:p>
          <a:p>
            <a:pPr lvl="1"/>
            <a:r>
              <a:rPr lang="en-US" altLang="ko-KR" dirty="0"/>
              <a:t>PC</a:t>
            </a:r>
            <a:r>
              <a:rPr lang="ko-KR" altLang="en-US" dirty="0"/>
              <a:t> 연결 방식에 따라</a:t>
            </a:r>
            <a:endParaRPr lang="en-US" altLang="ko-KR" dirty="0"/>
          </a:p>
          <a:p>
            <a:pPr lvl="2"/>
            <a:r>
              <a:rPr lang="ko-KR" altLang="en-US" dirty="0"/>
              <a:t>유선</a:t>
            </a:r>
            <a:r>
              <a:rPr lang="en-US" altLang="ko-KR" dirty="0"/>
              <a:t>: PS/2, USB</a:t>
            </a:r>
          </a:p>
          <a:p>
            <a:pPr lvl="2"/>
            <a:r>
              <a:rPr lang="ko-KR" altLang="en-US" dirty="0"/>
              <a:t>무선</a:t>
            </a:r>
            <a:r>
              <a:rPr lang="en-US" altLang="ko-KR" dirty="0"/>
              <a:t>: RF, Bluetooth(</a:t>
            </a:r>
            <a:r>
              <a:rPr lang="ko-KR" altLang="en-US" dirty="0"/>
              <a:t>블루투스</a:t>
            </a:r>
            <a:r>
              <a:rPr lang="en-US" altLang="ko-KR" dirty="0"/>
              <a:t>)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10</a:t>
            </a:fld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417762-F90D-4BB9-8895-FC137889CFFF}"/>
              </a:ext>
            </a:extLst>
          </p:cNvPr>
          <p:cNvSpPr txBox="1"/>
          <p:nvPr/>
        </p:nvSpPr>
        <p:spPr>
          <a:xfrm>
            <a:off x="5564154" y="3346688"/>
            <a:ext cx="2249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사용하는 탄성체 종류 </a:t>
            </a:r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가지</a:t>
            </a:r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sz="1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447386-10D3-4922-BBD0-1CE6A0F2968A}"/>
              </a:ext>
            </a:extLst>
          </p:cNvPr>
          <p:cNvSpPr txBox="1"/>
          <p:nvPr/>
        </p:nvSpPr>
        <p:spPr>
          <a:xfrm>
            <a:off x="4798560" y="5318243"/>
            <a:ext cx="1800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러버돔</a:t>
            </a:r>
            <a:endParaRPr lang="en-US" altLang="ko-KR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(rubber dome)</a:t>
            </a:r>
            <a:endParaRPr lang="ko-KR" altLang="en-US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FEB46C-F416-49D9-958E-A3CEF81C446A}"/>
              </a:ext>
            </a:extLst>
          </p:cNvPr>
          <p:cNvSpPr txBox="1"/>
          <p:nvPr/>
        </p:nvSpPr>
        <p:spPr>
          <a:xfrm>
            <a:off x="5318095" y="2885023"/>
            <a:ext cx="27414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&lt;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키 작동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방식 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가지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&gt;</a:t>
            </a:r>
            <a:endParaRPr lang="ko-KR" altLang="en-US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6A5969B-225B-45D7-8785-85E7FAE69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0250" y="4329680"/>
            <a:ext cx="1497112" cy="867259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E4F72C8-A8E4-47FF-90BF-80A12998FB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160" y="3792061"/>
            <a:ext cx="1264391" cy="14048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1103B70-0131-4271-9264-911DEC3EDF1F}"/>
              </a:ext>
            </a:extLst>
          </p:cNvPr>
          <p:cNvSpPr txBox="1"/>
          <p:nvPr/>
        </p:nvSpPr>
        <p:spPr>
          <a:xfrm>
            <a:off x="7268418" y="5315977"/>
            <a:ext cx="10438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스프링</a:t>
            </a:r>
            <a:endParaRPr lang="en-US" altLang="ko-KR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(spring)</a:t>
            </a:r>
            <a:endParaRPr lang="ko-KR" altLang="en-US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9653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멤브레인</a:t>
            </a:r>
            <a:r>
              <a:rPr lang="en-US" altLang="ko-KR" dirty="0"/>
              <a:t>(membrane) </a:t>
            </a:r>
            <a:r>
              <a:rPr lang="ko-KR" altLang="en-US" dirty="0"/>
              <a:t>키보드</a:t>
            </a:r>
            <a:endParaRPr lang="en-US" altLang="ko-KR" dirty="0"/>
          </a:p>
          <a:p>
            <a:pPr lvl="1"/>
            <a:r>
              <a:rPr lang="ko-KR" altLang="en-US" dirty="0"/>
              <a:t>얇은 플라스틱 필름 형태의 </a:t>
            </a:r>
            <a:r>
              <a:rPr lang="ko-KR" altLang="en-US" u="sng" dirty="0" err="1"/>
              <a:t>멤브레인</a:t>
            </a:r>
            <a:r>
              <a:rPr lang="ko-KR" altLang="en-US" u="sng" dirty="0"/>
              <a:t> 시트에 인쇄된 접점</a:t>
            </a:r>
            <a:r>
              <a:rPr lang="ko-KR" altLang="en-US" dirty="0"/>
              <a:t>의 접합 여부로 키 입력 감지</a:t>
            </a:r>
            <a:endParaRPr lang="en-US" altLang="ko-KR" dirty="0"/>
          </a:p>
          <a:p>
            <a:pPr lvl="1"/>
            <a:r>
              <a:rPr lang="ko-KR" altLang="en-US" dirty="0"/>
              <a:t>눌러진 키를 제자리로 돌리기 위해 일체형 </a:t>
            </a:r>
            <a:r>
              <a:rPr lang="ko-KR" altLang="en-US" dirty="0" err="1"/>
              <a:t>러버돔</a:t>
            </a:r>
            <a:r>
              <a:rPr lang="en-US" altLang="ko-KR" dirty="0"/>
              <a:t> (rubber dome)</a:t>
            </a:r>
            <a:r>
              <a:rPr lang="ko-KR" altLang="en-US" dirty="0"/>
              <a:t>을</a:t>
            </a:r>
            <a:r>
              <a:rPr lang="en-US" altLang="ko-KR" dirty="0"/>
              <a:t> </a:t>
            </a:r>
            <a:r>
              <a:rPr lang="ko-KR" altLang="en-US" dirty="0"/>
              <a:t>사용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11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418" y="3429000"/>
            <a:ext cx="3779982" cy="328498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6098" y="3833650"/>
            <a:ext cx="3034359" cy="12622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9" name="직선 화살표 연결선 8"/>
          <p:cNvCxnSpPr>
            <a:cxnSpLocks/>
          </p:cNvCxnSpPr>
          <p:nvPr/>
        </p:nvCxnSpPr>
        <p:spPr>
          <a:xfrm>
            <a:off x="5393094" y="2202024"/>
            <a:ext cx="1160106" cy="14877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FDE805A-3411-E8A8-EC37-AF1B63C0154C}"/>
              </a:ext>
            </a:extLst>
          </p:cNvPr>
          <p:cNvSpPr txBox="1"/>
          <p:nvPr/>
        </p:nvSpPr>
        <p:spPr>
          <a:xfrm>
            <a:off x="5083647" y="5558167"/>
            <a:ext cx="37799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1984</a:t>
            </a:r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년에 개발된 </a:t>
            </a:r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IBM Model M </a:t>
            </a:r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키보드는</a:t>
            </a:r>
            <a:b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입력 감지를 위해 </a:t>
            </a:r>
            <a:r>
              <a:rPr lang="ko-KR" altLang="en-US" sz="1400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멤브레인</a:t>
            </a:r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접점을 사용하였지만 </a:t>
            </a:r>
            <a:b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키 복원을 위한 탄성체로는 스프링을 사용함</a:t>
            </a:r>
          </a:p>
        </p:txBody>
      </p:sp>
    </p:spTree>
    <p:extLst>
      <p:ext uri="{BB962C8B-B14F-4D97-AF65-F5344CB8AC3E}">
        <p14:creationId xmlns:p14="http://schemas.microsoft.com/office/powerpoint/2010/main" val="261580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기계식</a:t>
            </a:r>
            <a:r>
              <a:rPr lang="en-US" altLang="ko-KR" dirty="0"/>
              <a:t>(mechanical) </a:t>
            </a:r>
            <a:r>
              <a:rPr lang="ko-KR" altLang="en-US" dirty="0"/>
              <a:t>키보드</a:t>
            </a:r>
            <a:endParaRPr lang="en-US" altLang="ko-KR" dirty="0"/>
          </a:p>
          <a:p>
            <a:pPr lvl="1"/>
            <a:r>
              <a:rPr lang="ko-KR" altLang="en-US" dirty="0"/>
              <a:t>키마다 </a:t>
            </a:r>
            <a:r>
              <a:rPr lang="ko-KR" altLang="en-US" u="sng" dirty="0"/>
              <a:t>독립적으로 존재하는 금속 접점</a:t>
            </a:r>
            <a:r>
              <a:rPr lang="en-US" altLang="ko-KR" dirty="0"/>
              <a:t>(metal contact)</a:t>
            </a:r>
            <a:r>
              <a:rPr lang="ko-KR" altLang="en-US" dirty="0"/>
              <a:t>의 연결 여부로 키 입력 감지</a:t>
            </a:r>
            <a:endParaRPr lang="en-US" altLang="ko-KR" dirty="0"/>
          </a:p>
          <a:p>
            <a:pPr lvl="1"/>
            <a:r>
              <a:rPr lang="ko-KR" altLang="en-US" dirty="0"/>
              <a:t>눌러진 키를 제자리로 돌리기 위해 스프링 사용</a:t>
            </a:r>
            <a:endParaRPr lang="en-US" altLang="ko-KR" dirty="0"/>
          </a:p>
          <a:p>
            <a:pPr lvl="2"/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12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973" y="3143727"/>
            <a:ext cx="3747867" cy="34751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899A0C-E7ED-493D-BCEF-5A40D3E0969B}"/>
              </a:ext>
            </a:extLst>
          </p:cNvPr>
          <p:cNvSpPr txBox="1"/>
          <p:nvPr/>
        </p:nvSpPr>
        <p:spPr>
          <a:xfrm>
            <a:off x="6279619" y="4357839"/>
            <a:ext cx="175240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&lt;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  <a:hlinkClick r:id="rId3"/>
              </a:rPr>
              <a:t>키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  <a:hlinkClick r:id="rId3"/>
              </a:rPr>
              <a:t>(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  <a:hlinkClick r:id="rId3"/>
              </a:rPr>
              <a:t>축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  <a:hlinkClick r:id="rId3"/>
              </a:rPr>
              <a:t>)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  <a:hlinkClick r:id="rId3"/>
              </a:rPr>
              <a:t> 종류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&gt;</a:t>
            </a:r>
          </a:p>
          <a:p>
            <a:pPr algn="ctr"/>
            <a:r>
              <a:rPr lang="ko-KR" altLang="en-US" sz="2400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청축</a:t>
            </a:r>
            <a:endParaRPr lang="en-US" altLang="ko-KR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400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갈축</a:t>
            </a:r>
            <a:endParaRPr lang="en-US" altLang="ko-KR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400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적축</a:t>
            </a:r>
            <a:endParaRPr lang="en-US" altLang="ko-KR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:</a:t>
            </a:r>
            <a:endParaRPr lang="ko-KR" altLang="en-US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3779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정전용량</a:t>
            </a:r>
            <a:r>
              <a:rPr lang="en-US" altLang="ko-KR" dirty="0"/>
              <a:t>(capacitance) </a:t>
            </a:r>
            <a:r>
              <a:rPr lang="ko-KR" altLang="en-US" dirty="0"/>
              <a:t>키보드 </a:t>
            </a:r>
            <a:r>
              <a:rPr lang="en-US" altLang="ko-KR" dirty="0"/>
              <a:t>(= </a:t>
            </a:r>
            <a:r>
              <a:rPr lang="ko-KR" altLang="en-US" dirty="0" err="1"/>
              <a:t>무접점</a:t>
            </a:r>
            <a:r>
              <a:rPr lang="ko-KR" altLang="en-US" dirty="0"/>
              <a:t> 키보드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두 전극 사이의 정전용량 변화를 측정하여 키 입력을 감지</a:t>
            </a:r>
            <a:endParaRPr lang="en-US" altLang="ko-KR" dirty="0"/>
          </a:p>
          <a:p>
            <a:pPr lvl="1"/>
            <a:r>
              <a:rPr lang="ko-KR" altLang="en-US" dirty="0"/>
              <a:t>눌러진 키를 제자리로 돌리기 위해 </a:t>
            </a:r>
            <a:r>
              <a:rPr lang="ko-KR" altLang="en-US" dirty="0" err="1"/>
              <a:t>러버돔과</a:t>
            </a:r>
            <a:r>
              <a:rPr lang="ko-KR" altLang="en-US" dirty="0"/>
              <a:t> 스프링 사용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13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809" y="3649332"/>
            <a:ext cx="4489237" cy="264749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1095" y="4142342"/>
            <a:ext cx="3152786" cy="21544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41268E-BCBC-E7B9-2909-C7FA0C7EA4A9}"/>
              </a:ext>
            </a:extLst>
          </p:cNvPr>
          <p:cNvSpPr txBox="1"/>
          <p:nvPr/>
        </p:nvSpPr>
        <p:spPr>
          <a:xfrm>
            <a:off x="5354594" y="2775972"/>
            <a:ext cx="375233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스프링은 피라미드 모양의 용수철로</a:t>
            </a:r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  <a:b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눌러진 키를 되돌리는 역할보다는</a:t>
            </a:r>
            <a:b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정전용량을 변화시키는 역할이 더 큼 </a:t>
            </a:r>
            <a:endParaRPr lang="en-US" altLang="ko-KR" sz="1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스프링과 </a:t>
            </a:r>
            <a:r>
              <a:rPr lang="ko-KR" altLang="en-US" sz="1400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멤브레인</a:t>
            </a:r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시트의 전극 사이의 거리가</a:t>
            </a:r>
            <a:b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가까워지면 정전용량이 증가하고</a:t>
            </a:r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멀어지면 감소함</a:t>
            </a:r>
            <a:endParaRPr lang="en-US" sz="1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282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14</a:t>
            </a:fld>
            <a:endParaRPr lang="ko-KR" altLang="en-US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멤브레인</a:t>
            </a:r>
            <a:r>
              <a:rPr lang="ko-KR" altLang="en-US" dirty="0"/>
              <a:t> </a:t>
            </a:r>
            <a:r>
              <a:rPr lang="en-US" altLang="ko-KR" dirty="0"/>
              <a:t>vs </a:t>
            </a:r>
            <a:r>
              <a:rPr lang="ko-KR" altLang="en-US" dirty="0"/>
              <a:t>정전용량</a:t>
            </a:r>
            <a:r>
              <a:rPr lang="en-US" altLang="ko-KR" dirty="0"/>
              <a:t>(</a:t>
            </a:r>
            <a:r>
              <a:rPr lang="ko-KR" altLang="en-US" dirty="0" err="1"/>
              <a:t>무접점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675CFE4-0839-43C9-A167-43F216E44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723" y="1689684"/>
            <a:ext cx="6748554" cy="3115582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1DEBCA29-7D78-4F79-9ED3-D2504B5460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824" y="5052069"/>
            <a:ext cx="2590029" cy="172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31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PS/2</a:t>
            </a:r>
          </a:p>
          <a:p>
            <a:pPr lvl="1"/>
            <a:r>
              <a:rPr lang="en-US" altLang="ko-KR" dirty="0"/>
              <a:t>Personal System/2</a:t>
            </a:r>
            <a:r>
              <a:rPr lang="ko-KR" altLang="en-US" dirty="0"/>
              <a:t>의 약어</a:t>
            </a:r>
            <a:endParaRPr lang="en-US" altLang="ko-KR" dirty="0"/>
          </a:p>
          <a:p>
            <a:pPr lvl="1"/>
            <a:r>
              <a:rPr lang="en-US" altLang="ko-KR" dirty="0">
                <a:hlinkClick r:id="rId2"/>
              </a:rPr>
              <a:t>IBM PS/2</a:t>
            </a:r>
            <a:r>
              <a:rPr lang="en-US" altLang="ko-KR" dirty="0"/>
              <a:t> </a:t>
            </a:r>
            <a:r>
              <a:rPr lang="ko-KR" altLang="en-US" dirty="0"/>
              <a:t>시스템에서 키보드와 마우스를 연결하기 위해 개발한 단자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15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3717032"/>
            <a:ext cx="3268623" cy="211499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4487" y="3799189"/>
            <a:ext cx="2783912" cy="18434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96797" y="5967616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</a:t>
            </a:r>
            <a:r>
              <a:rPr lang="ko-KR" altLang="en-US" dirty="0" err="1"/>
              <a:t>수단자</a:t>
            </a:r>
            <a:r>
              <a:rPr lang="en-US" altLang="ko-KR" dirty="0"/>
              <a:t>]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77329" y="5964540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</a:t>
            </a:r>
            <a:r>
              <a:rPr lang="ko-KR" altLang="en-US" dirty="0" err="1"/>
              <a:t>암단자</a:t>
            </a:r>
            <a:r>
              <a:rPr lang="en-US" altLang="ko-KR" dirty="0"/>
              <a:t>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9850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16</a:t>
            </a:fld>
            <a:endParaRPr lang="ko-KR" altLang="en-US"/>
          </a:p>
        </p:txBody>
      </p:sp>
      <p:pic>
        <p:nvPicPr>
          <p:cNvPr id="1028" name="Picture 4" descr="https://upload.wikimedia.org/wikipedia/commons/6/6f/Personal_System_2_Series_of_Computer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6683" y="1628800"/>
            <a:ext cx="8470635" cy="43924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704872" y="230453"/>
            <a:ext cx="57342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IBM PS/2 </a:t>
            </a:r>
            <a:r>
              <a:rPr lang="ko-KR" altLang="en-US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시리즈</a:t>
            </a:r>
          </a:p>
        </p:txBody>
      </p:sp>
    </p:spTree>
    <p:extLst>
      <p:ext uri="{BB962C8B-B14F-4D97-AF65-F5344CB8AC3E}">
        <p14:creationId xmlns:p14="http://schemas.microsoft.com/office/powerpoint/2010/main" val="196909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USB</a:t>
            </a:r>
          </a:p>
          <a:p>
            <a:pPr lvl="1"/>
            <a:r>
              <a:rPr lang="en-US" altLang="ko-KR" dirty="0"/>
              <a:t>Universal Serial Bus, </a:t>
            </a:r>
            <a:r>
              <a:rPr lang="ko-KR" altLang="en-US" dirty="0"/>
              <a:t>범용 직렬 버스</a:t>
            </a:r>
            <a:endParaRPr lang="en-US" altLang="ko-KR" dirty="0"/>
          </a:p>
          <a:p>
            <a:pPr lvl="1"/>
            <a:r>
              <a:rPr lang="en-US" altLang="ko-KR" dirty="0"/>
              <a:t>1996</a:t>
            </a:r>
            <a:r>
              <a:rPr lang="ko-KR" altLang="en-US" dirty="0"/>
              <a:t>년 인텔의 아제이 바트</a:t>
            </a:r>
            <a:r>
              <a:rPr lang="en-US" altLang="ko-KR" dirty="0"/>
              <a:t>(Ajay Bhatt)</a:t>
            </a:r>
            <a:r>
              <a:rPr lang="ko-KR" altLang="en-US" dirty="0"/>
              <a:t>가 컴퓨터 주변 기기들을 좀 더 쉽게 연결하기 위해 개발한 단자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17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143" y="3329388"/>
            <a:ext cx="4285714" cy="32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950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18</a:t>
            </a:fld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555776" y="5252738"/>
            <a:ext cx="50770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latin typeface="Comic Sans MS" panose="030F0702030302020204" pitchFamily="66" charset="0"/>
                <a:ea typeface="메이플스토리" panose="02000300000000000000" pitchFamily="2" charset="-127"/>
              </a:rPr>
              <a:t> </a:t>
            </a:r>
            <a:r>
              <a:rPr lang="en-US" altLang="ko-KR" sz="5400" b="1" dirty="0">
                <a:latin typeface="Comic Sans MS" panose="030F0702030302020204" pitchFamily="66" charset="0"/>
                <a:ea typeface="메이플스토리" panose="02000300000000000000" pitchFamily="2" charset="-127"/>
              </a:rPr>
              <a:t>U</a:t>
            </a:r>
            <a:r>
              <a:rPr lang="en-US" altLang="ko-KR" sz="2800" b="1" dirty="0">
                <a:solidFill>
                  <a:schemeClr val="bg2">
                    <a:lumMod val="90000"/>
                  </a:schemeClr>
                </a:solidFill>
                <a:latin typeface="Comic Sans MS" panose="030F0702030302020204" pitchFamily="66" charset="0"/>
                <a:ea typeface="메이플스토리" panose="02000300000000000000" pitchFamily="2" charset="-127"/>
              </a:rPr>
              <a:t>h</a:t>
            </a:r>
            <a:r>
              <a:rPr lang="en-US" altLang="ko-KR" sz="2800" b="1" dirty="0">
                <a:latin typeface="Comic Sans MS" panose="030F0702030302020204" pitchFamily="66" charset="0"/>
                <a:ea typeface="메이플스토리" panose="02000300000000000000" pitchFamily="2" charset="-127"/>
              </a:rPr>
              <a:t>     </a:t>
            </a:r>
            <a:r>
              <a:rPr lang="en-US" altLang="ko-KR" sz="5400" b="1" dirty="0" err="1">
                <a:latin typeface="Comic Sans MS" panose="030F0702030302020204" pitchFamily="66" charset="0"/>
                <a:ea typeface="메이플스토리" panose="02000300000000000000" pitchFamily="2" charset="-127"/>
              </a:rPr>
              <a:t>S</a:t>
            </a:r>
            <a:r>
              <a:rPr lang="en-US" altLang="ko-KR" sz="2800" b="1" dirty="0" err="1">
                <a:solidFill>
                  <a:schemeClr val="bg2">
                    <a:lumMod val="90000"/>
                  </a:schemeClr>
                </a:solidFill>
                <a:latin typeface="Comic Sans MS" panose="030F0702030302020204" pitchFamily="66" charset="0"/>
                <a:ea typeface="메이플스토리" panose="02000300000000000000" pitchFamily="2" charset="-127"/>
              </a:rPr>
              <a:t>sibal</a:t>
            </a:r>
            <a:r>
              <a:rPr lang="en-US" altLang="ko-KR" sz="2800" b="1" dirty="0">
                <a:latin typeface="Comic Sans MS" panose="030F0702030302020204" pitchFamily="66" charset="0"/>
                <a:ea typeface="메이플스토리" panose="02000300000000000000" pitchFamily="2" charset="-127"/>
              </a:rPr>
              <a:t> </a:t>
            </a:r>
            <a:r>
              <a:rPr lang="en-US" altLang="ko-KR" sz="5400" b="1" dirty="0" err="1">
                <a:latin typeface="Comic Sans MS" panose="030F0702030302020204" pitchFamily="66" charset="0"/>
                <a:ea typeface="메이플스토리" panose="02000300000000000000" pitchFamily="2" charset="-127"/>
              </a:rPr>
              <a:t>B</a:t>
            </a:r>
            <a:r>
              <a:rPr lang="en-US" altLang="ko-KR" sz="2800" b="1" dirty="0" err="1">
                <a:solidFill>
                  <a:schemeClr val="bg2">
                    <a:lumMod val="90000"/>
                  </a:schemeClr>
                </a:solidFill>
                <a:latin typeface="Comic Sans MS" panose="030F0702030302020204" pitchFamily="66" charset="0"/>
                <a:ea typeface="메이플스토리" panose="02000300000000000000" pitchFamily="2" charset="-127"/>
              </a:rPr>
              <a:t>andaene</a:t>
            </a:r>
            <a:endParaRPr lang="ko-KR" altLang="en-US" sz="2800" b="1" dirty="0">
              <a:solidFill>
                <a:schemeClr val="bg2">
                  <a:lumMod val="90000"/>
                </a:schemeClr>
              </a:solidFill>
              <a:latin typeface="Comic Sans MS" panose="030F0702030302020204" pitchFamily="66" charset="0"/>
              <a:ea typeface="메이플스토리" panose="02000300000000000000" pitchFamily="2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824" y="2094231"/>
            <a:ext cx="5244352" cy="314661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439854" y="230453"/>
            <a:ext cx="42643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0" dirty="0">
                <a:solidFill>
                  <a:schemeClr val="tx1">
                    <a:lumMod val="50000"/>
                    <a:lumOff val="5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USB </a:t>
            </a:r>
            <a:r>
              <a:rPr lang="ko-KR" altLang="en-US" sz="8000" dirty="0">
                <a:solidFill>
                  <a:schemeClr val="tx1">
                    <a:lumMod val="50000"/>
                    <a:lumOff val="5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단점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3306032" y="5661248"/>
            <a:ext cx="720080" cy="326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760362" y="5661248"/>
            <a:ext cx="915957" cy="326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6124619" y="5661248"/>
            <a:ext cx="1429885" cy="326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672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USB </a:t>
            </a:r>
            <a:r>
              <a:rPr lang="ko-KR" altLang="en-US" dirty="0"/>
              <a:t>버전 </a:t>
            </a:r>
            <a:r>
              <a:rPr lang="en-US" altLang="ko-KR" dirty="0"/>
              <a:t>(</a:t>
            </a:r>
            <a:r>
              <a:rPr lang="ko-KR" altLang="en-US" dirty="0"/>
              <a:t>성능</a:t>
            </a:r>
            <a:r>
              <a:rPr lang="en-US" altLang="ko-KR" dirty="0"/>
              <a:t>)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19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847" y="2027586"/>
            <a:ext cx="7946305" cy="41844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54D730-261F-4582-99ED-8D4F897022DE}"/>
              </a:ext>
            </a:extLst>
          </p:cNvPr>
          <p:cNvSpPr txBox="1"/>
          <p:nvPr/>
        </p:nvSpPr>
        <p:spPr>
          <a:xfrm>
            <a:off x="3818126" y="3642969"/>
            <a:ext cx="12330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옛날 </a:t>
            </a:r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USB 3.0</a:t>
            </a:r>
            <a:endParaRPr lang="ko-KR" altLang="en-US" sz="1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A89182-7531-4CC8-8AE9-681528735635}"/>
              </a:ext>
            </a:extLst>
          </p:cNvPr>
          <p:cNvSpPr txBox="1"/>
          <p:nvPr/>
        </p:nvSpPr>
        <p:spPr>
          <a:xfrm>
            <a:off x="3818126" y="4539467"/>
            <a:ext cx="11881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옛날 </a:t>
            </a:r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USB 3.1</a:t>
            </a:r>
            <a:endParaRPr lang="ko-KR" altLang="en-US" sz="1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1390CEC0-3227-44EA-ADB3-CDE632B97977}"/>
              </a:ext>
            </a:extLst>
          </p:cNvPr>
          <p:cNvCxnSpPr/>
          <p:nvPr/>
        </p:nvCxnSpPr>
        <p:spPr>
          <a:xfrm flipV="1">
            <a:off x="3511043" y="3846649"/>
            <a:ext cx="330869" cy="104097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CF76F0E0-B65D-4DD2-BC19-478A45159ADF}"/>
              </a:ext>
            </a:extLst>
          </p:cNvPr>
          <p:cNvCxnSpPr>
            <a:cxnSpLocks/>
          </p:cNvCxnSpPr>
          <p:nvPr/>
        </p:nvCxnSpPr>
        <p:spPr>
          <a:xfrm flipV="1">
            <a:off x="3488602" y="4749767"/>
            <a:ext cx="330869" cy="134361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8F203B7C-5C7A-4850-A3E3-69734E9671A2}"/>
              </a:ext>
            </a:extLst>
          </p:cNvPr>
          <p:cNvSpPr/>
          <p:nvPr/>
        </p:nvSpPr>
        <p:spPr>
          <a:xfrm>
            <a:off x="2467708" y="3773588"/>
            <a:ext cx="1126709" cy="83358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6940371-5700-4B1F-B305-60BED1DB549C}"/>
              </a:ext>
            </a:extLst>
          </p:cNvPr>
          <p:cNvSpPr/>
          <p:nvPr/>
        </p:nvSpPr>
        <p:spPr>
          <a:xfrm>
            <a:off x="2467708" y="4693356"/>
            <a:ext cx="1126709" cy="83358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35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5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 lnSpcReduction="10000"/>
          </a:bodyPr>
          <a:lstStyle/>
          <a:p>
            <a:r>
              <a:rPr lang="en-US" altLang="ko-KR" dirty="0"/>
              <a:t>USB </a:t>
            </a:r>
            <a:r>
              <a:rPr lang="ko-KR" altLang="en-US" dirty="0"/>
              <a:t>타입 </a:t>
            </a:r>
            <a:r>
              <a:rPr lang="en-US" altLang="ko-KR" dirty="0"/>
              <a:t>(</a:t>
            </a:r>
            <a:r>
              <a:rPr lang="ko-KR" altLang="en-US" dirty="0"/>
              <a:t>모양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처음에</a:t>
            </a:r>
            <a:r>
              <a:rPr lang="en-US" altLang="ko-KR" dirty="0"/>
              <a:t>..</a:t>
            </a:r>
            <a:r>
              <a:rPr lang="ko-KR" altLang="en-US" dirty="0"/>
              <a:t> </a:t>
            </a:r>
            <a:r>
              <a:rPr lang="en-US" altLang="ko-KR" dirty="0"/>
              <a:t>USB </a:t>
            </a:r>
            <a:r>
              <a:rPr lang="ko-KR" altLang="en-US" dirty="0"/>
              <a:t>케이블은 </a:t>
            </a:r>
            <a:r>
              <a:rPr lang="en-US" altLang="ko-KR" dirty="0"/>
              <a:t>USB </a:t>
            </a:r>
            <a:r>
              <a:rPr lang="ko-KR" altLang="en-US" dirty="0"/>
              <a:t>컨트롤러가 존재하는 </a:t>
            </a:r>
            <a:r>
              <a:rPr lang="en-US" altLang="ko-KR" dirty="0"/>
              <a:t>Host</a:t>
            </a:r>
            <a:r>
              <a:rPr lang="ko-KR" altLang="en-US" dirty="0"/>
              <a:t>와</a:t>
            </a:r>
            <a:r>
              <a:rPr lang="en-US" altLang="ko-KR" dirty="0"/>
              <a:t>,</a:t>
            </a:r>
            <a:r>
              <a:rPr lang="ko-KR" altLang="en-US" dirty="0"/>
              <a:t> 주변기기인 </a:t>
            </a:r>
            <a:r>
              <a:rPr lang="en-US" altLang="ko-KR" dirty="0"/>
              <a:t>Guest</a:t>
            </a:r>
            <a:r>
              <a:rPr lang="ko-KR" altLang="en-US" dirty="0"/>
              <a:t>를 연결하는 단자를 구분하여 디자인 됨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ko-KR" altLang="en-US" dirty="0"/>
              <a:t>이를 위해</a:t>
            </a:r>
            <a:r>
              <a:rPr lang="en-US" altLang="ko-KR" dirty="0"/>
              <a:t>..</a:t>
            </a:r>
            <a:r>
              <a:rPr lang="ko-KR" altLang="en-US" dirty="0"/>
              <a:t> </a:t>
            </a:r>
            <a:r>
              <a:rPr lang="en-US" altLang="ko-KR" dirty="0"/>
              <a:t>USB </a:t>
            </a:r>
            <a:r>
              <a:rPr lang="ko-KR" altLang="en-US" dirty="0"/>
              <a:t>케이블의 한쪽은 </a:t>
            </a:r>
            <a:r>
              <a:rPr lang="en-US" altLang="ko-KR" dirty="0"/>
              <a:t>Type-A(Host) </a:t>
            </a:r>
            <a:r>
              <a:rPr lang="ko-KR" altLang="en-US" dirty="0"/>
              <a:t>단자가</a:t>
            </a:r>
            <a:r>
              <a:rPr lang="en-US" altLang="ko-KR" dirty="0"/>
              <a:t>, </a:t>
            </a:r>
            <a:r>
              <a:rPr lang="ko-KR" altLang="en-US" dirty="0"/>
              <a:t>다른 쪽은 </a:t>
            </a:r>
            <a:r>
              <a:rPr lang="en-US" altLang="ko-KR" dirty="0"/>
              <a:t>Type-B(Guest) </a:t>
            </a:r>
            <a:r>
              <a:rPr lang="ko-KR" altLang="en-US" dirty="0"/>
              <a:t>단자가 달리게 됨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ko-KR" altLang="en-US" dirty="0"/>
              <a:t>예를 들면</a:t>
            </a:r>
            <a:r>
              <a:rPr lang="en-US" altLang="ko-KR" dirty="0"/>
              <a:t>.. PC</a:t>
            </a:r>
            <a:r>
              <a:rPr lang="ko-KR" altLang="en-US" dirty="0"/>
              <a:t>에는 </a:t>
            </a:r>
            <a:r>
              <a:rPr lang="en-US" altLang="ko-KR" dirty="0"/>
              <a:t>Type-A</a:t>
            </a:r>
            <a:r>
              <a:rPr lang="ko-KR" altLang="en-US" dirty="0"/>
              <a:t>가 연결되고</a:t>
            </a:r>
            <a:r>
              <a:rPr lang="en-US" altLang="ko-KR" dirty="0"/>
              <a:t>, </a:t>
            </a:r>
            <a:r>
              <a:rPr lang="ko-KR" altLang="en-US" dirty="0"/>
              <a:t>주변기기</a:t>
            </a:r>
            <a:r>
              <a:rPr lang="en-US" altLang="ko-KR" dirty="0"/>
              <a:t>(</a:t>
            </a:r>
            <a:r>
              <a:rPr lang="ko-KR" altLang="en-US" dirty="0"/>
              <a:t>프린터</a:t>
            </a:r>
            <a:r>
              <a:rPr lang="en-US" altLang="ko-KR" dirty="0"/>
              <a:t>, </a:t>
            </a:r>
            <a:r>
              <a:rPr lang="ko-KR" altLang="en-US" dirty="0"/>
              <a:t>스캐너</a:t>
            </a:r>
            <a:r>
              <a:rPr lang="en-US" altLang="ko-KR" dirty="0"/>
              <a:t>, </a:t>
            </a:r>
            <a:r>
              <a:rPr lang="ko-KR" altLang="en-US" dirty="0"/>
              <a:t>디카</a:t>
            </a:r>
            <a:r>
              <a:rPr lang="en-US" altLang="ko-KR" dirty="0"/>
              <a:t>, </a:t>
            </a:r>
            <a:r>
              <a:rPr lang="ko-KR" altLang="en-US" dirty="0"/>
              <a:t>스마트폰 등</a:t>
            </a:r>
            <a:r>
              <a:rPr lang="en-US" altLang="ko-KR" dirty="0"/>
              <a:t>)</a:t>
            </a:r>
            <a:r>
              <a:rPr lang="ko-KR" altLang="en-US" dirty="0"/>
              <a:t>에는 </a:t>
            </a:r>
            <a:r>
              <a:rPr lang="en-US" altLang="ko-KR" dirty="0"/>
              <a:t>Type-B</a:t>
            </a:r>
            <a:r>
              <a:rPr lang="ko-KR" altLang="en-US" dirty="0"/>
              <a:t>가 연결됨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ko-KR" altLang="en-US" dirty="0"/>
              <a:t>시간이 지나</a:t>
            </a:r>
            <a:r>
              <a:rPr lang="en-US" altLang="ko-KR" dirty="0"/>
              <a:t>..</a:t>
            </a:r>
            <a:r>
              <a:rPr lang="ko-KR" altLang="en-US" dirty="0"/>
              <a:t> </a:t>
            </a:r>
            <a:r>
              <a:rPr lang="en-US" altLang="ko-KR" dirty="0"/>
              <a:t>"</a:t>
            </a:r>
            <a:r>
              <a:rPr lang="ko-KR" altLang="en-US" dirty="0"/>
              <a:t>디지털 카메라 ↔ 프린터</a:t>
            </a:r>
            <a:r>
              <a:rPr lang="en-US" altLang="ko-KR" dirty="0"/>
              <a:t>", "</a:t>
            </a:r>
            <a:r>
              <a:rPr lang="ko-KR" altLang="en-US" dirty="0"/>
              <a:t>스마트폰 ↔ </a:t>
            </a:r>
            <a:r>
              <a:rPr lang="en-US" altLang="ko-KR" dirty="0"/>
              <a:t>USB </a:t>
            </a:r>
            <a:r>
              <a:rPr lang="ko-KR" altLang="en-US" dirty="0"/>
              <a:t>메모리</a:t>
            </a:r>
            <a:r>
              <a:rPr lang="en-US" altLang="ko-KR" dirty="0"/>
              <a:t>" </a:t>
            </a:r>
            <a:r>
              <a:rPr lang="ko-KR" altLang="en-US" dirty="0"/>
              <a:t>등 주변기기끼리 </a:t>
            </a:r>
            <a:r>
              <a:rPr lang="en-US" altLang="ko-KR" dirty="0"/>
              <a:t>USB</a:t>
            </a:r>
            <a:r>
              <a:rPr lang="ko-KR" altLang="en-US" dirty="0"/>
              <a:t>로 연결</a:t>
            </a:r>
            <a:r>
              <a:rPr lang="en-US" altLang="ko-KR" dirty="0"/>
              <a:t>(</a:t>
            </a:r>
            <a:r>
              <a:rPr lang="ko-KR" altLang="en-US" dirty="0"/>
              <a:t>통신</a:t>
            </a:r>
            <a:r>
              <a:rPr lang="en-US" altLang="ko-KR" dirty="0"/>
              <a:t>)</a:t>
            </a:r>
            <a:r>
              <a:rPr lang="ko-KR" altLang="en-US" dirty="0"/>
              <a:t>이 필요해지면서  단자 구분은 점점 의미가 없어졌고</a:t>
            </a:r>
            <a:r>
              <a:rPr lang="en-US" altLang="ko-KR" dirty="0"/>
              <a:t>, Type-C</a:t>
            </a:r>
            <a:r>
              <a:rPr lang="ko-KR" altLang="en-US" dirty="0"/>
              <a:t>가 탄생함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20</a:t>
            </a:fld>
            <a:endParaRPr lang="ko-KR" altLang="en-US"/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9BB45448-BECD-443E-B983-0B7684DA3DEF}"/>
              </a:ext>
            </a:extLst>
          </p:cNvPr>
          <p:cNvCxnSpPr/>
          <p:nvPr/>
        </p:nvCxnSpPr>
        <p:spPr>
          <a:xfrm flipV="1">
            <a:off x="5287879" y="1440531"/>
            <a:ext cx="282742" cy="2707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27E4E7F-B3A0-47FE-B954-4583A3E1254F}"/>
              </a:ext>
            </a:extLst>
          </p:cNvPr>
          <p:cNvSpPr txBox="1"/>
          <p:nvPr/>
        </p:nvSpPr>
        <p:spPr>
          <a:xfrm>
            <a:off x="5513471" y="1151606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제어 회로</a:t>
            </a:r>
          </a:p>
        </p:txBody>
      </p:sp>
    </p:spTree>
    <p:extLst>
      <p:ext uri="{BB962C8B-B14F-4D97-AF65-F5344CB8AC3E}">
        <p14:creationId xmlns:p14="http://schemas.microsoft.com/office/powerpoint/2010/main" val="73506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USB </a:t>
            </a:r>
            <a:r>
              <a:rPr lang="ko-KR" altLang="en-US" dirty="0"/>
              <a:t>타입 </a:t>
            </a:r>
            <a:r>
              <a:rPr lang="en-US" altLang="ko-KR" dirty="0"/>
              <a:t>(</a:t>
            </a:r>
            <a:r>
              <a:rPr lang="ko-KR" altLang="en-US" dirty="0"/>
              <a:t>모양</a:t>
            </a:r>
            <a:r>
              <a:rPr lang="en-US" altLang="ko-KR" dirty="0"/>
              <a:t>)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21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18" y="2060848"/>
            <a:ext cx="7230963" cy="380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153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USB </a:t>
            </a:r>
            <a:r>
              <a:rPr lang="ko-KR" altLang="en-US" dirty="0" err="1"/>
              <a:t>타입별</a:t>
            </a:r>
            <a:r>
              <a:rPr lang="ko-KR" altLang="en-US" dirty="0"/>
              <a:t> 버전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22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556" y="1799165"/>
            <a:ext cx="5093285" cy="49223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5317A1-7886-421F-BC6C-BE710E7C1C6F}"/>
              </a:ext>
            </a:extLst>
          </p:cNvPr>
          <p:cNvSpPr txBox="1"/>
          <p:nvPr/>
        </p:nvSpPr>
        <p:spPr>
          <a:xfrm>
            <a:off x="6336318" y="3014985"/>
            <a:ext cx="24384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USB Type-C 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케이블이 반드시 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USB 3.1 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이상의 속도만 지원한다는 것은 아님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A5C356-3EA4-4BC2-8194-F2BAAFADFA71}"/>
              </a:ext>
            </a:extLst>
          </p:cNvPr>
          <p:cNvSpPr txBox="1"/>
          <p:nvPr/>
        </p:nvSpPr>
        <p:spPr>
          <a:xfrm>
            <a:off x="6336318" y="4501001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USB 2.0 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규격의 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USB Type-C 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케이블도 있음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C909AA-330A-473E-B0FC-757C51A8BAE0}"/>
              </a:ext>
            </a:extLst>
          </p:cNvPr>
          <p:cNvSpPr txBox="1"/>
          <p:nvPr/>
        </p:nvSpPr>
        <p:spPr>
          <a:xfrm>
            <a:off x="6336318" y="5433020"/>
            <a:ext cx="2344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경우 최대 전송 속도는 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480Mbps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에 불과함</a:t>
            </a:r>
          </a:p>
        </p:txBody>
      </p:sp>
    </p:spTree>
    <p:extLst>
      <p:ext uri="{BB962C8B-B14F-4D97-AF65-F5344CB8AC3E}">
        <p14:creationId xmlns:p14="http://schemas.microsoft.com/office/powerpoint/2010/main" val="144328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마우스</a:t>
            </a:r>
            <a:endParaRPr lang="en-US" altLang="ko-KR" dirty="0"/>
          </a:p>
          <a:p>
            <a:pPr lvl="1"/>
            <a:r>
              <a:rPr lang="ko-KR" altLang="en-US" dirty="0"/>
              <a:t>평면 위에서 </a:t>
            </a:r>
            <a:r>
              <a:rPr lang="en-US" altLang="ko-KR" dirty="0"/>
              <a:t>2</a:t>
            </a:r>
            <a:r>
              <a:rPr lang="ko-KR" altLang="en-US" dirty="0"/>
              <a:t>차원 위치 정보를 입력하는 장치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23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240" y="2492896"/>
            <a:ext cx="4861520" cy="354411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71700" y="6243854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</a:t>
            </a:r>
            <a:r>
              <a:rPr lang="ko-KR" altLang="en-US" dirty="0">
                <a:hlinkClick r:id="rId3" tooltip="더글러스 엥겔바트"/>
              </a:rPr>
              <a:t>더글러스 </a:t>
            </a:r>
            <a:r>
              <a:rPr lang="ko-KR" altLang="en-US" dirty="0" err="1">
                <a:hlinkClick r:id="rId3" tooltip="더글러스 엥겔바트"/>
              </a:rPr>
              <a:t>엥겔바트</a:t>
            </a:r>
            <a:r>
              <a:rPr lang="ko-KR" altLang="en-US" dirty="0" err="1"/>
              <a:t>가</a:t>
            </a:r>
            <a:r>
              <a:rPr lang="ko-KR" altLang="en-US" dirty="0"/>
              <a:t> 만든 최초의 마우스</a:t>
            </a:r>
            <a:r>
              <a:rPr lang="en-US" altLang="ko-KR" dirty="0"/>
              <a:t>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0134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24</a:t>
            </a:fld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871700" y="6253612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</a:t>
            </a:r>
            <a:r>
              <a:rPr lang="ko-KR" altLang="en-US" dirty="0">
                <a:hlinkClick r:id="rId2"/>
              </a:rPr>
              <a:t>넥슨컴퓨터박물관</a:t>
            </a:r>
            <a:r>
              <a:rPr lang="ko-KR" altLang="en-US" dirty="0"/>
              <a:t>에 전시된 최초의 마우스 </a:t>
            </a:r>
            <a:r>
              <a:rPr lang="ko-KR" altLang="en-US" dirty="0" err="1"/>
              <a:t>복각판</a:t>
            </a:r>
            <a:r>
              <a:rPr lang="en-US" altLang="ko-KR" dirty="0"/>
              <a:t>]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6783" y="2109341"/>
            <a:ext cx="4871166" cy="391194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8662" y="5805264"/>
            <a:ext cx="1399475" cy="93152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13688" y="230453"/>
            <a:ext cx="571662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더글라스 </a:t>
            </a:r>
            <a:r>
              <a:rPr lang="ko-KR" altLang="en-US" sz="5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앵겔바트의</a:t>
            </a:r>
            <a:endParaRPr lang="en-US" altLang="ko-KR" sz="5400" dirty="0">
              <a:solidFill>
                <a:schemeClr val="tx1">
                  <a:lumMod val="50000"/>
                  <a:lumOff val="5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최초의 마우스</a:t>
            </a:r>
          </a:p>
        </p:txBody>
      </p:sp>
    </p:spTree>
    <p:extLst>
      <p:ext uri="{BB962C8B-B14F-4D97-AF65-F5344CB8AC3E}">
        <p14:creationId xmlns:p14="http://schemas.microsoft.com/office/powerpoint/2010/main" val="377227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마우스 구분</a:t>
            </a:r>
            <a:endParaRPr lang="en-US" altLang="ko-KR" dirty="0"/>
          </a:p>
          <a:p>
            <a:pPr lvl="1"/>
            <a:r>
              <a:rPr lang="ko-KR" altLang="en-US" dirty="0"/>
              <a:t>동작 방식에 따라</a:t>
            </a:r>
            <a:endParaRPr lang="en-US" altLang="ko-KR" dirty="0"/>
          </a:p>
          <a:p>
            <a:pPr lvl="2"/>
            <a:r>
              <a:rPr lang="ko-KR" altLang="en-US" dirty="0"/>
              <a:t>볼 마우스</a:t>
            </a:r>
            <a:r>
              <a:rPr lang="en-US" altLang="ko-KR" dirty="0"/>
              <a:t>: </a:t>
            </a:r>
            <a:r>
              <a:rPr lang="ko-KR" altLang="en-US" dirty="0"/>
              <a:t>볼의 움직임 감지</a:t>
            </a:r>
            <a:endParaRPr lang="en-US" altLang="ko-KR" dirty="0"/>
          </a:p>
          <a:p>
            <a:pPr lvl="2"/>
            <a:r>
              <a:rPr lang="ko-KR" altLang="en-US" dirty="0"/>
              <a:t>광 마우스</a:t>
            </a:r>
            <a:r>
              <a:rPr lang="en-US" altLang="ko-KR" dirty="0"/>
              <a:t>: </a:t>
            </a:r>
            <a:r>
              <a:rPr lang="ko-KR" altLang="en-US" dirty="0"/>
              <a:t>빛의 반사를 감지</a:t>
            </a:r>
            <a:endParaRPr lang="en-US" altLang="ko-KR" dirty="0"/>
          </a:p>
          <a:p>
            <a:pPr lvl="1"/>
            <a:r>
              <a:rPr lang="ko-KR" altLang="en-US" dirty="0"/>
              <a:t>연결 방식에 따라</a:t>
            </a:r>
            <a:endParaRPr lang="en-US" altLang="ko-KR" dirty="0"/>
          </a:p>
          <a:p>
            <a:pPr lvl="2"/>
            <a:r>
              <a:rPr lang="ko-KR" altLang="en-US" dirty="0"/>
              <a:t>유선</a:t>
            </a:r>
            <a:r>
              <a:rPr lang="en-US" altLang="ko-KR" dirty="0"/>
              <a:t>: PS/2, USB</a:t>
            </a:r>
          </a:p>
          <a:p>
            <a:pPr lvl="2"/>
            <a:r>
              <a:rPr lang="ko-KR" altLang="en-US" dirty="0"/>
              <a:t>무선</a:t>
            </a:r>
            <a:endParaRPr lang="en-US" altLang="ko-KR" dirty="0"/>
          </a:p>
          <a:p>
            <a:pPr lvl="3"/>
            <a:r>
              <a:rPr lang="en-US" altLang="ko-KR" dirty="0"/>
              <a:t>RF</a:t>
            </a:r>
          </a:p>
          <a:p>
            <a:pPr lvl="4"/>
            <a:r>
              <a:rPr lang="ko-KR" altLang="en-US" dirty="0"/>
              <a:t>수신기를 컴퓨터에 연결하여 사용</a:t>
            </a:r>
            <a:endParaRPr lang="en-US" altLang="ko-KR" dirty="0"/>
          </a:p>
          <a:p>
            <a:pPr lvl="3"/>
            <a:r>
              <a:rPr lang="en-US" altLang="ko-KR" dirty="0"/>
              <a:t>Bluetooth(</a:t>
            </a:r>
            <a:r>
              <a:rPr lang="ko-KR" altLang="en-US" dirty="0"/>
              <a:t>블루투스</a:t>
            </a:r>
            <a:r>
              <a:rPr lang="en-US" altLang="ko-KR" dirty="0"/>
              <a:t>)</a:t>
            </a:r>
          </a:p>
          <a:p>
            <a:pPr lvl="4"/>
            <a:r>
              <a:rPr lang="ko-KR" altLang="en-US" dirty="0"/>
              <a:t>블루투스를 지원하는 컴퓨터</a:t>
            </a:r>
            <a:r>
              <a:rPr lang="en-US" altLang="ko-KR" dirty="0"/>
              <a:t>(</a:t>
            </a:r>
            <a:r>
              <a:rPr lang="ko-KR" altLang="en-US" dirty="0"/>
              <a:t>대부분의 노트북</a:t>
            </a:r>
            <a:r>
              <a:rPr lang="en-US" altLang="ko-KR" dirty="0"/>
              <a:t>)</a:t>
            </a:r>
            <a:r>
              <a:rPr lang="ko-KR" altLang="en-US" dirty="0"/>
              <a:t>는 수신기 없이 사용</a:t>
            </a:r>
            <a:endParaRPr lang="en-US" altLang="ko-KR" dirty="0"/>
          </a:p>
          <a:p>
            <a:pPr lvl="4"/>
            <a:r>
              <a:rPr lang="ko-KR" altLang="en-US" dirty="0"/>
              <a:t>블루투스를 지원하지 않는 컴퓨터</a:t>
            </a:r>
            <a:r>
              <a:rPr lang="en-US" altLang="ko-KR" dirty="0"/>
              <a:t>(</a:t>
            </a:r>
            <a:r>
              <a:rPr lang="ko-KR" altLang="en-US" dirty="0"/>
              <a:t>대부분의 데스크톱</a:t>
            </a:r>
            <a:r>
              <a:rPr lang="en-US" altLang="ko-KR" dirty="0"/>
              <a:t>)</a:t>
            </a:r>
            <a:r>
              <a:rPr lang="ko-KR" altLang="en-US" dirty="0"/>
              <a:t>는 블루투스 수신기를 별도로 구매하여 사용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10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26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93378" y="5651956"/>
            <a:ext cx="3708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</a:t>
            </a:r>
            <a:r>
              <a:rPr lang="ko-KR" altLang="en-US" dirty="0"/>
              <a:t>마이크로소프트 구형 볼 마우스</a:t>
            </a:r>
            <a:r>
              <a:rPr lang="en-US" altLang="ko-KR" dirty="0"/>
              <a:t>]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526963" y="5651956"/>
            <a:ext cx="2338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</a:t>
            </a:r>
            <a:r>
              <a:rPr lang="ko-KR" altLang="en-US" dirty="0" err="1"/>
              <a:t>로지텍</a:t>
            </a:r>
            <a:r>
              <a:rPr lang="ko-KR" altLang="en-US" dirty="0"/>
              <a:t> 미니 </a:t>
            </a:r>
            <a:r>
              <a:rPr lang="ko-KR" altLang="en-US" dirty="0" err="1"/>
              <a:t>옵티컬</a:t>
            </a:r>
            <a:r>
              <a:rPr lang="en-US" altLang="ko-KR" dirty="0"/>
              <a:t>]</a:t>
            </a:r>
            <a:endParaRPr lang="ko-KR" altLang="en-US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060848"/>
            <a:ext cx="324000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2060848"/>
            <a:ext cx="324000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TextBox 15"/>
          <p:cNvSpPr txBox="1"/>
          <p:nvPr/>
        </p:nvSpPr>
        <p:spPr>
          <a:xfrm>
            <a:off x="1737738" y="230453"/>
            <a:ext cx="56685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0" dirty="0">
                <a:solidFill>
                  <a:schemeClr val="tx1">
                    <a:lumMod val="50000"/>
                    <a:lumOff val="5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전설의 마우스</a:t>
            </a:r>
          </a:p>
        </p:txBody>
      </p:sp>
    </p:spTree>
    <p:extLst>
      <p:ext uri="{BB962C8B-B14F-4D97-AF65-F5344CB8AC3E}">
        <p14:creationId xmlns:p14="http://schemas.microsoft.com/office/powerpoint/2010/main" val="399408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디지타이저</a:t>
            </a:r>
            <a:r>
              <a:rPr lang="en-US" altLang="ko-KR" dirty="0"/>
              <a:t>(digitizer)</a:t>
            </a:r>
          </a:p>
          <a:p>
            <a:pPr lvl="1"/>
            <a:r>
              <a:rPr lang="ko-KR" altLang="en-US" dirty="0"/>
              <a:t>판 위에 있는 펜의 위치 좌표와 눌림 정도를 감지하여 컴퓨터로 전달하는 장치</a:t>
            </a:r>
            <a:endParaRPr lang="en-US" altLang="ko-KR" dirty="0"/>
          </a:p>
          <a:p>
            <a:pPr lvl="1"/>
            <a:r>
              <a:rPr lang="ko-KR" altLang="en-US" dirty="0"/>
              <a:t>정확한 명칭은 그래픽 태블릿</a:t>
            </a:r>
            <a:r>
              <a:rPr lang="en-US" altLang="ko-KR" dirty="0"/>
              <a:t>(graphics tablet) </a:t>
            </a:r>
            <a:r>
              <a:rPr lang="ko-KR" altLang="en-US" dirty="0"/>
              <a:t>또는</a:t>
            </a:r>
            <a:r>
              <a:rPr lang="en-US" altLang="ko-KR" dirty="0"/>
              <a:t> </a:t>
            </a:r>
            <a:r>
              <a:rPr lang="ko-KR" altLang="en-US" dirty="0" err="1"/>
              <a:t>디지타이징</a:t>
            </a:r>
            <a:r>
              <a:rPr lang="ko-KR" altLang="en-US" dirty="0"/>
              <a:t> 태블릿</a:t>
            </a:r>
            <a:r>
              <a:rPr lang="en-US" altLang="ko-KR" dirty="0"/>
              <a:t>(digitizing tablet)</a:t>
            </a:r>
          </a:p>
          <a:p>
            <a:pPr lvl="1"/>
            <a:r>
              <a:rPr lang="ko-KR" altLang="en-US" dirty="0"/>
              <a:t>종류</a:t>
            </a:r>
            <a:endParaRPr lang="en-US" altLang="ko-KR" dirty="0"/>
          </a:p>
          <a:p>
            <a:pPr lvl="1"/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27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00" y="3429000"/>
            <a:ext cx="3147381" cy="205366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6322" y="3278717"/>
            <a:ext cx="3393753" cy="24502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53083" y="5804458"/>
            <a:ext cx="1330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펜 태블릿</a:t>
            </a:r>
            <a:r>
              <a:rPr lang="en-US" altLang="ko-KR" dirty="0"/>
              <a:t>]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772376" y="5810679"/>
            <a:ext cx="156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액정 태블릿</a:t>
            </a:r>
            <a:r>
              <a:rPr lang="en-US" altLang="ko-KR" dirty="0"/>
              <a:t>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7878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출력 장치란</a:t>
            </a:r>
            <a:endParaRPr lang="en-US" altLang="ko-KR" dirty="0"/>
          </a:p>
          <a:p>
            <a:pPr lvl="1"/>
            <a:r>
              <a:rPr lang="ko-KR" altLang="en-US" dirty="0"/>
              <a:t>컴퓨터가 처리한 결과를 문자</a:t>
            </a:r>
            <a:r>
              <a:rPr lang="en-US" altLang="ko-KR" dirty="0"/>
              <a:t>, </a:t>
            </a:r>
            <a:r>
              <a:rPr lang="ko-KR" altLang="en-US" dirty="0"/>
              <a:t>그림</a:t>
            </a:r>
            <a:r>
              <a:rPr lang="en-US" altLang="ko-KR" dirty="0"/>
              <a:t>, </a:t>
            </a:r>
            <a:r>
              <a:rPr lang="ko-KR" altLang="en-US" dirty="0"/>
              <a:t>소리</a:t>
            </a:r>
            <a:r>
              <a:rPr lang="en-US" altLang="ko-KR" dirty="0"/>
              <a:t>, </a:t>
            </a:r>
            <a:r>
              <a:rPr lang="ko-KR" altLang="en-US" dirty="0"/>
              <a:t>영상 등으로 변환해 주는 장치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ko-KR" altLang="en-US" dirty="0"/>
              <a:t>출력 장치 종류</a:t>
            </a:r>
            <a:endParaRPr lang="en-US" altLang="ko-KR" dirty="0"/>
          </a:p>
          <a:p>
            <a:pPr lvl="1"/>
            <a:r>
              <a:rPr lang="ko-KR" altLang="en-US" dirty="0"/>
              <a:t>모니터</a:t>
            </a:r>
            <a:endParaRPr lang="en-US" altLang="ko-KR" dirty="0"/>
          </a:p>
          <a:p>
            <a:pPr lvl="1"/>
            <a:r>
              <a:rPr lang="ko-KR" altLang="en-US" dirty="0"/>
              <a:t>스피커</a:t>
            </a:r>
            <a:endParaRPr lang="en-US" altLang="ko-KR" dirty="0"/>
          </a:p>
          <a:p>
            <a:pPr lvl="1"/>
            <a:r>
              <a:rPr lang="ko-KR" altLang="en-US" dirty="0"/>
              <a:t>프린터</a:t>
            </a:r>
            <a:endParaRPr lang="en-US" altLang="ko-KR" dirty="0"/>
          </a:p>
          <a:p>
            <a:pPr lvl="1"/>
            <a:r>
              <a:rPr lang="ko-KR" altLang="en-US" dirty="0"/>
              <a:t>플로터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     :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389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프린터란</a:t>
            </a:r>
            <a:endParaRPr lang="en-US" altLang="ko-KR" dirty="0"/>
          </a:p>
          <a:p>
            <a:pPr lvl="1"/>
            <a:r>
              <a:rPr lang="ko-KR" altLang="en-US" dirty="0"/>
              <a:t>컴퓨터가 처리한 결과를 문자나 그림 형태로 출력하는 장치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ko-KR" altLang="en-US" dirty="0"/>
              <a:t>프린터 종류</a:t>
            </a:r>
            <a:endParaRPr lang="en-US" altLang="ko-KR" dirty="0"/>
          </a:p>
          <a:p>
            <a:pPr lvl="1"/>
            <a:r>
              <a:rPr lang="ko-KR" altLang="en-US" dirty="0"/>
              <a:t>도트 매트릭스</a:t>
            </a:r>
            <a:endParaRPr lang="en-US" altLang="ko-KR" dirty="0"/>
          </a:p>
          <a:p>
            <a:pPr lvl="1"/>
            <a:r>
              <a:rPr lang="ko-KR" altLang="en-US" dirty="0"/>
              <a:t>잉크젯</a:t>
            </a:r>
            <a:endParaRPr lang="en-US" altLang="ko-KR" dirty="0"/>
          </a:p>
          <a:p>
            <a:pPr lvl="1"/>
            <a:r>
              <a:rPr lang="ko-KR" altLang="en-US" dirty="0"/>
              <a:t>레이저</a:t>
            </a:r>
            <a:endParaRPr lang="en-US" altLang="ko-KR" dirty="0"/>
          </a:p>
          <a:p>
            <a:pPr lvl="1"/>
            <a:r>
              <a:rPr lang="ko-KR" altLang="en-US" dirty="0" err="1"/>
              <a:t>감열식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     :</a:t>
            </a:r>
          </a:p>
          <a:p>
            <a:pPr marL="457200" lvl="1" indent="0">
              <a:buNone/>
            </a:pPr>
            <a:endParaRPr lang="en-US" altLang="ko-KR" dirty="0"/>
          </a:p>
          <a:p>
            <a:pPr lvl="1"/>
            <a:endParaRPr lang="en-US" altLang="ko-KR" dirty="0"/>
          </a:p>
          <a:p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41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도트 매트릭스 프린터</a:t>
            </a:r>
            <a:endParaRPr lang="en-US" altLang="ko-KR" dirty="0"/>
          </a:p>
          <a:p>
            <a:pPr lvl="1"/>
            <a:r>
              <a:rPr lang="ko-KR" altLang="en-US" dirty="0"/>
              <a:t>여러 개의 핀으로 구성된 헤드에서 특정 핀이 튀어나와 리본을 때리면 리본에 묻은 잉크가 아래에 있는 종이에 찍히면서 문자나 그림을 인쇄하는 프린터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30</a:t>
            </a:fld>
            <a:endParaRPr lang="ko-KR" altLang="en-US"/>
          </a:p>
        </p:txBody>
      </p:sp>
      <p:pic>
        <p:nvPicPr>
          <p:cNvPr id="4" name="그림 3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130" y="3141507"/>
            <a:ext cx="4127739" cy="30958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69449" y="6155199"/>
            <a:ext cx="3405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[OKI </a:t>
            </a:r>
            <a:r>
              <a:rPr lang="ko-KR" altLang="en-US" dirty="0"/>
              <a:t>마이크로라인 </a:t>
            </a:r>
            <a:r>
              <a:rPr lang="en-US" altLang="ko-KR" dirty="0"/>
              <a:t>691 </a:t>
            </a:r>
            <a:r>
              <a:rPr lang="ko-KR" altLang="en-US" dirty="0"/>
              <a:t>프린터</a:t>
            </a:r>
            <a:r>
              <a:rPr lang="en-US" altLang="ko-KR" dirty="0"/>
              <a:t>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3664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잉크젯 프린터</a:t>
            </a:r>
            <a:endParaRPr lang="en-US" altLang="ko-KR" dirty="0"/>
          </a:p>
          <a:p>
            <a:pPr lvl="1"/>
            <a:r>
              <a:rPr lang="ko-KR" altLang="en-US" dirty="0"/>
              <a:t>고온 혹은 진동을 통해서 잉크를 분출하여 종이나 필름</a:t>
            </a:r>
            <a:r>
              <a:rPr lang="en-US" altLang="ko-KR" dirty="0"/>
              <a:t>, </a:t>
            </a:r>
            <a:r>
              <a:rPr lang="ko-KR" altLang="en-US" dirty="0"/>
              <a:t>섬유 등에 문자나 그림을 인쇄하는 프린터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31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606031" y="6125837"/>
            <a:ext cx="1931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/>
              <a:t>[HP Deskjet 500]</a:t>
            </a:r>
            <a:endParaRPr lang="ko-KR" altLang="en-US" dirty="0"/>
          </a:p>
        </p:txBody>
      </p:sp>
      <p:pic>
        <p:nvPicPr>
          <p:cNvPr id="6" name="그림 5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289" y="3229013"/>
            <a:ext cx="3951422" cy="263974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1611" y="4535364"/>
            <a:ext cx="1689822" cy="210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59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레이저 프린터</a:t>
            </a:r>
            <a:endParaRPr lang="en-US" altLang="ko-KR" dirty="0"/>
          </a:p>
          <a:p>
            <a:pPr lvl="1"/>
            <a:r>
              <a:rPr lang="ko-KR" altLang="en-US" dirty="0"/>
              <a:t>원통형 금속판</a:t>
            </a:r>
            <a:r>
              <a:rPr lang="en-US" altLang="ko-KR" dirty="0"/>
              <a:t>(</a:t>
            </a:r>
            <a:r>
              <a:rPr lang="ko-KR" altLang="en-US" dirty="0"/>
              <a:t>드럼</a:t>
            </a:r>
            <a:r>
              <a:rPr lang="en-US" altLang="ko-KR" dirty="0"/>
              <a:t>)</a:t>
            </a:r>
            <a:r>
              <a:rPr lang="ko-KR" altLang="en-US" dirty="0"/>
              <a:t>을 레이저 빔으로 가열하여</a:t>
            </a:r>
            <a:r>
              <a:rPr lang="en-US" altLang="ko-KR" dirty="0"/>
              <a:t> </a:t>
            </a:r>
            <a:r>
              <a:rPr lang="ko-KR" altLang="en-US" dirty="0"/>
              <a:t>가열된 부분만 토너를 묻게 한 후</a:t>
            </a:r>
            <a:r>
              <a:rPr lang="en-US" altLang="ko-KR" dirty="0"/>
              <a:t>, </a:t>
            </a:r>
            <a:r>
              <a:rPr lang="ko-KR" altLang="en-US" dirty="0"/>
              <a:t>드럼 표면에 붙은 토너를 종이 쪽으로 끌어 당겨 문자나 그림을 인쇄하는 프린터  </a:t>
            </a:r>
            <a:r>
              <a:rPr lang="en-US" altLang="ko-KR" dirty="0"/>
              <a:t>(</a:t>
            </a:r>
            <a:r>
              <a:rPr lang="ko-KR" altLang="en-US" dirty="0"/>
              <a:t>☞ </a:t>
            </a:r>
            <a:r>
              <a:rPr lang="ko-KR" altLang="en-US" dirty="0">
                <a:hlinkClick r:id="rId2"/>
              </a:rPr>
              <a:t>자세한 원리</a:t>
            </a:r>
            <a:r>
              <a:rPr lang="en-US" altLang="ko-KR" dirty="0"/>
              <a:t>)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32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8571" y="3270495"/>
            <a:ext cx="3086857" cy="285534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09424" y="6237312"/>
            <a:ext cx="172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삼성 </a:t>
            </a:r>
            <a:r>
              <a:rPr lang="en-US" altLang="ko-KR" dirty="0"/>
              <a:t>SL-C565]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0681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감열식</a:t>
            </a:r>
            <a:r>
              <a:rPr lang="ko-KR" altLang="en-US" dirty="0"/>
              <a:t> 프린터</a:t>
            </a:r>
            <a:endParaRPr lang="en-US" altLang="ko-KR" dirty="0"/>
          </a:p>
          <a:p>
            <a:pPr lvl="1"/>
            <a:r>
              <a:rPr lang="ko-KR" altLang="en-US" dirty="0" err="1"/>
              <a:t>감열지</a:t>
            </a:r>
            <a:r>
              <a:rPr lang="en-US" altLang="ko-KR" dirty="0"/>
              <a:t>(</a:t>
            </a:r>
            <a:r>
              <a:rPr lang="ko-KR" altLang="en-US" dirty="0"/>
              <a:t>열에 의해 </a:t>
            </a:r>
            <a:r>
              <a:rPr lang="ko-KR" altLang="en-US" dirty="0" err="1"/>
              <a:t>발색하는</a:t>
            </a:r>
            <a:r>
              <a:rPr lang="ko-KR" altLang="en-US" dirty="0"/>
              <a:t> 염료가 코팅된 종이</a:t>
            </a:r>
            <a:r>
              <a:rPr lang="en-US" altLang="ko-KR" dirty="0"/>
              <a:t>)</a:t>
            </a:r>
            <a:r>
              <a:rPr lang="ko-KR" altLang="en-US" dirty="0"/>
              <a:t>에 열을 가하여 문자나 그림을 인쇄하는 프린터</a:t>
            </a:r>
            <a:endParaRPr lang="en-US" altLang="ko-KR" dirty="0"/>
          </a:p>
          <a:p>
            <a:pPr lvl="1"/>
            <a:r>
              <a:rPr lang="ko-KR" altLang="en-US" dirty="0"/>
              <a:t>구조가 간단하여 소형화가 쉬우며</a:t>
            </a:r>
            <a:r>
              <a:rPr lang="en-US" altLang="ko-KR" dirty="0"/>
              <a:t>, </a:t>
            </a:r>
            <a:r>
              <a:rPr lang="ko-KR" altLang="en-US" dirty="0"/>
              <a:t>소음이 적음</a:t>
            </a:r>
            <a:endParaRPr lang="en-US" altLang="ko-KR" dirty="0"/>
          </a:p>
          <a:p>
            <a:pPr lvl="1"/>
            <a:r>
              <a:rPr lang="ko-KR" altLang="en-US" dirty="0"/>
              <a:t>감열지가 오래되면 인쇄된 내용이 변색되거나 사라짐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ko-KR" altLang="en-US" dirty="0"/>
              <a:t>영수증</a:t>
            </a:r>
            <a:r>
              <a:rPr lang="en-US" altLang="ko-KR" dirty="0"/>
              <a:t>, </a:t>
            </a:r>
            <a:r>
              <a:rPr lang="ko-KR" altLang="en-US" dirty="0"/>
              <a:t>순번 대기표 등을 인쇄할 때 </a:t>
            </a:r>
            <a:br>
              <a:rPr lang="en-US" altLang="ko-KR" dirty="0"/>
            </a:br>
            <a:r>
              <a:rPr lang="ko-KR" altLang="en-US" dirty="0"/>
              <a:t>많이 사용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33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2797" y="3487447"/>
            <a:ext cx="3461204" cy="33705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140C79-6C10-1284-13CF-4F3C774B8B10}"/>
              </a:ext>
            </a:extLst>
          </p:cNvPr>
          <p:cNvSpPr txBox="1"/>
          <p:nvPr/>
        </p:nvSpPr>
        <p:spPr>
          <a:xfrm>
            <a:off x="1303154" y="3449389"/>
            <a:ext cx="3685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457200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☞ 감열지는 열과 유기용매에 취약하며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최적의 환경에서 보관하더라도 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5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년 넘게 보존하기 힘듦</a:t>
            </a:r>
            <a:endParaRPr lang="en-US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CC347D-3CE5-9C00-D72E-0FAEB383EDC5}"/>
              </a:ext>
            </a:extLst>
          </p:cNvPr>
          <p:cNvSpPr txBox="1"/>
          <p:nvPr/>
        </p:nvSpPr>
        <p:spPr>
          <a:xfrm>
            <a:off x="1303154" y="5120349"/>
            <a:ext cx="3461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☞ 과거에는 팩스 용지로도 많이 사용</a:t>
            </a:r>
            <a:endParaRPr lang="en-US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207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열전사</a:t>
            </a:r>
            <a:r>
              <a:rPr lang="ko-KR" altLang="en-US" dirty="0"/>
              <a:t> 프린터</a:t>
            </a:r>
            <a:endParaRPr lang="en-US" altLang="ko-KR" dirty="0"/>
          </a:p>
          <a:p>
            <a:pPr lvl="1"/>
            <a:r>
              <a:rPr lang="ko-KR" altLang="en-US" dirty="0" err="1"/>
              <a:t>열전사</a:t>
            </a:r>
            <a:r>
              <a:rPr lang="ko-KR" altLang="en-US" dirty="0"/>
              <a:t> 리본</a:t>
            </a:r>
            <a:r>
              <a:rPr lang="en-US" altLang="ko-KR" dirty="0"/>
              <a:t>(</a:t>
            </a:r>
            <a:r>
              <a:rPr lang="ko-KR" altLang="en-US" dirty="0"/>
              <a:t>마른 잉크가 코팅된 필름</a:t>
            </a:r>
            <a:r>
              <a:rPr lang="en-US" altLang="ko-KR" dirty="0"/>
              <a:t>)</a:t>
            </a:r>
            <a:r>
              <a:rPr lang="ko-KR" altLang="en-US" dirty="0"/>
              <a:t>에 열을 가하여 잉크가 용지에 달라붙게 하여 문자나 그림을 인쇄하는 프린터</a:t>
            </a:r>
            <a:endParaRPr lang="en-US" altLang="ko-KR" dirty="0"/>
          </a:p>
          <a:p>
            <a:pPr lvl="1"/>
            <a:r>
              <a:rPr lang="ko-KR" altLang="en-US" dirty="0"/>
              <a:t>구조가 간단하여 소형화가 쉬우며</a:t>
            </a:r>
            <a:r>
              <a:rPr lang="en-US" altLang="ko-KR" dirty="0"/>
              <a:t>, </a:t>
            </a:r>
            <a:r>
              <a:rPr lang="ko-KR" altLang="en-US" dirty="0"/>
              <a:t>소음이 적음</a:t>
            </a:r>
            <a:endParaRPr lang="en-US" altLang="ko-KR" dirty="0"/>
          </a:p>
          <a:p>
            <a:pPr lvl="1"/>
            <a:r>
              <a:rPr lang="ko-KR" altLang="en-US" dirty="0"/>
              <a:t>용지와 별도로 리본을 추가로 구매해야 함</a:t>
            </a:r>
            <a:endParaRPr lang="en-US" altLang="ko-KR" dirty="0"/>
          </a:p>
          <a:p>
            <a:pPr lvl="1"/>
            <a:r>
              <a:rPr lang="ko-KR" altLang="en-US" dirty="0"/>
              <a:t>라벨 테이프나 바코드 등을 인쇄할 때 많이 사용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34</a:t>
            </a:fld>
            <a:endParaRPr lang="ko-KR" alt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2CADE4C-AD68-1D09-EC69-DDC3B3A47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583" y="4107656"/>
            <a:ext cx="4131417" cy="275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51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플로터</a:t>
            </a:r>
            <a:r>
              <a:rPr lang="en-US" altLang="ko-KR" dirty="0"/>
              <a:t>(plotter)</a:t>
            </a:r>
          </a:p>
          <a:p>
            <a:pPr lvl="1"/>
            <a:r>
              <a:rPr lang="ko-KR" altLang="en-US" dirty="0"/>
              <a:t>큰 종이 위에 그림</a:t>
            </a:r>
            <a:r>
              <a:rPr lang="en-US" altLang="ko-KR" dirty="0"/>
              <a:t>, </a:t>
            </a:r>
            <a:r>
              <a:rPr lang="ko-KR" altLang="en-US" dirty="0"/>
              <a:t>설계도</a:t>
            </a:r>
            <a:r>
              <a:rPr lang="en-US" altLang="ko-KR" dirty="0"/>
              <a:t>, </a:t>
            </a:r>
            <a:r>
              <a:rPr lang="ko-KR" altLang="en-US" dirty="0"/>
              <a:t>지도</a:t>
            </a:r>
            <a:r>
              <a:rPr lang="en-US" altLang="ko-KR" dirty="0"/>
              <a:t>, </a:t>
            </a:r>
            <a:r>
              <a:rPr lang="ko-KR" altLang="en-US" dirty="0"/>
              <a:t>도표 등을 그리는 출력 장치</a:t>
            </a:r>
            <a:endParaRPr lang="en-US" altLang="ko-KR" dirty="0"/>
          </a:p>
          <a:p>
            <a:pPr lvl="1"/>
            <a:r>
              <a:rPr lang="ko-KR" altLang="en-US" dirty="0"/>
              <a:t>작동 방식</a:t>
            </a:r>
            <a:r>
              <a:rPr lang="en-US" altLang="ko-KR" dirty="0"/>
              <a:t>:</a:t>
            </a:r>
          </a:p>
          <a:p>
            <a:pPr marL="914400" lvl="2" indent="0">
              <a:buNone/>
            </a:pPr>
            <a:r>
              <a:rPr lang="ko-KR" altLang="en-US" dirty="0"/>
              <a:t>펜이</a:t>
            </a:r>
            <a:br>
              <a:rPr lang="en-US" altLang="ko-KR" dirty="0"/>
            </a:br>
            <a:r>
              <a:rPr lang="en-US" altLang="ko-KR" dirty="0"/>
              <a:t>X</a:t>
            </a:r>
            <a:r>
              <a:rPr lang="ko-KR" altLang="en-US" dirty="0"/>
              <a:t>축</a:t>
            </a:r>
            <a:r>
              <a:rPr lang="en-US" altLang="ko-KR" dirty="0"/>
              <a:t>(</a:t>
            </a:r>
            <a:r>
              <a:rPr lang="ko-KR" altLang="en-US" dirty="0"/>
              <a:t>가로</a:t>
            </a:r>
            <a:r>
              <a:rPr lang="en-US" altLang="ko-KR" dirty="0"/>
              <a:t>) </a:t>
            </a:r>
            <a:r>
              <a:rPr lang="ko-KR" altLang="en-US" dirty="0"/>
              <a:t>방향과</a:t>
            </a:r>
            <a:br>
              <a:rPr lang="en-US" altLang="ko-KR" dirty="0"/>
            </a:br>
            <a:r>
              <a:rPr lang="en-US" altLang="ko-KR" dirty="0"/>
              <a:t>Y</a:t>
            </a:r>
            <a:r>
              <a:rPr lang="ko-KR" altLang="en-US" dirty="0"/>
              <a:t>축</a:t>
            </a:r>
            <a:r>
              <a:rPr lang="en-US" altLang="ko-KR" dirty="0"/>
              <a:t>(</a:t>
            </a:r>
            <a:r>
              <a:rPr lang="ko-KR" altLang="en-US" dirty="0"/>
              <a:t>세로</a:t>
            </a:r>
            <a:r>
              <a:rPr lang="en-US" altLang="ko-KR" dirty="0"/>
              <a:t>) </a:t>
            </a:r>
            <a:r>
              <a:rPr lang="ko-KR" altLang="en-US" dirty="0"/>
              <a:t>방향으로</a:t>
            </a:r>
            <a:br>
              <a:rPr lang="en-US" altLang="ko-KR" dirty="0"/>
            </a:br>
            <a:r>
              <a:rPr lang="ko-KR" altLang="en-US" dirty="0"/>
              <a:t>이동하면서</a:t>
            </a:r>
            <a:br>
              <a:rPr lang="en-US" altLang="ko-KR" dirty="0"/>
            </a:br>
            <a:r>
              <a:rPr lang="ko-KR" altLang="en-US" dirty="0"/>
              <a:t>출력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35</a:t>
            </a:fld>
            <a:endParaRPr lang="ko-KR" altLang="en-US"/>
          </a:p>
        </p:txBody>
      </p:sp>
      <p:pic>
        <p:nvPicPr>
          <p:cNvPr id="5" name="HUO5VewWqPY"/>
          <p:cNvPicPr>
            <a:picLocks noRot="1" noChangeAspect="1"/>
          </p:cNvPicPr>
          <p:nvPr>
            <a:videoFile r:link="rId1"/>
          </p:nvPr>
        </p:nvPicPr>
        <p:blipFill rotWithShape="1">
          <a:blip r:embed="rId3"/>
          <a:srcRect l="30003" r="30004"/>
          <a:stretch/>
        </p:blipFill>
        <p:spPr>
          <a:xfrm>
            <a:off x="4158343" y="2455594"/>
            <a:ext cx="2903198" cy="4083318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772518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입</a:t>
            </a:r>
            <a:r>
              <a:rPr lang="en-US" altLang="ko-KR" dirty="0"/>
              <a:t>·</a:t>
            </a:r>
            <a:r>
              <a:rPr lang="ko-KR" altLang="en-US" dirty="0"/>
              <a:t>출력 장치 </a:t>
            </a:r>
            <a:r>
              <a:rPr lang="en-US" altLang="ko-KR" dirty="0"/>
              <a:t>(p.56)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현재의 플로터</a:t>
            </a:r>
            <a:endParaRPr lang="en-US" altLang="ko-KR" dirty="0"/>
          </a:p>
          <a:p>
            <a:pPr lvl="1"/>
            <a:r>
              <a:rPr lang="ko-KR" altLang="en-US" dirty="0"/>
              <a:t>대형 잉크젯 프린터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36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67" y="2159210"/>
            <a:ext cx="4562266" cy="456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9358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37</a:t>
            </a:fld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871700" y="6253612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</a:t>
            </a:r>
            <a:r>
              <a:rPr lang="ko-KR" altLang="en-US" dirty="0">
                <a:hlinkClick r:id="rId2"/>
              </a:rPr>
              <a:t>넥슨컴퓨터박물관에 전시된 </a:t>
            </a:r>
            <a:r>
              <a:rPr lang="en-US" altLang="ko-KR" dirty="0">
                <a:hlinkClick r:id="rId2"/>
              </a:rPr>
              <a:t>Apple I</a:t>
            </a:r>
            <a:r>
              <a:rPr lang="en-US" altLang="ko-KR" dirty="0"/>
              <a:t>]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613497" y="230453"/>
            <a:ext cx="591700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애플 컴퓨터 컴퍼니의</a:t>
            </a:r>
            <a:endParaRPr lang="en-US" altLang="ko-KR" sz="5400" dirty="0">
              <a:solidFill>
                <a:schemeClr val="tx1">
                  <a:lumMod val="50000"/>
                  <a:lumOff val="5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Apple I</a:t>
            </a:r>
            <a:endParaRPr lang="ko-KR" altLang="en-US" sz="5400" dirty="0">
              <a:solidFill>
                <a:schemeClr val="tx1">
                  <a:lumMod val="50000"/>
                  <a:lumOff val="5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pic>
        <p:nvPicPr>
          <p:cNvPr id="7" name="Picture 2" descr="① 넥슨컴퓨터박물관에 전시된 애플1 컴퓨터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584" y="2204864"/>
            <a:ext cx="5724832" cy="381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8662" y="5805264"/>
            <a:ext cx="1399475" cy="93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888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561" y="1839782"/>
            <a:ext cx="6504879" cy="482664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692982" y="1372165"/>
            <a:ext cx="1758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MIPS CPU</a:t>
            </a:r>
            <a:endParaRPr lang="ko-KR" altLang="en-US" sz="2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71D2D454-D0D8-DED7-9468-2654E8AC0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중앙 처리 장치 </a:t>
            </a:r>
            <a:r>
              <a:rPr lang="en-US" altLang="ko-KR" dirty="0"/>
              <a:t>(p.60)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70995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581" y="1639727"/>
            <a:ext cx="7240839" cy="4558637"/>
          </a:xfrm>
          <a:prstGeom prst="rect">
            <a:avLst/>
          </a:prstGeom>
        </p:spPr>
      </p:pic>
      <p:sp>
        <p:nvSpPr>
          <p:cNvPr id="5" name="제목 4">
            <a:extLst>
              <a:ext uri="{FF2B5EF4-FFF2-40B4-BE49-F238E27FC236}">
                <a16:creationId xmlns:a16="http://schemas.microsoft.com/office/drawing/2014/main" id="{F964D097-9CED-33AE-EFFC-165E9702D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중앙 처리 장치 </a:t>
            </a:r>
            <a:r>
              <a:rPr lang="en-US" altLang="ko-KR" dirty="0"/>
              <a:t>(p.60)</a:t>
            </a:r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EDF54F-0AA9-6574-0448-E5C377C1895C}"/>
              </a:ext>
            </a:extLst>
          </p:cNvPr>
          <p:cNvSpPr txBox="1"/>
          <p:nvPr/>
        </p:nvSpPr>
        <p:spPr>
          <a:xfrm>
            <a:off x="3692982" y="1372165"/>
            <a:ext cx="1758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MIPS CPU</a:t>
            </a:r>
            <a:endParaRPr lang="ko-KR" altLang="en-US" sz="2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978717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중앙 처리 장치 </a:t>
            </a:r>
            <a:r>
              <a:rPr lang="en-US" altLang="ko-KR" dirty="0"/>
              <a:t>(p.60)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중앙 처리 장치</a:t>
            </a:r>
            <a:r>
              <a:rPr lang="en-US" altLang="ko-KR" dirty="0"/>
              <a:t>(CPU, Central Processing Unit)</a:t>
            </a:r>
          </a:p>
          <a:p>
            <a:pPr lvl="1"/>
            <a:r>
              <a:rPr lang="ko-KR" altLang="en-US" dirty="0"/>
              <a:t>컴퓨터를 제어하고 데이터의 연산을 처리하는 장치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en-US" altLang="ko-KR" dirty="0"/>
              <a:t>CPU </a:t>
            </a:r>
            <a:r>
              <a:rPr lang="ko-KR" altLang="en-US" dirty="0"/>
              <a:t>구성</a:t>
            </a:r>
            <a:endParaRPr lang="en-US" altLang="ko-KR" dirty="0"/>
          </a:p>
          <a:p>
            <a:pPr lvl="1"/>
            <a:r>
              <a:rPr lang="ko-KR" altLang="en-US" dirty="0" err="1"/>
              <a:t>제어부</a:t>
            </a:r>
            <a:endParaRPr lang="en-US" altLang="ko-KR" dirty="0"/>
          </a:p>
          <a:p>
            <a:pPr lvl="2"/>
            <a:r>
              <a:rPr lang="ko-KR" altLang="en-US" dirty="0"/>
              <a:t>제어 장치</a:t>
            </a:r>
            <a:endParaRPr lang="en-US" altLang="ko-KR" dirty="0"/>
          </a:p>
          <a:p>
            <a:pPr lvl="1"/>
            <a:r>
              <a:rPr lang="ko-KR" altLang="en-US" dirty="0" err="1"/>
              <a:t>연산부</a:t>
            </a:r>
            <a:endParaRPr lang="en-US" altLang="ko-KR" dirty="0"/>
          </a:p>
          <a:p>
            <a:pPr lvl="2"/>
            <a:r>
              <a:rPr lang="en-US" altLang="ko-KR" dirty="0"/>
              <a:t>ALU(</a:t>
            </a:r>
            <a:r>
              <a:rPr lang="ko-KR" altLang="en-US" dirty="0"/>
              <a:t>연산 장치</a:t>
            </a:r>
            <a:r>
              <a:rPr lang="en-US" altLang="ko-KR" dirty="0"/>
              <a:t>)</a:t>
            </a:r>
          </a:p>
          <a:p>
            <a:pPr lvl="2"/>
            <a:r>
              <a:rPr lang="ko-KR" altLang="en-US" dirty="0"/>
              <a:t>레지스터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40</a:t>
            </a:fld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40C2D92-0293-C338-0721-786B010354A7}"/>
              </a:ext>
            </a:extLst>
          </p:cNvPr>
          <p:cNvSpPr/>
          <p:nvPr/>
        </p:nvSpPr>
        <p:spPr>
          <a:xfrm>
            <a:off x="4648715" y="2984589"/>
            <a:ext cx="2743200" cy="324359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E76BD9F-A79D-3161-B626-D24B068873C2}"/>
              </a:ext>
            </a:extLst>
          </p:cNvPr>
          <p:cNvSpPr/>
          <p:nvPr/>
        </p:nvSpPr>
        <p:spPr>
          <a:xfrm>
            <a:off x="5007628" y="3294126"/>
            <a:ext cx="2025374" cy="8637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951031E-59B8-7FDD-F7E1-846AFAEB1689}"/>
              </a:ext>
            </a:extLst>
          </p:cNvPr>
          <p:cNvSpPr/>
          <p:nvPr/>
        </p:nvSpPr>
        <p:spPr>
          <a:xfrm>
            <a:off x="5007628" y="4361619"/>
            <a:ext cx="2025374" cy="11799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44DFFC35-F7D9-DABD-06BD-07FD999C356C}"/>
              </a:ext>
            </a:extLst>
          </p:cNvPr>
          <p:cNvSpPr/>
          <p:nvPr/>
        </p:nvSpPr>
        <p:spPr>
          <a:xfrm>
            <a:off x="5326821" y="4493436"/>
            <a:ext cx="648458" cy="7867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0" name="Rectangle 78">
            <a:extLst>
              <a:ext uri="{FF2B5EF4-FFF2-40B4-BE49-F238E27FC236}">
                <a16:creationId xmlns:a16="http://schemas.microsoft.com/office/drawing/2014/main" id="{319480F0-5BA1-0564-4D14-555B2F1AE60D}"/>
              </a:ext>
            </a:extLst>
          </p:cNvPr>
          <p:cNvSpPr/>
          <p:nvPr/>
        </p:nvSpPr>
        <p:spPr>
          <a:xfrm>
            <a:off x="5304797" y="3440505"/>
            <a:ext cx="1431037" cy="421328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grpSp>
        <p:nvGrpSpPr>
          <p:cNvPr id="11" name="Group 157">
            <a:extLst>
              <a:ext uri="{FF2B5EF4-FFF2-40B4-BE49-F238E27FC236}">
                <a16:creationId xmlns:a16="http://schemas.microsoft.com/office/drawing/2014/main" id="{C51EB8F5-79B6-190B-54F1-49B34D1CC1D0}"/>
              </a:ext>
            </a:extLst>
          </p:cNvPr>
          <p:cNvGrpSpPr/>
          <p:nvPr/>
        </p:nvGrpSpPr>
        <p:grpSpPr>
          <a:xfrm>
            <a:off x="6294634" y="4474849"/>
            <a:ext cx="407469" cy="786785"/>
            <a:chOff x="5281376" y="2708920"/>
            <a:chExt cx="586768" cy="1872208"/>
          </a:xfrm>
        </p:grpSpPr>
        <p:cxnSp>
          <p:nvCxnSpPr>
            <p:cNvPr id="12" name="Straight Connector 159">
              <a:extLst>
                <a:ext uri="{FF2B5EF4-FFF2-40B4-BE49-F238E27FC236}">
                  <a16:creationId xmlns:a16="http://schemas.microsoft.com/office/drawing/2014/main" id="{41973F4C-6294-99BE-C775-CAF36141ED73}"/>
                </a:ext>
              </a:extLst>
            </p:cNvPr>
            <p:cNvCxnSpPr/>
            <p:nvPr/>
          </p:nvCxnSpPr>
          <p:spPr>
            <a:xfrm>
              <a:off x="5281379" y="2708920"/>
              <a:ext cx="0" cy="7200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60">
              <a:extLst>
                <a:ext uri="{FF2B5EF4-FFF2-40B4-BE49-F238E27FC236}">
                  <a16:creationId xmlns:a16="http://schemas.microsoft.com/office/drawing/2014/main" id="{D04A284F-8518-2BF5-4978-AF5D14CCF7C0}"/>
                </a:ext>
              </a:extLst>
            </p:cNvPr>
            <p:cNvCxnSpPr/>
            <p:nvPr/>
          </p:nvCxnSpPr>
          <p:spPr>
            <a:xfrm>
              <a:off x="5281376" y="2716628"/>
              <a:ext cx="586765" cy="50405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61">
              <a:extLst>
                <a:ext uri="{FF2B5EF4-FFF2-40B4-BE49-F238E27FC236}">
                  <a16:creationId xmlns:a16="http://schemas.microsoft.com/office/drawing/2014/main" id="{FEBC2A62-AB1B-62CF-426A-A8FC0B98FF36}"/>
                </a:ext>
              </a:extLst>
            </p:cNvPr>
            <p:cNvCxnSpPr/>
            <p:nvPr/>
          </p:nvCxnSpPr>
          <p:spPr>
            <a:xfrm flipV="1">
              <a:off x="5281379" y="4077072"/>
              <a:ext cx="586765" cy="50405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62">
              <a:extLst>
                <a:ext uri="{FF2B5EF4-FFF2-40B4-BE49-F238E27FC236}">
                  <a16:creationId xmlns:a16="http://schemas.microsoft.com/office/drawing/2014/main" id="{46DA826F-F0B3-8D05-2480-3232708344FF}"/>
                </a:ext>
              </a:extLst>
            </p:cNvPr>
            <p:cNvCxnSpPr/>
            <p:nvPr/>
          </p:nvCxnSpPr>
          <p:spPr>
            <a:xfrm flipV="1">
              <a:off x="5868144" y="3220684"/>
              <a:ext cx="0" cy="8563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63">
              <a:extLst>
                <a:ext uri="{FF2B5EF4-FFF2-40B4-BE49-F238E27FC236}">
                  <a16:creationId xmlns:a16="http://schemas.microsoft.com/office/drawing/2014/main" id="{19A2B96F-72B1-DC85-F936-6D21A82CA686}"/>
                </a:ext>
              </a:extLst>
            </p:cNvPr>
            <p:cNvCxnSpPr/>
            <p:nvPr/>
          </p:nvCxnSpPr>
          <p:spPr>
            <a:xfrm flipV="1">
              <a:off x="5285908" y="3861048"/>
              <a:ext cx="0" cy="7200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4">
              <a:extLst>
                <a:ext uri="{FF2B5EF4-FFF2-40B4-BE49-F238E27FC236}">
                  <a16:creationId xmlns:a16="http://schemas.microsoft.com/office/drawing/2014/main" id="{9CA920A5-6473-67D9-2C7F-3C4B0FD21D7E}"/>
                </a:ext>
              </a:extLst>
            </p:cNvPr>
            <p:cNvCxnSpPr/>
            <p:nvPr/>
          </p:nvCxnSpPr>
          <p:spPr>
            <a:xfrm flipV="1">
              <a:off x="5285908" y="3652732"/>
              <a:ext cx="216024" cy="2083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65">
              <a:extLst>
                <a:ext uri="{FF2B5EF4-FFF2-40B4-BE49-F238E27FC236}">
                  <a16:creationId xmlns:a16="http://schemas.microsoft.com/office/drawing/2014/main" id="{5B51CC89-09E6-69C5-3B5B-61E6E172861A}"/>
                </a:ext>
              </a:extLst>
            </p:cNvPr>
            <p:cNvCxnSpPr/>
            <p:nvPr/>
          </p:nvCxnSpPr>
          <p:spPr>
            <a:xfrm>
              <a:off x="5281379" y="3429000"/>
              <a:ext cx="216024" cy="22373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C17AF3F1-3D1D-5535-AD05-2E9DEF9896B1}"/>
              </a:ext>
            </a:extLst>
          </p:cNvPr>
          <p:cNvSpPr txBox="1"/>
          <p:nvPr/>
        </p:nvSpPr>
        <p:spPr>
          <a:xfrm>
            <a:off x="5272338" y="4756023"/>
            <a:ext cx="7574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/>
              <a:t>레지스터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CC1197-A254-CCA3-A6AF-F1EF8CBD2C3B}"/>
              </a:ext>
            </a:extLst>
          </p:cNvPr>
          <p:cNvSpPr txBox="1"/>
          <p:nvPr/>
        </p:nvSpPr>
        <p:spPr>
          <a:xfrm>
            <a:off x="5618793" y="3520833"/>
            <a:ext cx="8030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/>
              <a:t>제어 장치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5AC027-9A73-2605-EF84-175D0972F226}"/>
              </a:ext>
            </a:extLst>
          </p:cNvPr>
          <p:cNvSpPr txBox="1"/>
          <p:nvPr/>
        </p:nvSpPr>
        <p:spPr>
          <a:xfrm>
            <a:off x="6261768" y="4611050"/>
            <a:ext cx="4937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ALU</a:t>
            </a:r>
            <a:endParaRPr lang="ko-KR" altLang="en-US" sz="11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D0D2AF7-6937-9789-0076-4D0B2F6482F9}"/>
              </a:ext>
            </a:extLst>
          </p:cNvPr>
          <p:cNvSpPr txBox="1"/>
          <p:nvPr/>
        </p:nvSpPr>
        <p:spPr>
          <a:xfrm>
            <a:off x="6520182" y="3915295"/>
            <a:ext cx="5469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제어부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C1F583-C0C2-EA46-757B-DEFA4CB443AD}"/>
              </a:ext>
            </a:extLst>
          </p:cNvPr>
          <p:cNvSpPr txBox="1"/>
          <p:nvPr/>
        </p:nvSpPr>
        <p:spPr>
          <a:xfrm>
            <a:off x="6521786" y="5299001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연산부</a:t>
            </a:r>
            <a:endParaRPr lang="ko-KR" altLang="en-US" sz="11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82FFDB5-186C-F96A-E593-E709921CA225}"/>
              </a:ext>
            </a:extLst>
          </p:cNvPr>
          <p:cNvSpPr txBox="1"/>
          <p:nvPr/>
        </p:nvSpPr>
        <p:spPr>
          <a:xfrm>
            <a:off x="5078218" y="5703172"/>
            <a:ext cx="19030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/>
              <a:t>중앙 처리 장치</a:t>
            </a:r>
          </a:p>
        </p:txBody>
      </p:sp>
    </p:spTree>
    <p:extLst>
      <p:ext uri="{BB962C8B-B14F-4D97-AF65-F5344CB8AC3E}">
        <p14:creationId xmlns:p14="http://schemas.microsoft.com/office/powerpoint/2010/main" val="398645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중앙 처리 장치 </a:t>
            </a:r>
            <a:r>
              <a:rPr lang="en-US" altLang="ko-KR" dirty="0"/>
              <a:t>(p.60)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CPU </a:t>
            </a:r>
            <a:r>
              <a:rPr lang="ko-KR" altLang="en-US"/>
              <a:t>기능</a:t>
            </a:r>
            <a:endParaRPr lang="en-US" altLang="ko-KR" dirty="0"/>
          </a:p>
          <a:p>
            <a:pPr lvl="1"/>
            <a:r>
              <a:rPr lang="ko-KR" altLang="en-US" dirty="0" err="1"/>
              <a:t>제어부</a:t>
            </a:r>
            <a:endParaRPr lang="en-US" altLang="ko-KR" dirty="0"/>
          </a:p>
          <a:p>
            <a:pPr lvl="2"/>
            <a:r>
              <a:rPr lang="ko-KR" altLang="en-US" dirty="0"/>
              <a:t>프로그램에 있는 </a:t>
            </a:r>
            <a:r>
              <a:rPr lang="ko-KR" altLang="en-US" u="sng" dirty="0"/>
              <a:t>명령어를 해석</a:t>
            </a:r>
            <a:r>
              <a:rPr lang="ko-KR" altLang="en-US" dirty="0"/>
              <a:t>하고</a:t>
            </a:r>
            <a:r>
              <a:rPr lang="en-US" altLang="ko-KR" dirty="0"/>
              <a:t>, </a:t>
            </a:r>
            <a:r>
              <a:rPr lang="ko-KR" altLang="en-US" dirty="0"/>
              <a:t>제어 신호를 발생하여 </a:t>
            </a:r>
            <a:r>
              <a:rPr lang="ko-KR" altLang="en-US" u="sng" dirty="0"/>
              <a:t>다른 장치의 동작 유형을 결정</a:t>
            </a:r>
            <a:endParaRPr lang="en-US" altLang="ko-KR" u="sng" dirty="0"/>
          </a:p>
          <a:p>
            <a:pPr lvl="2"/>
            <a:r>
              <a:rPr lang="ko-KR" altLang="en-US" dirty="0"/>
              <a:t>제어부를 구성하는 주요 논리 회로</a:t>
            </a:r>
            <a:endParaRPr lang="en-US" altLang="ko-KR" dirty="0"/>
          </a:p>
          <a:p>
            <a:pPr lvl="3"/>
            <a:r>
              <a:rPr lang="ko-KR" altLang="en-US" dirty="0">
                <a:solidFill>
                  <a:schemeClr val="accent2"/>
                </a:solidFill>
              </a:rPr>
              <a:t>제어 장치</a:t>
            </a:r>
            <a:endParaRPr lang="en-US" altLang="ko-KR" dirty="0">
              <a:solidFill>
                <a:schemeClr val="accent2"/>
              </a:solidFill>
            </a:endParaRPr>
          </a:p>
          <a:p>
            <a:pPr lvl="1"/>
            <a:r>
              <a:rPr lang="ko-KR" altLang="en-US" dirty="0" err="1"/>
              <a:t>연산부</a:t>
            </a:r>
            <a:endParaRPr lang="en-US" altLang="ko-KR" dirty="0"/>
          </a:p>
          <a:p>
            <a:pPr lvl="2"/>
            <a:r>
              <a:rPr lang="ko-KR" altLang="en-US" dirty="0"/>
              <a:t>제어 신호에 따라 </a:t>
            </a:r>
            <a:r>
              <a:rPr lang="ko-KR" altLang="en-US" u="sng" dirty="0"/>
              <a:t>데이터를 연산</a:t>
            </a:r>
            <a:r>
              <a:rPr lang="ko-KR" altLang="en-US" dirty="0"/>
              <a:t>하거나 </a:t>
            </a:r>
            <a:r>
              <a:rPr lang="ko-KR" altLang="en-US" u="sng" dirty="0"/>
              <a:t>데이터를 저장</a:t>
            </a:r>
            <a:endParaRPr lang="en-US" altLang="ko-KR" u="sng" dirty="0"/>
          </a:p>
          <a:p>
            <a:pPr lvl="2"/>
            <a:r>
              <a:rPr lang="ko-KR" altLang="en-US" dirty="0" err="1"/>
              <a:t>연산부를</a:t>
            </a:r>
            <a:r>
              <a:rPr lang="ko-KR" altLang="en-US" dirty="0"/>
              <a:t> 구성하는 주요</a:t>
            </a:r>
            <a:r>
              <a:rPr lang="en-US" altLang="ko-KR" dirty="0"/>
              <a:t> </a:t>
            </a:r>
            <a:r>
              <a:rPr lang="ko-KR" altLang="en-US" dirty="0"/>
              <a:t>논리 회로</a:t>
            </a:r>
            <a:endParaRPr lang="en-US" altLang="ko-KR" dirty="0"/>
          </a:p>
          <a:p>
            <a:pPr lvl="3"/>
            <a:r>
              <a:rPr lang="en-US" altLang="ko-KR" dirty="0">
                <a:solidFill>
                  <a:schemeClr val="accent2"/>
                </a:solidFill>
              </a:rPr>
              <a:t>ALU(</a:t>
            </a:r>
            <a:r>
              <a:rPr lang="ko-KR" altLang="en-US" dirty="0">
                <a:solidFill>
                  <a:schemeClr val="accent2"/>
                </a:solidFill>
              </a:rPr>
              <a:t>산술 논리 연산 장치</a:t>
            </a:r>
            <a:r>
              <a:rPr lang="en-US" altLang="ko-KR" dirty="0">
                <a:solidFill>
                  <a:schemeClr val="accent2"/>
                </a:solidFill>
              </a:rPr>
              <a:t>)</a:t>
            </a:r>
            <a:r>
              <a:rPr lang="en-US" altLang="ko-KR" dirty="0"/>
              <a:t>: </a:t>
            </a:r>
            <a:r>
              <a:rPr lang="ko-KR" altLang="en-US" dirty="0"/>
              <a:t>데이터의 산술 연산과 논리 연산 수행</a:t>
            </a:r>
            <a:endParaRPr lang="en-US" altLang="ko-KR" dirty="0"/>
          </a:p>
          <a:p>
            <a:pPr lvl="3"/>
            <a:r>
              <a:rPr lang="ko-KR" altLang="en-US" dirty="0">
                <a:solidFill>
                  <a:schemeClr val="accent2"/>
                </a:solidFill>
              </a:rPr>
              <a:t>레지스터</a:t>
            </a:r>
            <a:r>
              <a:rPr lang="en-US" altLang="ko-KR" dirty="0"/>
              <a:t>: </a:t>
            </a:r>
            <a:r>
              <a:rPr lang="ko-KR" altLang="en-US" dirty="0"/>
              <a:t>데이터를 일시적으로 저장하는 장소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41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706385" y="5650974"/>
            <a:ext cx="7754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컴퓨터의 기억 장치 중 가장 빠른 기억 장치는                  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8184" y="5650974"/>
            <a:ext cx="1286620" cy="46166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레지스터</a:t>
            </a:r>
          </a:p>
        </p:txBody>
      </p:sp>
    </p:spTree>
    <p:extLst>
      <p:ext uri="{BB962C8B-B14F-4D97-AF65-F5344CB8AC3E}">
        <p14:creationId xmlns:p14="http://schemas.microsoft.com/office/powerpoint/2010/main" val="171830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교과서 오류 </a:t>
            </a:r>
            <a:r>
              <a:rPr lang="en-US" altLang="ko-KR" dirty="0"/>
              <a:t>(p.60, p.61)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42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196752"/>
            <a:ext cx="3404362" cy="280831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7521" y="3144065"/>
            <a:ext cx="4711357" cy="3580631"/>
          </a:xfrm>
          <a:prstGeom prst="rect">
            <a:avLst/>
          </a:prstGeom>
        </p:spPr>
      </p:pic>
      <p:cxnSp>
        <p:nvCxnSpPr>
          <p:cNvPr id="10" name="직선 화살표 연결선 9"/>
          <p:cNvCxnSpPr/>
          <p:nvPr/>
        </p:nvCxnSpPr>
        <p:spPr>
          <a:xfrm>
            <a:off x="1301833" y="2888940"/>
            <a:ext cx="4566311" cy="1492829"/>
          </a:xfrm>
          <a:prstGeom prst="straightConnector1">
            <a:avLst/>
          </a:prstGeom>
          <a:ln w="38100">
            <a:solidFill>
              <a:srgbClr val="0070C0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/>
          <p:cNvCxnSpPr/>
          <p:nvPr/>
        </p:nvCxnSpPr>
        <p:spPr>
          <a:xfrm>
            <a:off x="2483768" y="2849662"/>
            <a:ext cx="5136232" cy="788949"/>
          </a:xfrm>
          <a:prstGeom prst="straightConnector1">
            <a:avLst/>
          </a:prstGeom>
          <a:ln w="38100">
            <a:solidFill>
              <a:srgbClr val="0070C0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51618" y="1592029"/>
            <a:ext cx="36968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연산장치 내에 레지스터가 있기 때문에</a:t>
            </a:r>
            <a:endParaRPr lang="en-US" altLang="ko-KR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아래 그림 전체를 연산장치로 볼 수 없음</a:t>
            </a:r>
            <a:endParaRPr 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12" name="직선 화살표 연결선 9"/>
          <p:cNvCxnSpPr/>
          <p:nvPr/>
        </p:nvCxnSpPr>
        <p:spPr>
          <a:xfrm>
            <a:off x="2252233" y="2849662"/>
            <a:ext cx="2901930" cy="1937517"/>
          </a:xfrm>
          <a:prstGeom prst="straightConnector1">
            <a:avLst/>
          </a:prstGeom>
          <a:ln w="38100">
            <a:solidFill>
              <a:srgbClr val="0070C0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48763" y="4801293"/>
            <a:ext cx="13933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latin typeface="+mn-ea"/>
              </a:rPr>
              <a:t>ALU</a:t>
            </a:r>
            <a:br>
              <a:rPr lang="en-US" altLang="ko-KR" sz="2000" b="1" dirty="0">
                <a:latin typeface="+mn-ea"/>
              </a:rPr>
            </a:br>
            <a:r>
              <a:rPr lang="en-US" altLang="ko-KR" sz="2000" b="1" dirty="0">
                <a:latin typeface="+mn-ea"/>
              </a:rPr>
              <a:t>(</a:t>
            </a:r>
            <a:r>
              <a:rPr lang="ko-KR" altLang="en-US" sz="2000" b="1" dirty="0">
                <a:latin typeface="+mn-ea"/>
              </a:rPr>
              <a:t>연산장치</a:t>
            </a:r>
            <a:r>
              <a:rPr lang="en-US" altLang="ko-KR" sz="2000" b="1" dirty="0">
                <a:latin typeface="+mn-ea"/>
              </a:rPr>
              <a:t>)</a:t>
            </a:r>
            <a:endParaRPr lang="en-US" sz="2000" b="1" dirty="0"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81614" y="2380426"/>
            <a:ext cx="3148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그럼 아래 그림 속에 연산장치는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28881" y="3219855"/>
            <a:ext cx="5405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en-US" sz="4800" dirty="0">
              <a:solidFill>
                <a:srgbClr val="FF000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20000" y="3435298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latin typeface="+mn-ea"/>
              </a:rPr>
              <a:t>연산부</a:t>
            </a:r>
            <a:endParaRPr lang="en-US" sz="20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9368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6" grpId="0"/>
      <p:bldP spid="17" grpId="0"/>
      <p:bldP spid="17" grpId="1"/>
      <p:bldP spid="1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:: CPU </a:t>
            </a:r>
            <a:r>
              <a:rPr lang="ko-KR" altLang="en-US" dirty="0"/>
              <a:t>동작 원리 </a:t>
            </a:r>
            <a:r>
              <a:rPr lang="en-US" altLang="ko-KR" dirty="0"/>
              <a:t>::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43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251857" y="1988840"/>
            <a:ext cx="4652236" cy="37011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중앙 처리 장치는</a:t>
            </a:r>
            <a:endParaRPr lang="en-US" altLang="ko-KR" sz="4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0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제어부와</a:t>
            </a:r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40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연산부가</a:t>
            </a:r>
            <a:endParaRPr lang="en-US" altLang="ko-KR" sz="4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유기적으로 동작하면서</a:t>
            </a:r>
            <a:endParaRPr lang="en-US" altLang="ko-KR" sz="4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프로그램을 수행한다</a:t>
            </a:r>
          </a:p>
        </p:txBody>
      </p:sp>
    </p:spTree>
    <p:extLst>
      <p:ext uri="{BB962C8B-B14F-4D97-AF65-F5344CB8AC3E}">
        <p14:creationId xmlns:p14="http://schemas.microsoft.com/office/powerpoint/2010/main" val="9438302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74" y="1268760"/>
            <a:ext cx="6329652" cy="53125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80511" y="1526109"/>
            <a:ext cx="1310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명령어</a:t>
            </a:r>
            <a:r>
              <a:rPr lang="en-US" altLang="ko-KR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</a:t>
            </a:r>
            <a:endParaRPr lang="en-US" altLang="ko-KR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해석한 결과</a:t>
            </a:r>
            <a:endParaRPr lang="en-US" altLang="ko-KR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" name="오른쪽 화살표 2"/>
          <p:cNvSpPr/>
          <p:nvPr/>
        </p:nvSpPr>
        <p:spPr>
          <a:xfrm rot="1464302" flipH="1">
            <a:off x="1789290" y="1870470"/>
            <a:ext cx="607911" cy="603940"/>
          </a:xfrm>
          <a:prstGeom prst="rightArrow">
            <a:avLst/>
          </a:prstGeom>
          <a:solidFill>
            <a:srgbClr val="53548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&lt; 11+27 </a:t>
            </a:r>
            <a:r>
              <a:rPr lang="ko-KR" altLang="en-US" dirty="0"/>
              <a:t>처리 과정 ① </a:t>
            </a:r>
            <a:r>
              <a:rPr lang="en-US" altLang="ko-KR" dirty="0"/>
              <a:t>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475953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167" y="1701071"/>
            <a:ext cx="6551666" cy="4837841"/>
          </a:xfrm>
          <a:prstGeom prst="rect">
            <a:avLst/>
          </a:prstGeo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&lt; 11+27 </a:t>
            </a:r>
            <a:r>
              <a:rPr lang="ko-KR" altLang="en-US" dirty="0"/>
              <a:t>처리 과정 ② </a:t>
            </a:r>
            <a:r>
              <a:rPr lang="en-US" altLang="ko-KR" dirty="0"/>
              <a:t>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6795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062" y="1556792"/>
            <a:ext cx="7373879" cy="505578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&lt; 11+27 </a:t>
            </a:r>
            <a:r>
              <a:rPr lang="ko-KR" altLang="en-US" dirty="0"/>
              <a:t>처리 과정 ③ </a:t>
            </a:r>
            <a:r>
              <a:rPr lang="en-US" altLang="ko-KR" dirty="0"/>
              <a:t>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76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654" y="1556792"/>
            <a:ext cx="6264696" cy="5058162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&lt; 11+27 </a:t>
            </a:r>
            <a:r>
              <a:rPr lang="ko-KR" altLang="en-US" dirty="0"/>
              <a:t>처리 과정 ④ </a:t>
            </a:r>
            <a:r>
              <a:rPr lang="en-US" altLang="ko-KR" dirty="0"/>
              <a:t>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6578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중앙 처리 장치의 종류와 특성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사용 목적에 따른 컴퓨터 분류</a:t>
            </a:r>
            <a:endParaRPr lang="en-US" altLang="ko-KR" dirty="0"/>
          </a:p>
          <a:p>
            <a:pPr lvl="1"/>
            <a:r>
              <a:rPr lang="ko-KR" altLang="en-US" dirty="0"/>
              <a:t>범용 컴퓨터</a:t>
            </a:r>
            <a:r>
              <a:rPr lang="en-US" altLang="ko-KR" dirty="0"/>
              <a:t>(general-purpose computer)</a:t>
            </a:r>
          </a:p>
          <a:p>
            <a:pPr lvl="2"/>
            <a:r>
              <a:rPr lang="ko-KR" altLang="en-US" dirty="0"/>
              <a:t>사무처리</a:t>
            </a:r>
            <a:r>
              <a:rPr lang="en-US" altLang="ko-KR" dirty="0"/>
              <a:t>, </a:t>
            </a:r>
            <a:r>
              <a:rPr lang="ko-KR" altLang="en-US" dirty="0"/>
              <a:t>과학 계산 등의 다양한 업무를 처리할 수 있도록 만들어진 컴퓨터</a:t>
            </a:r>
            <a:endParaRPr lang="en-US" altLang="ko-KR" dirty="0"/>
          </a:p>
          <a:p>
            <a:pPr lvl="2"/>
            <a:r>
              <a:rPr lang="ko-KR" altLang="en-US" dirty="0"/>
              <a:t>우리 주변에서 일반적으로 볼 수 있는 컴퓨터</a:t>
            </a:r>
            <a:endParaRPr lang="en-US" altLang="ko-KR" dirty="0"/>
          </a:p>
          <a:p>
            <a:pPr lvl="1"/>
            <a:r>
              <a:rPr lang="ko-KR" altLang="en-US" dirty="0" err="1"/>
              <a:t>임베디드</a:t>
            </a:r>
            <a:r>
              <a:rPr lang="ko-KR" altLang="en-US" dirty="0"/>
              <a:t> 시스템</a:t>
            </a:r>
            <a:r>
              <a:rPr lang="en-US" altLang="ko-KR" dirty="0"/>
              <a:t>(embedded system)</a:t>
            </a:r>
          </a:p>
          <a:p>
            <a:pPr lvl="2"/>
            <a:r>
              <a:rPr lang="ko-KR" altLang="en-US" dirty="0"/>
              <a:t>특정 응용 분야에 적합하게 만들어진 컴퓨터</a:t>
            </a:r>
            <a:endParaRPr lang="en-US" altLang="ko-KR" dirty="0"/>
          </a:p>
          <a:p>
            <a:pPr lvl="2"/>
            <a:r>
              <a:rPr lang="ko-KR" altLang="en-US" dirty="0"/>
              <a:t>휴대전화</a:t>
            </a:r>
            <a:r>
              <a:rPr lang="en-US" altLang="ko-KR" dirty="0"/>
              <a:t>, </a:t>
            </a:r>
            <a:r>
              <a:rPr lang="ko-KR" altLang="en-US" dirty="0"/>
              <a:t>게임기</a:t>
            </a:r>
            <a:r>
              <a:rPr lang="en-US" altLang="ko-KR" dirty="0"/>
              <a:t>, </a:t>
            </a:r>
            <a:r>
              <a:rPr lang="ko-KR" altLang="en-US" dirty="0"/>
              <a:t>자동차 등에 내장된 컴퓨터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48</a:t>
            </a:fld>
            <a:endParaRPr lang="ko-KR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73" y="5329750"/>
            <a:ext cx="1179370" cy="90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129" y="5111328"/>
            <a:ext cx="1270000" cy="127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302" y="5116812"/>
            <a:ext cx="1871000" cy="1239538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76" y="5028078"/>
            <a:ext cx="1686940" cy="126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1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중앙 처리 장치의 종류와 특성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49</a:t>
            </a:fld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673" y="1196752"/>
            <a:ext cx="8002654" cy="552472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9509" y="260648"/>
            <a:ext cx="2760981" cy="14833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268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중앙 처리 장치의 종류와 특성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50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349" y="1268760"/>
            <a:ext cx="8103302" cy="538904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1705" y="1843412"/>
            <a:ext cx="3060273" cy="1297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144" y="4328741"/>
            <a:ext cx="3060273" cy="9548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002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solidFill>
                  <a:schemeClr val="accent5"/>
                </a:solidFill>
              </a:rPr>
              <a:t>Mobile AP(Application Processor)</a:t>
            </a:r>
            <a:endParaRPr lang="ko-KR" altLang="en-US" dirty="0">
              <a:solidFill>
                <a:schemeClr val="accent5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51</a:t>
            </a:fld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208" y="1360661"/>
            <a:ext cx="8047583" cy="50926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3" name="직선 연결선 2"/>
          <p:cNvCxnSpPr/>
          <p:nvPr/>
        </p:nvCxnSpPr>
        <p:spPr>
          <a:xfrm>
            <a:off x="1187624" y="4971344"/>
            <a:ext cx="2016224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755576" y="5313160"/>
            <a:ext cx="2448272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755576" y="5667224"/>
            <a:ext cx="2016224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937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solidFill>
                  <a:schemeClr val="accent5"/>
                </a:solidFill>
              </a:rPr>
              <a:t>Mobile AP(Application Processor)</a:t>
            </a:r>
            <a:endParaRPr lang="ko-KR" altLang="en-US" dirty="0">
              <a:solidFill>
                <a:schemeClr val="accent5"/>
              </a:solidFill>
            </a:endParaRPr>
          </a:p>
        </p:txBody>
      </p:sp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AP </a:t>
            </a:r>
            <a:r>
              <a:rPr lang="ko-KR" altLang="en-US" dirty="0"/>
              <a:t>종류</a:t>
            </a:r>
            <a:endParaRPr lang="en-US" altLang="ko-KR" dirty="0"/>
          </a:p>
          <a:p>
            <a:pPr lvl="1"/>
            <a:r>
              <a:rPr lang="ko-KR" altLang="en-US" dirty="0"/>
              <a:t>모바일 </a:t>
            </a:r>
            <a:r>
              <a:rPr lang="en-US" altLang="ko-KR" dirty="0"/>
              <a:t>AP</a:t>
            </a:r>
            <a:r>
              <a:rPr lang="ko-KR" altLang="en-US" dirty="0"/>
              <a:t> 주요 제조사</a:t>
            </a:r>
            <a:r>
              <a:rPr lang="en-US" altLang="ko-KR" dirty="0"/>
              <a:t>: </a:t>
            </a:r>
            <a:r>
              <a:rPr lang="ko-KR" altLang="en-US" dirty="0" err="1"/>
              <a:t>퀄컴</a:t>
            </a:r>
            <a:r>
              <a:rPr lang="en-US" altLang="ko-KR" dirty="0"/>
              <a:t>, </a:t>
            </a:r>
            <a:r>
              <a:rPr lang="ko-KR" altLang="en-US" dirty="0"/>
              <a:t>엔비디아</a:t>
            </a:r>
            <a:r>
              <a:rPr lang="en-US" altLang="ko-KR" dirty="0"/>
              <a:t>, </a:t>
            </a:r>
            <a:r>
              <a:rPr lang="ko-KR" altLang="en-US" dirty="0"/>
              <a:t>삼성</a:t>
            </a:r>
            <a:r>
              <a:rPr lang="en-US" altLang="ko-KR" dirty="0"/>
              <a:t>, </a:t>
            </a:r>
            <a:r>
              <a:rPr lang="ko-KR" altLang="en-US" dirty="0"/>
              <a:t>애플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52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04" y="2492896"/>
            <a:ext cx="8329792" cy="23762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5229200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150000"/>
              </a:lnSpc>
            </a:pP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이들 제조사에서 만드는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AP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에 내장된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CPU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는 모두              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32240" y="5363924"/>
            <a:ext cx="1002779" cy="46166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ARM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057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44D07-7764-C7A6-E93B-3DC47025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F493C6-80B0-627B-C034-D8E8DFB7B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/>
          <a:p>
            <a:r>
              <a:rPr lang="en-US" altLang="ko-KR" dirty="0"/>
              <a:t>CPU, MPU, MCU, MCU Board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AD4C946-BF2B-BBC9-A12A-9673B381C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/>
          <a:lstStyle/>
          <a:p>
            <a:r>
              <a:rPr lang="ko-KR" altLang="en-US" dirty="0"/>
              <a:t>중앙 처리 장치</a:t>
            </a:r>
            <a:endParaRPr lang="en-US" altLang="ko-KR" dirty="0"/>
          </a:p>
          <a:p>
            <a:pPr lvl="1"/>
            <a:r>
              <a:rPr lang="en-US" altLang="ko-KR" dirty="0"/>
              <a:t>CPU(Central Processing Unit)</a:t>
            </a:r>
          </a:p>
          <a:p>
            <a:pPr lvl="1"/>
            <a:r>
              <a:rPr lang="ko-KR" altLang="en-US" dirty="0"/>
              <a:t>컴퓨터를 제어하고 데이터의 연산을 처리하는 장치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마이크로프로세서</a:t>
            </a:r>
            <a:r>
              <a:rPr lang="en-US" altLang="ko-KR" dirty="0"/>
              <a:t>(microprocessor)</a:t>
            </a:r>
          </a:p>
          <a:p>
            <a:pPr lvl="1"/>
            <a:r>
              <a:rPr lang="en-US" altLang="ko-KR" dirty="0"/>
              <a:t>MPU(</a:t>
            </a:r>
            <a:r>
              <a:rPr lang="en-US" altLang="ko-KR" dirty="0" err="1"/>
              <a:t>MicroProcessing</a:t>
            </a:r>
            <a:r>
              <a:rPr lang="en-US" altLang="ko-KR" dirty="0"/>
              <a:t> Unit)</a:t>
            </a:r>
          </a:p>
          <a:p>
            <a:pPr lvl="1"/>
            <a:r>
              <a:rPr lang="ko-KR" altLang="en-US" sz="2400" dirty="0"/>
              <a:t>여러 가지 전기</a:t>
            </a:r>
            <a:r>
              <a:rPr lang="en-US" altLang="ko-KR" sz="2400" dirty="0"/>
              <a:t>·</a:t>
            </a:r>
            <a:r>
              <a:rPr lang="ko-KR" altLang="en-US" sz="2400" dirty="0"/>
              <a:t>전자 부품으로 이루어진 </a:t>
            </a:r>
            <a:r>
              <a:rPr lang="en-US" altLang="ko-KR" sz="2400" dirty="0"/>
              <a:t>CPU</a:t>
            </a:r>
            <a:r>
              <a:rPr lang="ko-KR" altLang="en-US" dirty="0"/>
              <a:t>의</a:t>
            </a:r>
            <a:r>
              <a:rPr lang="ko-KR" altLang="en-US" sz="2400" dirty="0"/>
              <a:t> 구성 요소들을</a:t>
            </a:r>
            <a:br>
              <a:rPr lang="en-US" altLang="ko-KR" sz="2400" dirty="0"/>
            </a:br>
            <a:r>
              <a:rPr lang="ko-KR" altLang="en-US" sz="2400" dirty="0"/>
              <a:t>하나의 반도체 칩으로 만들어 놓은</a:t>
            </a:r>
            <a:r>
              <a:rPr lang="en-US" altLang="ko-KR" dirty="0"/>
              <a:t> </a:t>
            </a:r>
            <a:r>
              <a:rPr lang="ko-KR" altLang="en-US" dirty="0"/>
              <a:t>것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F080D9A-0C13-6FC2-33A2-CBD71E39A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53</a:t>
            </a:fld>
            <a:endParaRPr lang="ko-KR" altLang="en-US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3DB99D-FA0E-92B2-229D-EFC0AE010D2F}"/>
              </a:ext>
            </a:extLst>
          </p:cNvPr>
          <p:cNvSpPr txBox="1"/>
          <p:nvPr/>
        </p:nvSpPr>
        <p:spPr>
          <a:xfrm>
            <a:off x="2464309" y="6390536"/>
            <a:ext cx="184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[IBM</a:t>
            </a:r>
            <a:r>
              <a:rPr lang="ko-KR" altLang="en-US" dirty="0"/>
              <a:t> </a:t>
            </a:r>
            <a:r>
              <a:rPr lang="en-US" altLang="ko-KR" dirty="0"/>
              <a:t>1401 CPU]</a:t>
            </a:r>
            <a:endParaRPr lang="ko-KR" altLang="en-US" dirty="0"/>
          </a:p>
        </p:txBody>
      </p:sp>
      <p:graphicFrame>
        <p:nvGraphicFramePr>
          <p:cNvPr id="17" name="개체 16">
            <a:extLst>
              <a:ext uri="{FF2B5EF4-FFF2-40B4-BE49-F238E27FC236}">
                <a16:creationId xmlns:a16="http://schemas.microsoft.com/office/drawing/2014/main" id="{D663CB05-2BC1-B6C5-8767-32E234EA95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692" y="5059412"/>
          <a:ext cx="2386617" cy="1700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5195156" imgH="3702620" progId="Photoshop.Image.12">
                  <p:embed/>
                </p:oleObj>
              </mc:Choice>
              <mc:Fallback>
                <p:oleObj name="Image" r:id="rId2" imgW="5195156" imgH="3702620" progId="Photoshop.Image.12">
                  <p:embed/>
                  <p:pic>
                    <p:nvPicPr>
                      <p:cNvPr id="17" name="개체 16">
                        <a:extLst>
                          <a:ext uri="{FF2B5EF4-FFF2-40B4-BE49-F238E27FC236}">
                            <a16:creationId xmlns:a16="http://schemas.microsoft.com/office/drawing/2014/main" id="{D663CB05-2BC1-B6C5-8767-32E234EA95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7692" y="5059412"/>
                        <a:ext cx="2386617" cy="17004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개체 17">
            <a:extLst>
              <a:ext uri="{FF2B5EF4-FFF2-40B4-BE49-F238E27FC236}">
                <a16:creationId xmlns:a16="http://schemas.microsoft.com/office/drawing/2014/main" id="{87D8D113-1578-37CF-65C3-E02D910179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80277" y="5059412"/>
          <a:ext cx="2267031" cy="1700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4935923" imgH="3702620" progId="Photoshop.Image.12">
                  <p:embed/>
                </p:oleObj>
              </mc:Choice>
              <mc:Fallback>
                <p:oleObj name="Image" r:id="rId4" imgW="4935923" imgH="3702620" progId="Photoshop.Image.12">
                  <p:embed/>
                  <p:pic>
                    <p:nvPicPr>
                      <p:cNvPr id="18" name="개체 17">
                        <a:extLst>
                          <a:ext uri="{FF2B5EF4-FFF2-40B4-BE49-F238E27FC236}">
                            <a16:creationId xmlns:a16="http://schemas.microsoft.com/office/drawing/2014/main" id="{87D8D113-1578-37CF-65C3-E02D910179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80277" y="5059412"/>
                        <a:ext cx="2267031" cy="17004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AA360AEC-C667-C573-D8BF-E34CF98869A4}"/>
              </a:ext>
            </a:extLst>
          </p:cNvPr>
          <p:cNvSpPr txBox="1"/>
          <p:nvPr/>
        </p:nvSpPr>
        <p:spPr>
          <a:xfrm>
            <a:off x="4966145" y="6390536"/>
            <a:ext cx="1867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[Intel Core CPU]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9641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049E6-D3FB-F07A-072C-63EFE9FE8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190497-B3E5-438C-2A61-534169679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/>
          <a:p>
            <a:r>
              <a:rPr lang="en-US" altLang="ko-KR" dirty="0"/>
              <a:t>CPU, MPU, MCU, MCU Board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87D9E30-1F8D-0FB9-6696-A3F240FFD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/>
          <a:lstStyle/>
          <a:p>
            <a:r>
              <a:rPr lang="ko-KR" altLang="en-US" dirty="0" err="1"/>
              <a:t>마이크로컨트롤러</a:t>
            </a:r>
            <a:r>
              <a:rPr lang="en-US" altLang="ko-KR" dirty="0"/>
              <a:t>(microcontroller)</a:t>
            </a:r>
          </a:p>
          <a:p>
            <a:pPr lvl="1"/>
            <a:r>
              <a:rPr lang="en-US" altLang="ko-KR" dirty="0"/>
              <a:t>MCU(microcontroller unit)</a:t>
            </a:r>
          </a:p>
          <a:p>
            <a:pPr lvl="1"/>
            <a:r>
              <a:rPr lang="ko-KR" altLang="en-US" dirty="0"/>
              <a:t>비교적 </a:t>
            </a:r>
            <a:r>
              <a:rPr lang="ko-KR" altLang="en-US" dirty="0" err="1"/>
              <a:t>저성능의</a:t>
            </a:r>
            <a:r>
              <a:rPr lang="ko-KR" altLang="en-US" dirty="0"/>
              <a:t> </a:t>
            </a:r>
            <a:r>
              <a:rPr lang="ko-KR" altLang="en-US" dirty="0">
                <a:solidFill>
                  <a:schemeClr val="accent2"/>
                </a:solidFill>
              </a:rPr>
              <a:t>마이크로프로세서</a:t>
            </a:r>
            <a:r>
              <a:rPr lang="ko-KR" altLang="en-US" dirty="0"/>
              <a:t>를 비롯하여 </a:t>
            </a:r>
            <a:r>
              <a:rPr lang="ko-KR" altLang="en-US" dirty="0">
                <a:solidFill>
                  <a:schemeClr val="accent2"/>
                </a:solidFill>
              </a:rPr>
              <a:t>램</a:t>
            </a:r>
            <a:r>
              <a:rPr lang="en-US" altLang="ko-KR" dirty="0"/>
              <a:t>,</a:t>
            </a:r>
            <a:r>
              <a:rPr lang="en-US" altLang="ko-KR" dirty="0">
                <a:solidFill>
                  <a:schemeClr val="accent2"/>
                </a:solidFill>
              </a:rPr>
              <a:t> </a:t>
            </a:r>
            <a:r>
              <a:rPr lang="ko-KR" altLang="en-US" dirty="0">
                <a:solidFill>
                  <a:schemeClr val="accent2"/>
                </a:solidFill>
              </a:rPr>
              <a:t>플래시 메모리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chemeClr val="accent2"/>
                </a:solidFill>
              </a:rPr>
              <a:t>입출력 회선</a:t>
            </a:r>
            <a:r>
              <a:rPr lang="ko-KR" altLang="en-US" dirty="0"/>
              <a:t> 등을 하나의 반도체 칩으로 만들어 놓은 것</a:t>
            </a:r>
            <a:endParaRPr lang="en-US" altLang="ko-KR" dirty="0"/>
          </a:p>
          <a:p>
            <a:pPr lvl="1"/>
            <a:r>
              <a:rPr lang="ko-KR" altLang="en-US" dirty="0"/>
              <a:t>특수 목적 컴퓨터인 임베디드 시스템이나 사물 인터넷의 디바이스를 만드는데 많이 사용됨</a:t>
            </a:r>
            <a:endParaRPr lang="en-US" altLang="ko-KR" dirty="0"/>
          </a:p>
          <a:p>
            <a:pPr lvl="1"/>
            <a:r>
              <a:rPr lang="ko-KR" altLang="en-US" dirty="0"/>
              <a:t>종류</a:t>
            </a:r>
            <a:endParaRPr lang="en-US" altLang="ko-KR" dirty="0"/>
          </a:p>
          <a:p>
            <a:pPr lvl="2"/>
            <a:r>
              <a:rPr lang="en-US" altLang="ko-KR" dirty="0"/>
              <a:t>Atmel</a:t>
            </a:r>
            <a:r>
              <a:rPr lang="ko-KR" altLang="en-US" dirty="0"/>
              <a:t>사의 </a:t>
            </a:r>
            <a:r>
              <a:rPr lang="en-US" altLang="ko-KR" dirty="0">
                <a:hlinkClick r:id="rId2"/>
              </a:rPr>
              <a:t>AVR</a:t>
            </a:r>
            <a:r>
              <a:rPr lang="en-US" altLang="ko-KR" dirty="0"/>
              <a:t> (2016 Microchip</a:t>
            </a:r>
            <a:r>
              <a:rPr lang="ko-KR" altLang="en-US" dirty="0"/>
              <a:t>사가 인수</a:t>
            </a:r>
            <a:r>
              <a:rPr lang="en-US" altLang="ko-KR" dirty="0"/>
              <a:t>)</a:t>
            </a:r>
          </a:p>
          <a:p>
            <a:pPr lvl="2"/>
            <a:r>
              <a:rPr lang="en-US" altLang="ko-KR" dirty="0"/>
              <a:t>Microchip</a:t>
            </a:r>
            <a:r>
              <a:rPr lang="ko-KR" altLang="en-US" dirty="0"/>
              <a:t>사의 </a:t>
            </a:r>
            <a:r>
              <a:rPr lang="en-US" altLang="ko-KR" dirty="0">
                <a:hlinkClick r:id="rId3"/>
              </a:rPr>
              <a:t>PIC</a:t>
            </a:r>
            <a:endParaRPr lang="en-US" altLang="ko-KR" dirty="0"/>
          </a:p>
          <a:p>
            <a:pPr lvl="2"/>
            <a:r>
              <a:rPr lang="en-US" altLang="ko-KR" dirty="0"/>
              <a:t>Intel</a:t>
            </a:r>
            <a:r>
              <a:rPr lang="ko-KR" altLang="en-US" dirty="0"/>
              <a:t>사의 </a:t>
            </a:r>
            <a:r>
              <a:rPr lang="en-US" altLang="ko-KR" dirty="0">
                <a:hlinkClick r:id="rId4"/>
              </a:rPr>
              <a:t>8051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FE2AC01-A167-17CC-9A8F-F225157E1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54</a:t>
            </a:fld>
            <a:endParaRPr lang="ko-KR" altLang="en-US" noProof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9073F794-C03F-1696-FA5B-C8BEB29A7C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4743" y="4033932"/>
            <a:ext cx="1740542" cy="136756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71987DBB-BE57-FD93-D4FE-0EA0D0168A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4251" y="4840935"/>
            <a:ext cx="1908977" cy="141949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F132727-96E9-B58A-8824-4740608F41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0348" y="5550683"/>
            <a:ext cx="2216548" cy="117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435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70996F3F-52BB-B42D-8171-279305635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CPU, MPU, MCU, MCU Board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E20DD53-04A1-D9E3-7D63-E5678298A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/>
              <a:t>마이크로컨트롤러</a:t>
            </a:r>
            <a:r>
              <a:rPr lang="ko-KR" altLang="en-US" dirty="0"/>
              <a:t> 보드</a:t>
            </a:r>
            <a:r>
              <a:rPr lang="en-US" altLang="ko-KR" dirty="0"/>
              <a:t>(microcontroller board)</a:t>
            </a:r>
          </a:p>
          <a:p>
            <a:pPr lvl="1"/>
            <a:r>
              <a:rPr lang="ko-KR" altLang="en-US" dirty="0" err="1"/>
              <a:t>마이크로컨트롤러가</a:t>
            </a:r>
            <a:r>
              <a:rPr lang="ko-KR" altLang="en-US" dirty="0"/>
              <a:t> 있는 회로기판</a:t>
            </a:r>
            <a:endParaRPr lang="en-US" altLang="ko-KR" dirty="0"/>
          </a:p>
          <a:p>
            <a:pPr lvl="1"/>
            <a:r>
              <a:rPr lang="ko-KR" altLang="en-US" dirty="0" err="1"/>
              <a:t>마이크로컨트롤러를</a:t>
            </a:r>
            <a:r>
              <a:rPr lang="ko-KR" altLang="en-US" dirty="0"/>
              <a:t> 포함하여 필수적인 부품들을 추가해서 하나의 보드로 제작한 것</a:t>
            </a:r>
            <a:endParaRPr lang="en-US" altLang="ko-KR" dirty="0"/>
          </a:p>
          <a:p>
            <a:pPr lvl="1"/>
            <a:r>
              <a:rPr lang="en-US" altLang="ko-KR" dirty="0"/>
              <a:t>IoT </a:t>
            </a:r>
            <a:r>
              <a:rPr lang="ko-KR" altLang="en-US" dirty="0"/>
              <a:t>디바이스를 직접 제작할 경우에 많이 사용</a:t>
            </a:r>
            <a:endParaRPr lang="en-US" altLang="ko-KR" dirty="0"/>
          </a:p>
          <a:p>
            <a:pPr lvl="1"/>
            <a:r>
              <a:rPr lang="ko-KR" altLang="en-US" dirty="0"/>
              <a:t>종류</a:t>
            </a:r>
            <a:r>
              <a:rPr lang="en-US" altLang="ko-KR" dirty="0"/>
              <a:t>: </a:t>
            </a:r>
            <a:r>
              <a:rPr lang="ko-KR" altLang="en-US" dirty="0" err="1"/>
              <a:t>아두이노</a:t>
            </a:r>
            <a:r>
              <a:rPr lang="en-US" altLang="ko-KR" dirty="0"/>
              <a:t>, </a:t>
            </a:r>
            <a:r>
              <a:rPr lang="ko-KR" altLang="en-US" dirty="0" err="1"/>
              <a:t>라즈베리파이</a:t>
            </a:r>
            <a:r>
              <a:rPr lang="ko-KR" altLang="en-US" dirty="0"/>
              <a:t> </a:t>
            </a:r>
            <a:r>
              <a:rPr lang="ko-KR" altLang="en-US" dirty="0" err="1"/>
              <a:t>피코</a:t>
            </a:r>
            <a:endParaRPr lang="ko-KR" altLang="en-US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FC32809F-CA99-BE3F-1D26-508953FEA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1426CA8E-86FA-D179-F96F-3777E6A8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196" y="4018366"/>
            <a:ext cx="2232428" cy="190615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74E08618-B5A5-1CEC-2C4C-458594471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022" y="5217336"/>
            <a:ext cx="1820464" cy="141436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7F2FA180-DCAC-3D22-C026-460193F7BF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1707" y="3784921"/>
            <a:ext cx="3732415" cy="304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11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기억 장치 </a:t>
            </a:r>
            <a:r>
              <a:rPr lang="en-US" altLang="ko-KR" dirty="0"/>
              <a:t>(p.64)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기억 장치</a:t>
            </a:r>
            <a:endParaRPr lang="en-US" altLang="ko-KR" dirty="0"/>
          </a:p>
          <a:p>
            <a:pPr lvl="1"/>
            <a:r>
              <a:rPr lang="ko-KR" altLang="en-US" dirty="0"/>
              <a:t>프로그램과 데이터를 저장하는 장치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ko-KR" altLang="en-US" dirty="0"/>
              <a:t>기억 장치 종류</a:t>
            </a:r>
            <a:endParaRPr lang="en-US" altLang="ko-KR" dirty="0"/>
          </a:p>
          <a:p>
            <a:pPr lvl="1"/>
            <a:r>
              <a:rPr lang="ko-KR" altLang="en-US" dirty="0" err="1"/>
              <a:t>주기억</a:t>
            </a:r>
            <a:r>
              <a:rPr lang="ko-KR" altLang="en-US" dirty="0"/>
              <a:t> 장치</a:t>
            </a:r>
            <a:endParaRPr lang="en-US" altLang="ko-KR" dirty="0"/>
          </a:p>
          <a:p>
            <a:pPr lvl="2"/>
            <a:r>
              <a:rPr lang="ko-KR" altLang="en-US" dirty="0"/>
              <a:t>램</a:t>
            </a:r>
            <a:r>
              <a:rPr lang="en-US" altLang="ko-KR" dirty="0"/>
              <a:t>(RAM)</a:t>
            </a:r>
          </a:p>
          <a:p>
            <a:pPr lvl="2"/>
            <a:r>
              <a:rPr lang="ko-KR" altLang="en-US" dirty="0"/>
              <a:t>롬</a:t>
            </a:r>
            <a:r>
              <a:rPr lang="en-US" altLang="ko-KR" dirty="0"/>
              <a:t>(ROM)</a:t>
            </a:r>
          </a:p>
          <a:p>
            <a:pPr lvl="1"/>
            <a:r>
              <a:rPr lang="ko-KR" altLang="en-US" dirty="0" err="1"/>
              <a:t>보조기억</a:t>
            </a:r>
            <a:r>
              <a:rPr lang="ko-KR" altLang="en-US" dirty="0"/>
              <a:t> 장치</a:t>
            </a:r>
            <a:endParaRPr lang="en-US" altLang="ko-KR" dirty="0"/>
          </a:p>
          <a:p>
            <a:pPr lvl="2"/>
            <a:r>
              <a:rPr lang="en-US" altLang="ko-KR" dirty="0"/>
              <a:t>CD / DVD / BD</a:t>
            </a:r>
          </a:p>
          <a:p>
            <a:pPr lvl="2"/>
            <a:r>
              <a:rPr lang="en-US" altLang="ko-KR" dirty="0"/>
              <a:t>HDD</a:t>
            </a:r>
          </a:p>
          <a:p>
            <a:pPr lvl="2"/>
            <a:r>
              <a:rPr lang="ko-KR" altLang="en-US" dirty="0"/>
              <a:t>플래시 메모리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56</a:t>
            </a:fld>
            <a:endParaRPr lang="ko-KR" altLang="en-US"/>
          </a:p>
        </p:txBody>
      </p:sp>
      <p:cxnSp>
        <p:nvCxnSpPr>
          <p:cNvPr id="6" name="직선 연결선 5"/>
          <p:cNvCxnSpPr>
            <a:cxnSpLocks/>
          </p:cNvCxnSpPr>
          <p:nvPr/>
        </p:nvCxnSpPr>
        <p:spPr>
          <a:xfrm>
            <a:off x="1608624" y="4100976"/>
            <a:ext cx="1124712" cy="0"/>
          </a:xfrm>
          <a:prstGeom prst="line">
            <a:avLst/>
          </a:prstGeom>
          <a:ln w="38100">
            <a:solidFill>
              <a:srgbClr val="FF0000">
                <a:alpha val="69804"/>
              </a:srgb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직선 연결선 8"/>
          <p:cNvCxnSpPr>
            <a:cxnSpLocks/>
          </p:cNvCxnSpPr>
          <p:nvPr/>
        </p:nvCxnSpPr>
        <p:spPr>
          <a:xfrm>
            <a:off x="1608624" y="4178960"/>
            <a:ext cx="1126338" cy="0"/>
          </a:xfrm>
          <a:prstGeom prst="line">
            <a:avLst/>
          </a:prstGeom>
          <a:ln w="38100">
            <a:solidFill>
              <a:srgbClr val="FF0000">
                <a:alpha val="69804"/>
              </a:srgb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F08DFB8-D507-60C6-7362-372096E23CA3}"/>
              </a:ext>
            </a:extLst>
          </p:cNvPr>
          <p:cNvSpPr txBox="1"/>
          <p:nvPr/>
        </p:nvSpPr>
        <p:spPr>
          <a:xfrm>
            <a:off x="5000642" y="6266736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[RAM]</a:t>
            </a:r>
            <a:endParaRPr lang="ko-KR" altLang="en-US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2672AFCE-76EC-333D-8300-CD49C6CF4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5378" y="3515096"/>
            <a:ext cx="2042836" cy="278173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323BC39-3566-9550-F053-75A53D632090}"/>
              </a:ext>
            </a:extLst>
          </p:cNvPr>
          <p:cNvSpPr txBox="1"/>
          <p:nvPr/>
        </p:nvSpPr>
        <p:spPr>
          <a:xfrm>
            <a:off x="7425466" y="6266736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[HDD]</a:t>
            </a:r>
            <a:endParaRPr lang="ko-KR" altLang="en-US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C4852607-3976-65C6-A644-21B87F40D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8760" y="4905963"/>
            <a:ext cx="2274440" cy="127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00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기억 장치 </a:t>
            </a:r>
            <a:r>
              <a:rPr lang="en-US" altLang="ko-KR" dirty="0"/>
              <a:t>(p.64)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주기억</a:t>
            </a:r>
            <a:r>
              <a:rPr lang="ko-KR" altLang="en-US" dirty="0"/>
              <a:t> 장치란 </a:t>
            </a:r>
            <a:r>
              <a:rPr lang="en-US" altLang="ko-KR" dirty="0"/>
              <a:t>(</a:t>
            </a:r>
            <a:r>
              <a:rPr lang="ko-KR" altLang="en-US" dirty="0"/>
              <a:t>교과서 내용</a:t>
            </a:r>
            <a:r>
              <a:rPr lang="en-US" altLang="ko-KR" dirty="0"/>
              <a:t>)</a:t>
            </a:r>
          </a:p>
          <a:p>
            <a:pPr lvl="1"/>
            <a:r>
              <a:rPr lang="en-US" altLang="ko-KR" dirty="0"/>
              <a:t>CPU</a:t>
            </a:r>
            <a:r>
              <a:rPr lang="ko-KR" altLang="en-US" dirty="0"/>
              <a:t>에서 데이터를 처리하고 프로그램을 실행시키기 위해 </a:t>
            </a:r>
            <a:r>
              <a:rPr lang="ko-KR" altLang="en-US" dirty="0" err="1"/>
              <a:t>보조기억</a:t>
            </a:r>
            <a:r>
              <a:rPr lang="ko-KR" altLang="en-US" dirty="0"/>
              <a:t> 장치에 있는 데이터와 프로그램을 이동시켜 실행시키는 기억 장소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ko-KR" altLang="en-US" dirty="0" err="1"/>
              <a:t>주기억</a:t>
            </a:r>
            <a:r>
              <a:rPr lang="ko-KR" altLang="en-US" dirty="0"/>
              <a:t> 장치 종류 </a:t>
            </a:r>
            <a:r>
              <a:rPr lang="en-US" altLang="ko-KR" dirty="0"/>
              <a:t>(</a:t>
            </a:r>
            <a:r>
              <a:rPr lang="ko-KR" altLang="en-US" dirty="0"/>
              <a:t>교과서 내용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현재 사용되는 </a:t>
            </a:r>
            <a:r>
              <a:rPr lang="ko-KR" altLang="en-US" dirty="0" err="1"/>
              <a:t>주기억</a:t>
            </a:r>
            <a:r>
              <a:rPr lang="ko-KR" altLang="en-US" dirty="0"/>
              <a:t> 장치에는 램</a:t>
            </a:r>
            <a:r>
              <a:rPr lang="en-US" altLang="ko-KR" dirty="0"/>
              <a:t>(RAM)</a:t>
            </a:r>
            <a:r>
              <a:rPr lang="ko-KR" altLang="en-US" dirty="0"/>
              <a:t>과 롬</a:t>
            </a:r>
            <a:r>
              <a:rPr lang="en-US" altLang="ko-KR" dirty="0"/>
              <a:t>(ROM)</a:t>
            </a:r>
            <a:r>
              <a:rPr lang="ko-KR" altLang="en-US" dirty="0"/>
              <a:t>이 있음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57</a:t>
            </a:fld>
            <a:endParaRPr lang="ko-KR" altLang="en-US"/>
          </a:p>
        </p:txBody>
      </p:sp>
      <p:sp>
        <p:nvSpPr>
          <p:cNvPr id="5" name="십자형 4"/>
          <p:cNvSpPr/>
          <p:nvPr/>
        </p:nvSpPr>
        <p:spPr>
          <a:xfrm rot="2700000">
            <a:off x="3080180" y="2635736"/>
            <a:ext cx="2983643" cy="2983643"/>
          </a:xfrm>
          <a:prstGeom prst="plus">
            <a:avLst>
              <a:gd name="adj" fmla="val 36768"/>
            </a:avLst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0581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기억 장치 </a:t>
            </a:r>
            <a:r>
              <a:rPr lang="en-US" altLang="ko-KR" dirty="0"/>
              <a:t>(p.64)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주기억</a:t>
            </a:r>
            <a:r>
              <a:rPr lang="ko-KR" altLang="en-US" dirty="0"/>
              <a:t> 장치</a:t>
            </a:r>
            <a:r>
              <a:rPr lang="en-US" altLang="ko-KR" dirty="0"/>
              <a:t>(main memory)</a:t>
            </a:r>
          </a:p>
          <a:p>
            <a:pPr lvl="1"/>
            <a:r>
              <a:rPr lang="en-US" altLang="ko-KR" dirty="0"/>
              <a:t>CPU</a:t>
            </a:r>
            <a:r>
              <a:rPr lang="ko-KR" altLang="en-US" dirty="0"/>
              <a:t>가 </a:t>
            </a:r>
            <a:r>
              <a:rPr lang="ko-KR" altLang="en-US" u="sng" dirty="0"/>
              <a:t>직접 읽고 쓸 수 있고</a:t>
            </a:r>
            <a:r>
              <a:rPr lang="en-US" altLang="ko-KR" dirty="0"/>
              <a:t> </a:t>
            </a:r>
            <a:r>
              <a:rPr lang="ko-KR" altLang="en-US" dirty="0"/>
              <a:t>실행 중인 프로그램과 실행에 필요한 데이터를 </a:t>
            </a:r>
            <a:r>
              <a:rPr lang="ko-KR" altLang="en-US" u="sng" dirty="0"/>
              <a:t>일시적으로 저장하는</a:t>
            </a:r>
            <a:r>
              <a:rPr lang="ko-KR" altLang="en-US" dirty="0"/>
              <a:t> 기억 장치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위 정의에 내포된 </a:t>
            </a:r>
            <a:r>
              <a:rPr lang="ko-KR" altLang="en-US" dirty="0" err="1"/>
              <a:t>주기억</a:t>
            </a:r>
            <a:r>
              <a:rPr lang="ko-KR" altLang="en-US" dirty="0"/>
              <a:t> 장치의 특징</a:t>
            </a:r>
          </a:p>
          <a:p>
            <a:pPr lvl="1"/>
            <a:r>
              <a:rPr lang="en-US" altLang="ko-KR" dirty="0"/>
              <a:t>CPU </a:t>
            </a:r>
            <a:r>
              <a:rPr lang="ko-KR" altLang="en-US" dirty="0"/>
              <a:t>직접 접근</a:t>
            </a:r>
          </a:p>
          <a:p>
            <a:pPr lvl="1"/>
            <a:r>
              <a:rPr lang="ko-KR" altLang="en-US" dirty="0"/>
              <a:t>휘발성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err="1"/>
              <a:t>주기억</a:t>
            </a:r>
            <a:r>
              <a:rPr lang="ko-KR" altLang="en-US" dirty="0"/>
              <a:t> 장치의 종류에 대한 올바른 기술</a:t>
            </a:r>
          </a:p>
          <a:p>
            <a:pPr lvl="1"/>
            <a:r>
              <a:rPr lang="en-US" altLang="ko-KR" dirty="0"/>
              <a:t>“</a:t>
            </a:r>
            <a:r>
              <a:rPr lang="ko-KR" altLang="en-US" dirty="0"/>
              <a:t>현재의 반도체 기술로는 램으로 구현</a:t>
            </a:r>
            <a:r>
              <a:rPr lang="en-US" altLang="ko-KR" dirty="0"/>
              <a:t>”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58</a:t>
            </a:fld>
            <a:endParaRPr lang="ko-KR" altLang="en-US"/>
          </a:p>
        </p:txBody>
      </p:sp>
      <p:cxnSp>
        <p:nvCxnSpPr>
          <p:cNvPr id="10" name="직선 화살표 연결선 9"/>
          <p:cNvCxnSpPr>
            <a:cxnSpLocks/>
          </p:cNvCxnSpPr>
          <p:nvPr/>
        </p:nvCxnSpPr>
        <p:spPr>
          <a:xfrm>
            <a:off x="3315956" y="3838470"/>
            <a:ext cx="1671543" cy="311010"/>
          </a:xfrm>
          <a:prstGeom prst="straightConnector1">
            <a:avLst/>
          </a:prstGeom>
          <a:ln w="28575">
            <a:solidFill>
              <a:schemeClr val="tx1">
                <a:alpha val="50196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/>
          <p:cNvCxnSpPr>
            <a:cxnSpLocks/>
            <a:endCxn id="15" idx="1"/>
          </p:cNvCxnSpPr>
          <p:nvPr/>
        </p:nvCxnSpPr>
        <p:spPr>
          <a:xfrm flipV="1">
            <a:off x="2381459" y="4268519"/>
            <a:ext cx="2606040" cy="52272"/>
          </a:xfrm>
          <a:prstGeom prst="straightConnector1">
            <a:avLst/>
          </a:prstGeom>
          <a:ln w="28575">
            <a:solidFill>
              <a:schemeClr val="tx1">
                <a:alpha val="50196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987499" y="3945353"/>
            <a:ext cx="3749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ROM</a:t>
            </a:r>
            <a:r>
              <a:rPr lang="ko-KR" altLang="en-US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은 이러한 특징을 가지고 있지 않기 때문에 </a:t>
            </a:r>
            <a:r>
              <a:rPr lang="ko-KR" altLang="en-US" dirty="0" err="1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주기억</a:t>
            </a:r>
            <a:r>
              <a:rPr lang="ko-KR" altLang="en-US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장치로 볼 수 없음</a:t>
            </a:r>
          </a:p>
        </p:txBody>
      </p:sp>
    </p:spTree>
    <p:extLst>
      <p:ext uri="{BB962C8B-B14F-4D97-AF65-F5344CB8AC3E}">
        <p14:creationId xmlns:p14="http://schemas.microsoft.com/office/powerpoint/2010/main" val="52981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기억 장치 </a:t>
            </a:r>
            <a:r>
              <a:rPr lang="en-US" altLang="ko-KR" dirty="0"/>
              <a:t>(p.64)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램</a:t>
            </a:r>
            <a:r>
              <a:rPr lang="en-US" altLang="ko-KR" dirty="0"/>
              <a:t> </a:t>
            </a:r>
            <a:r>
              <a:rPr lang="ko-KR" altLang="en-US" dirty="0"/>
              <a:t>특징</a:t>
            </a:r>
            <a:endParaRPr lang="en-US" altLang="ko-KR" dirty="0"/>
          </a:p>
          <a:p>
            <a:pPr lvl="1"/>
            <a:r>
              <a:rPr lang="ko-KR" altLang="en-US" dirty="0"/>
              <a:t>기억 장소의 임의 위치에 바로 접근 가능 </a:t>
            </a:r>
            <a:r>
              <a:rPr lang="en-US" altLang="ko-KR" dirty="0"/>
              <a:t>(※ </a:t>
            </a:r>
            <a:r>
              <a:rPr lang="ko-KR" altLang="en-US" dirty="0"/>
              <a:t>롬 특징이기도 함</a:t>
            </a:r>
            <a:r>
              <a:rPr lang="en-US" altLang="ko-KR" dirty="0"/>
              <a:t>)</a:t>
            </a:r>
          </a:p>
          <a:p>
            <a:pPr lvl="2"/>
            <a:r>
              <a:rPr lang="en-US" altLang="ko-KR" dirty="0"/>
              <a:t>RAM(Random Access Memory)</a:t>
            </a:r>
          </a:p>
          <a:p>
            <a:pPr lvl="1"/>
            <a:r>
              <a:rPr lang="ko-KR" altLang="en-US" dirty="0"/>
              <a:t>데이터를 읽고 쓸 수 있음</a:t>
            </a:r>
            <a:endParaRPr lang="en-US" altLang="ko-KR" dirty="0"/>
          </a:p>
          <a:p>
            <a:pPr lvl="2"/>
            <a:r>
              <a:rPr lang="en-US" altLang="ko-KR" dirty="0"/>
              <a:t>RWM(Read Write Memory)</a:t>
            </a:r>
          </a:p>
          <a:p>
            <a:pPr lvl="1"/>
            <a:r>
              <a:rPr lang="ko-KR" altLang="en-US" dirty="0"/>
              <a:t>전원이 차단되면 저장된 내용이 </a:t>
            </a:r>
            <a:r>
              <a:rPr lang="ko-KR" altLang="en-US" dirty="0" err="1"/>
              <a:t>지워짐</a:t>
            </a:r>
            <a:endParaRPr lang="en-US" altLang="ko-KR" dirty="0"/>
          </a:p>
          <a:p>
            <a:pPr lvl="2"/>
            <a:r>
              <a:rPr lang="en-US" altLang="ko-KR" dirty="0"/>
              <a:t>VM(Volatile Memory) </a:t>
            </a:r>
            <a:r>
              <a:rPr lang="ko-KR" altLang="en-US" dirty="0"/>
              <a:t>☞ 휘발성 반도체 저장 매체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ko-KR" altLang="en-US" dirty="0"/>
              <a:t>램 종류</a:t>
            </a:r>
            <a:endParaRPr lang="en-US" altLang="ko-KR" dirty="0"/>
          </a:p>
          <a:p>
            <a:pPr lvl="1"/>
            <a:r>
              <a:rPr lang="en-US" altLang="ko-KR" dirty="0"/>
              <a:t>DRAM(Dynamic RAM):</a:t>
            </a:r>
            <a:r>
              <a:rPr lang="ko-KR" altLang="en-US" dirty="0"/>
              <a:t> 느리고 쌈</a:t>
            </a:r>
            <a:r>
              <a:rPr lang="en-US" altLang="ko-KR" dirty="0"/>
              <a:t>, </a:t>
            </a:r>
            <a:r>
              <a:rPr lang="ko-KR" altLang="en-US" dirty="0" err="1"/>
              <a:t>주기억</a:t>
            </a:r>
            <a:r>
              <a:rPr lang="ko-KR" altLang="en-US" dirty="0"/>
              <a:t> 장치로 사용</a:t>
            </a:r>
            <a:endParaRPr lang="en-US" altLang="ko-KR" dirty="0"/>
          </a:p>
          <a:p>
            <a:pPr lvl="1"/>
            <a:r>
              <a:rPr lang="en-US" altLang="ko-KR" dirty="0"/>
              <a:t>SRAM(Static RAM):</a:t>
            </a:r>
            <a:r>
              <a:rPr lang="ko-KR" altLang="en-US" dirty="0"/>
              <a:t> 빠르고 비쌈</a:t>
            </a:r>
            <a:r>
              <a:rPr lang="en-US" altLang="ko-KR" dirty="0"/>
              <a:t>, </a:t>
            </a:r>
            <a:r>
              <a:rPr lang="ko-KR" altLang="en-US" dirty="0"/>
              <a:t>캐시로 사용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59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839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기억 장치 </a:t>
            </a:r>
            <a:r>
              <a:rPr lang="en-US" altLang="ko-KR" dirty="0"/>
              <a:t>(p.64)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/>
              <a:t>롬</a:t>
            </a:r>
            <a:r>
              <a:rPr lang="en-US" altLang="ko-KR" dirty="0"/>
              <a:t> </a:t>
            </a:r>
            <a:r>
              <a:rPr lang="ko-KR" altLang="en-US" dirty="0"/>
              <a:t>특징</a:t>
            </a:r>
            <a:endParaRPr lang="en-US" altLang="ko-KR" dirty="0"/>
          </a:p>
          <a:p>
            <a:pPr lvl="1"/>
            <a:r>
              <a:rPr lang="ko-KR" altLang="en-US" dirty="0"/>
              <a:t>기억 장소의 임의 위치에 바로 접근 가능</a:t>
            </a:r>
            <a:endParaRPr lang="en-US" altLang="ko-KR" dirty="0"/>
          </a:p>
          <a:p>
            <a:pPr lvl="2"/>
            <a:r>
              <a:rPr lang="en-US" altLang="ko-KR" dirty="0"/>
              <a:t>RAM(Random Access Memory)</a:t>
            </a:r>
          </a:p>
          <a:p>
            <a:pPr lvl="1"/>
            <a:r>
              <a:rPr lang="ko-KR" altLang="en-US" dirty="0"/>
              <a:t>데이터를 읽을 수만 있음</a:t>
            </a:r>
            <a:endParaRPr lang="en-US" altLang="ko-KR" dirty="0"/>
          </a:p>
          <a:p>
            <a:pPr lvl="2"/>
            <a:r>
              <a:rPr lang="en-US" altLang="ko-KR" dirty="0"/>
              <a:t>ROM(Read Only Memory)</a:t>
            </a:r>
          </a:p>
          <a:p>
            <a:pPr lvl="1"/>
            <a:r>
              <a:rPr lang="ko-KR" altLang="en-US" dirty="0"/>
              <a:t>전원이 차단되어도 저장된 내용이 지워지지 않음</a:t>
            </a:r>
            <a:endParaRPr lang="en-US" altLang="ko-KR" dirty="0"/>
          </a:p>
          <a:p>
            <a:pPr lvl="2"/>
            <a:r>
              <a:rPr lang="en-US" altLang="ko-KR" dirty="0"/>
              <a:t>NVM(Non-Volatile Memory)  </a:t>
            </a:r>
            <a:r>
              <a:rPr lang="ko-KR" altLang="en-US" dirty="0"/>
              <a:t>☞ </a:t>
            </a:r>
            <a:r>
              <a:rPr lang="ko-KR" altLang="en-US" dirty="0" err="1"/>
              <a:t>비휘발성</a:t>
            </a:r>
            <a:r>
              <a:rPr lang="ko-KR" altLang="en-US" dirty="0"/>
              <a:t> 반도체 저장 매체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ko-KR" altLang="en-US" dirty="0"/>
              <a:t>롬 종류</a:t>
            </a:r>
            <a:endParaRPr lang="en-US" altLang="ko-KR" dirty="0"/>
          </a:p>
          <a:p>
            <a:pPr lvl="1"/>
            <a:r>
              <a:rPr lang="en-US" altLang="ko-KR" dirty="0">
                <a:solidFill>
                  <a:schemeClr val="bg1">
                    <a:lumMod val="65000"/>
                  </a:schemeClr>
                </a:solidFill>
              </a:rPr>
              <a:t>MASK</a:t>
            </a:r>
            <a:r>
              <a:rPr lang="en-US" altLang="ko-KR" dirty="0"/>
              <a:t> ROM:</a:t>
            </a:r>
            <a:r>
              <a:rPr lang="ko-KR" altLang="en-US" dirty="0"/>
              <a:t> 사용자가 기록 불가</a:t>
            </a:r>
            <a:r>
              <a:rPr lang="en-US" altLang="ko-KR" dirty="0"/>
              <a:t>(</a:t>
            </a:r>
            <a:r>
              <a:rPr lang="ko-KR" altLang="en-US" dirty="0"/>
              <a:t>생산자가 제조 과정에서 기록</a:t>
            </a:r>
            <a:r>
              <a:rPr lang="en-US" altLang="ko-KR" dirty="0"/>
              <a:t>)</a:t>
            </a:r>
          </a:p>
          <a:p>
            <a:pPr lvl="1"/>
            <a:r>
              <a:rPr lang="en-US" altLang="ko-KR" dirty="0">
                <a:solidFill>
                  <a:srgbClr val="0000FF"/>
                </a:solidFill>
              </a:rPr>
              <a:t>P</a:t>
            </a:r>
            <a:r>
              <a:rPr lang="en-US" altLang="ko-KR" dirty="0"/>
              <a:t>ROM:</a:t>
            </a:r>
            <a:r>
              <a:rPr lang="ko-KR" altLang="en-US" dirty="0"/>
              <a:t> 사용자가 한 번만 기록 가능</a:t>
            </a:r>
            <a:endParaRPr lang="en-US" altLang="ko-KR" dirty="0"/>
          </a:p>
          <a:p>
            <a:pPr lvl="1"/>
            <a:r>
              <a:rPr lang="en-US" altLang="ko-KR" dirty="0">
                <a:solidFill>
                  <a:srgbClr val="FF0000"/>
                </a:solidFill>
              </a:rPr>
              <a:t>E</a:t>
            </a:r>
            <a:r>
              <a:rPr lang="en-US" altLang="ko-KR" dirty="0">
                <a:solidFill>
                  <a:srgbClr val="0000FF"/>
                </a:solidFill>
              </a:rPr>
              <a:t>P</a:t>
            </a:r>
            <a:r>
              <a:rPr lang="en-US" altLang="ko-KR" dirty="0"/>
              <a:t>ROM: </a:t>
            </a:r>
            <a:r>
              <a:rPr lang="ko-KR" altLang="en-US" dirty="0"/>
              <a:t>내용을 지우고 다시 기록 가능</a:t>
            </a:r>
            <a:endParaRPr lang="en-US" altLang="ko-KR" dirty="0"/>
          </a:p>
          <a:p>
            <a:pPr lvl="2"/>
            <a:r>
              <a:rPr lang="en-US" altLang="ko-KR" dirty="0">
                <a:solidFill>
                  <a:srgbClr val="00B050"/>
                </a:solidFill>
              </a:rPr>
              <a:t>UV</a:t>
            </a:r>
            <a:r>
              <a:rPr lang="en-US" altLang="ko-KR" dirty="0">
                <a:solidFill>
                  <a:srgbClr val="FF0000"/>
                </a:solidFill>
              </a:rPr>
              <a:t>E</a:t>
            </a:r>
            <a:r>
              <a:rPr lang="en-US" altLang="ko-KR" dirty="0">
                <a:solidFill>
                  <a:srgbClr val="0000FF"/>
                </a:solidFill>
              </a:rPr>
              <a:t>P</a:t>
            </a:r>
            <a:r>
              <a:rPr lang="en-US" altLang="ko-KR" dirty="0"/>
              <a:t>ROM:</a:t>
            </a:r>
            <a:r>
              <a:rPr lang="ko-KR" altLang="en-US" dirty="0"/>
              <a:t> 자외선으로 내용을 지움</a:t>
            </a:r>
            <a:endParaRPr lang="en-US" altLang="ko-KR" dirty="0"/>
          </a:p>
          <a:p>
            <a:pPr lvl="2"/>
            <a:r>
              <a:rPr lang="en-US" altLang="ko-KR" dirty="0">
                <a:solidFill>
                  <a:srgbClr val="00B050"/>
                </a:solidFill>
              </a:rPr>
              <a:t>E</a:t>
            </a:r>
            <a:r>
              <a:rPr lang="en-US" altLang="ko-KR" dirty="0">
                <a:solidFill>
                  <a:srgbClr val="FF0000"/>
                </a:solidFill>
              </a:rPr>
              <a:t>E</a:t>
            </a:r>
            <a:r>
              <a:rPr lang="en-US" altLang="ko-KR" dirty="0">
                <a:solidFill>
                  <a:srgbClr val="0000FF"/>
                </a:solidFill>
              </a:rPr>
              <a:t>P</a:t>
            </a:r>
            <a:r>
              <a:rPr lang="en-US" altLang="ko-KR" dirty="0"/>
              <a:t>ROM:</a:t>
            </a:r>
            <a:r>
              <a:rPr lang="ko-KR" altLang="en-US" dirty="0"/>
              <a:t> 높은 전압으로 내용을 지움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60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869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445" y="2549961"/>
            <a:ext cx="7627111" cy="37308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0151" y="1491181"/>
            <a:ext cx="7763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속도와 용량 측면에서 서로 다른 특징을 가진 여러 저장 장치를 함께 사용하여 빠르고 큰 저장 장치를 사용하는 것과 같은 효과를 낼 수 있도록 설계한 것</a:t>
            </a:r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메모리 계층 구조</a:t>
            </a:r>
            <a:r>
              <a:rPr lang="en-US" altLang="ko-KR" dirty="0"/>
              <a:t>(Memory </a:t>
            </a:r>
            <a:r>
              <a:rPr lang="en-US" altLang="ko-KR" dirty="0" err="1"/>
              <a:t>Hierachy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811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기억 장치 접근 방식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ko-KR" altLang="en-US" dirty="0"/>
              <a:t>순차 접근 </a:t>
            </a:r>
            <a:r>
              <a:rPr lang="en-US" altLang="ko-KR" dirty="0"/>
              <a:t>(sequential access)</a:t>
            </a:r>
          </a:p>
          <a:p>
            <a:pPr lvl="1"/>
            <a:r>
              <a:rPr lang="ko-KR" altLang="en-US" dirty="0"/>
              <a:t>헤드가 처음부터 차례대로 접근하면서 최종 위치에 도달하는 방식</a:t>
            </a:r>
            <a:endParaRPr lang="en-US" altLang="ko-KR" dirty="0"/>
          </a:p>
          <a:p>
            <a:pPr lvl="1"/>
            <a:r>
              <a:rPr lang="ko-KR" altLang="en-US" dirty="0"/>
              <a:t>접근 시간</a:t>
            </a:r>
            <a:r>
              <a:rPr lang="en-US" altLang="ko-KR" dirty="0"/>
              <a:t>: </a:t>
            </a:r>
            <a:r>
              <a:rPr lang="ko-KR" altLang="en-US" dirty="0"/>
              <a:t>접근 위치에 따라 다름</a:t>
            </a:r>
            <a:endParaRPr lang="en-US" altLang="ko-KR" dirty="0"/>
          </a:p>
          <a:p>
            <a:pPr lvl="1"/>
            <a:r>
              <a:rPr lang="ko-KR" altLang="en-US" dirty="0"/>
              <a:t>예</a:t>
            </a:r>
            <a:r>
              <a:rPr lang="en-US" altLang="ko-KR" dirty="0"/>
              <a:t>) </a:t>
            </a:r>
            <a:r>
              <a:rPr lang="ko-KR" altLang="en-US" dirty="0"/>
              <a:t>자기  테이프</a:t>
            </a:r>
          </a:p>
          <a:p>
            <a:endParaRPr lang="en-US" altLang="ko-KR" dirty="0"/>
          </a:p>
          <a:p>
            <a:r>
              <a:rPr lang="ko-KR" altLang="en-US" dirty="0"/>
              <a:t>직접 접근 </a:t>
            </a:r>
            <a:r>
              <a:rPr lang="en-US" altLang="ko-KR" dirty="0"/>
              <a:t>(direct access)</a:t>
            </a:r>
          </a:p>
          <a:p>
            <a:pPr lvl="1"/>
            <a:r>
              <a:rPr lang="ko-KR" altLang="en-US" dirty="0"/>
              <a:t>헤드가 블록 단위로 직접 접근 후</a:t>
            </a:r>
            <a:r>
              <a:rPr lang="en-US" altLang="ko-KR" dirty="0"/>
              <a:t>, </a:t>
            </a:r>
            <a:r>
              <a:rPr lang="ko-KR" altLang="en-US" dirty="0"/>
              <a:t>순차 접근으로 최종 위치에 도달하는 방식</a:t>
            </a:r>
            <a:endParaRPr lang="en-US" altLang="ko-KR" dirty="0"/>
          </a:p>
          <a:p>
            <a:pPr lvl="1"/>
            <a:r>
              <a:rPr lang="ko-KR" altLang="en-US" dirty="0"/>
              <a:t>접근 시간</a:t>
            </a:r>
            <a:r>
              <a:rPr lang="en-US" altLang="ko-KR" dirty="0"/>
              <a:t>: </a:t>
            </a:r>
            <a:r>
              <a:rPr lang="ko-KR" altLang="en-US" dirty="0"/>
              <a:t>접근 위치에 따라 다름</a:t>
            </a:r>
            <a:endParaRPr lang="en-US" altLang="ko-KR" dirty="0"/>
          </a:p>
          <a:p>
            <a:pPr lvl="1"/>
            <a:r>
              <a:rPr lang="ko-KR" altLang="en-US" dirty="0"/>
              <a:t>예</a:t>
            </a:r>
            <a:r>
              <a:rPr lang="en-US" altLang="ko-KR" dirty="0"/>
              <a:t>) HDD</a:t>
            </a:r>
          </a:p>
          <a:p>
            <a:endParaRPr lang="en-US" altLang="ko-KR" dirty="0"/>
          </a:p>
          <a:p>
            <a:r>
              <a:rPr lang="ko-KR" altLang="en-US" dirty="0"/>
              <a:t>임의 접근 </a:t>
            </a:r>
            <a:r>
              <a:rPr lang="en-US" altLang="ko-KR" dirty="0"/>
              <a:t>(random access)</a:t>
            </a:r>
          </a:p>
          <a:p>
            <a:pPr lvl="1"/>
            <a:r>
              <a:rPr lang="ko-KR" altLang="en-US" dirty="0"/>
              <a:t>원하는 위치에 직접 접근하는 방식 </a:t>
            </a:r>
            <a:r>
              <a:rPr lang="en-US" altLang="ko-KR" dirty="0"/>
              <a:t>(</a:t>
            </a:r>
            <a:r>
              <a:rPr lang="ko-KR" altLang="en-US" dirty="0"/>
              <a:t>물리적인 헤드 없음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접근 시간</a:t>
            </a:r>
            <a:r>
              <a:rPr lang="en-US" altLang="ko-KR" dirty="0"/>
              <a:t>: </a:t>
            </a:r>
            <a:r>
              <a:rPr lang="ko-KR" altLang="en-US" dirty="0"/>
              <a:t>접근 위치와 상관없이 동일</a:t>
            </a:r>
            <a:endParaRPr lang="en-US" altLang="ko-KR" dirty="0"/>
          </a:p>
          <a:p>
            <a:pPr lvl="1"/>
            <a:r>
              <a:rPr lang="ko-KR" altLang="en-US" dirty="0"/>
              <a:t>예</a:t>
            </a:r>
            <a:r>
              <a:rPr lang="en-US" altLang="ko-KR" dirty="0"/>
              <a:t>) RAM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62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7110" y="5661249"/>
            <a:ext cx="3670980" cy="98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01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기억 장치 </a:t>
            </a:r>
            <a:r>
              <a:rPr lang="en-US" altLang="ko-KR" dirty="0"/>
              <a:t>(p.66)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dirty="0"/>
              <a:t>보조 기억 장치</a:t>
            </a:r>
            <a:r>
              <a:rPr lang="en-US" altLang="ko-KR" dirty="0"/>
              <a:t>(</a:t>
            </a:r>
            <a:r>
              <a:rPr lang="en-US" altLang="ko-KR" sz="2400" dirty="0"/>
              <a:t>secondary storage, auxiliary storage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u="sng" dirty="0" err="1"/>
              <a:t>주기억</a:t>
            </a:r>
            <a:r>
              <a:rPr lang="ko-KR" altLang="en-US" u="sng" dirty="0"/>
              <a:t> 장치와 직접 연결</a:t>
            </a:r>
            <a:r>
              <a:rPr lang="ko-KR" altLang="en-US" dirty="0"/>
              <a:t>되어 있고</a:t>
            </a:r>
            <a:r>
              <a:rPr lang="en-US" altLang="ko-KR" dirty="0"/>
              <a:t>, </a:t>
            </a:r>
            <a:r>
              <a:rPr lang="ko-KR" altLang="en-US" dirty="0" err="1"/>
              <a:t>주기억</a:t>
            </a:r>
            <a:r>
              <a:rPr lang="ko-KR" altLang="en-US" dirty="0"/>
              <a:t> 장치보다 속도는 느리지만 </a:t>
            </a:r>
            <a:r>
              <a:rPr lang="ko-KR" altLang="en-US" u="sng" dirty="0"/>
              <a:t>프로그램과 데이터를 영구적으로 저장</a:t>
            </a:r>
            <a:r>
              <a:rPr lang="ko-KR" altLang="en-US" dirty="0"/>
              <a:t>하는 기억 장치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ko-KR" altLang="en-US" dirty="0"/>
              <a:t>보조 기억 장치 종류</a:t>
            </a:r>
            <a:endParaRPr lang="en-US" altLang="ko-KR" dirty="0"/>
          </a:p>
          <a:p>
            <a:pPr lvl="1"/>
            <a:r>
              <a:rPr lang="ko-KR" altLang="en-US" dirty="0"/>
              <a:t>자기 테이프</a:t>
            </a:r>
            <a:r>
              <a:rPr lang="en-US" altLang="ko-KR" dirty="0"/>
              <a:t>: </a:t>
            </a:r>
            <a:r>
              <a:rPr lang="ko-KR" altLang="en-US" dirty="0"/>
              <a:t>오픈 릴 테이프 </a:t>
            </a:r>
            <a:r>
              <a:rPr lang="en-US" altLang="ko-KR" dirty="0"/>
              <a:t>/ </a:t>
            </a:r>
            <a:r>
              <a:rPr lang="ko-KR" altLang="en-US" dirty="0"/>
              <a:t>카세트 테이프</a:t>
            </a:r>
            <a:endParaRPr lang="en-US" altLang="ko-KR" dirty="0"/>
          </a:p>
          <a:p>
            <a:pPr lvl="1"/>
            <a:r>
              <a:rPr lang="ko-KR" altLang="en-US" dirty="0"/>
              <a:t>자기 디스크</a:t>
            </a:r>
            <a:r>
              <a:rPr lang="en-US" altLang="ko-KR" dirty="0"/>
              <a:t>: FD / HDD</a:t>
            </a:r>
          </a:p>
          <a:p>
            <a:pPr lvl="1"/>
            <a:r>
              <a:rPr lang="ko-KR" altLang="en-US" dirty="0"/>
              <a:t>광학 디스크</a:t>
            </a:r>
            <a:r>
              <a:rPr lang="en-US" altLang="ko-KR" dirty="0"/>
              <a:t>: CD / DVD / BD</a:t>
            </a:r>
          </a:p>
          <a:p>
            <a:pPr lvl="1"/>
            <a:r>
              <a:rPr lang="ko-KR" altLang="en-US" dirty="0"/>
              <a:t>플래시 메모리</a:t>
            </a:r>
            <a:r>
              <a:rPr lang="en-US" altLang="ko-KR" dirty="0"/>
              <a:t>: SD </a:t>
            </a:r>
            <a:r>
              <a:rPr lang="ko-KR" altLang="en-US" dirty="0"/>
              <a:t>카드 </a:t>
            </a:r>
            <a:r>
              <a:rPr lang="en-US" altLang="ko-KR" dirty="0"/>
              <a:t>/ USB </a:t>
            </a:r>
            <a:r>
              <a:rPr lang="ko-KR" altLang="en-US" dirty="0"/>
              <a:t>플래시 드라이브 </a:t>
            </a:r>
            <a:r>
              <a:rPr lang="en-US" altLang="ko-KR" dirty="0"/>
              <a:t>/ SSD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63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339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기억 장치 </a:t>
            </a:r>
            <a:r>
              <a:rPr lang="en-US" altLang="ko-KR" dirty="0"/>
              <a:t>(p.66)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자기 테이프</a:t>
            </a:r>
            <a:r>
              <a:rPr lang="en-US" altLang="ko-KR" dirty="0"/>
              <a:t>(magnetic tape)</a:t>
            </a:r>
          </a:p>
          <a:p>
            <a:pPr lvl="1"/>
            <a:r>
              <a:rPr lang="ko-KR" altLang="en-US" dirty="0">
                <a:effectLst/>
              </a:rPr>
              <a:t>플라스틱 테이프 표면에 자성 </a:t>
            </a:r>
            <a:r>
              <a:rPr lang="ko-KR" altLang="en-US" dirty="0" err="1">
                <a:effectLst/>
              </a:rPr>
              <a:t>재료을</a:t>
            </a:r>
            <a:r>
              <a:rPr lang="ko-KR" altLang="en-US" dirty="0">
                <a:effectLst/>
              </a:rPr>
              <a:t> 바른 순차적 접근 저장 매체</a:t>
            </a:r>
            <a:endParaRPr lang="en-US" altLang="ko-KR" dirty="0">
              <a:effectLst/>
            </a:endParaRPr>
          </a:p>
          <a:p>
            <a:pPr lvl="1"/>
            <a:r>
              <a:rPr lang="ko-KR" altLang="en-US" dirty="0"/>
              <a:t>소리와 영상을 저장하는 데에도 사용되며</a:t>
            </a:r>
            <a:r>
              <a:rPr lang="en-US" altLang="ko-KR" dirty="0"/>
              <a:t>, </a:t>
            </a:r>
            <a:r>
              <a:rPr lang="ko-KR" altLang="en-US" dirty="0"/>
              <a:t>대량의 데이터를 장기간 보관하는 용도로 적합</a:t>
            </a:r>
            <a:endParaRPr lang="en-US" altLang="ko-KR" dirty="0"/>
          </a:p>
          <a:p>
            <a:pPr lvl="1"/>
            <a:r>
              <a:rPr lang="ko-KR" altLang="en-US" dirty="0"/>
              <a:t>장점</a:t>
            </a:r>
            <a:endParaRPr lang="en-US" altLang="ko-KR" dirty="0"/>
          </a:p>
          <a:p>
            <a:pPr lvl="2"/>
            <a:r>
              <a:rPr lang="ko-KR" altLang="en-US" dirty="0"/>
              <a:t>용량 대비 가격이 저렴</a:t>
            </a:r>
            <a:endParaRPr lang="en-US" altLang="ko-KR" dirty="0"/>
          </a:p>
          <a:p>
            <a:pPr lvl="2"/>
            <a:r>
              <a:rPr lang="en-US" altLang="ko-KR" dirty="0"/>
              <a:t>CD</a:t>
            </a:r>
            <a:r>
              <a:rPr lang="ko-KR" altLang="en-US" dirty="0"/>
              <a:t>나 </a:t>
            </a:r>
            <a:r>
              <a:rPr lang="en-US" altLang="ko-KR" dirty="0"/>
              <a:t>HDD</a:t>
            </a:r>
            <a:r>
              <a:rPr lang="ko-KR" altLang="en-US" dirty="0"/>
              <a:t>보다 보장 수명이 김</a:t>
            </a:r>
            <a:endParaRPr lang="en-US" altLang="ko-KR" dirty="0"/>
          </a:p>
          <a:p>
            <a:pPr lvl="2"/>
            <a:r>
              <a:rPr lang="ko-KR" altLang="en-US" dirty="0"/>
              <a:t>구겨짐</a:t>
            </a:r>
            <a:r>
              <a:rPr lang="en-US" altLang="ko-KR" dirty="0"/>
              <a:t>, </a:t>
            </a:r>
            <a:r>
              <a:rPr lang="ko-KR" altLang="en-US" dirty="0"/>
              <a:t>잘림 등 물리적 손상에 강함</a:t>
            </a:r>
            <a:endParaRPr lang="en-US" altLang="ko-KR" dirty="0"/>
          </a:p>
          <a:p>
            <a:pPr lvl="1"/>
            <a:r>
              <a:rPr lang="ko-KR" altLang="en-US" dirty="0"/>
              <a:t>단점</a:t>
            </a:r>
            <a:endParaRPr lang="en-US" altLang="ko-KR" dirty="0"/>
          </a:p>
          <a:p>
            <a:pPr lvl="2"/>
            <a:r>
              <a:rPr lang="ko-KR" altLang="en-US" dirty="0"/>
              <a:t>읽고 쓰는 속도가 매우 느림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64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002056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315D8-2492-673B-30A4-A536820BE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2C1DE8F-F1A4-B63F-606D-F9D807F98D9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65</a:t>
            </a:fld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659E6BE-7B62-C0E5-2975-9DCAB1E0A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471" y="3736730"/>
            <a:ext cx="2005877" cy="29847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A16D0F-2DEF-21A1-9D6D-4C7CBB3E4D33}"/>
              </a:ext>
            </a:extLst>
          </p:cNvPr>
          <p:cNvSpPr txBox="1"/>
          <p:nvPr/>
        </p:nvSpPr>
        <p:spPr>
          <a:xfrm>
            <a:off x="4785718" y="3059668"/>
            <a:ext cx="3409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[1980</a:t>
            </a:r>
            <a:r>
              <a:rPr lang="ko-KR" altLang="en-US" dirty="0"/>
              <a:t>년대 </a:t>
            </a:r>
            <a:r>
              <a:rPr lang="ko-KR" altLang="en-US" dirty="0">
                <a:hlinkClick r:id="rId3"/>
              </a:rPr>
              <a:t>카세트 테이프 게임</a:t>
            </a:r>
            <a:r>
              <a:rPr lang="en-US" altLang="ko-KR" dirty="0"/>
              <a:t>]</a:t>
            </a:r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EB3473-3D8E-B416-CA64-F02537683D50}"/>
              </a:ext>
            </a:extLst>
          </p:cNvPr>
          <p:cNvSpPr txBox="1"/>
          <p:nvPr/>
        </p:nvSpPr>
        <p:spPr>
          <a:xfrm>
            <a:off x="3081171" y="6352143"/>
            <a:ext cx="3409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</a:t>
            </a:r>
            <a:r>
              <a:rPr lang="en-US" altLang="ko-KR" dirty="0">
                <a:hlinkClick r:id="rId4"/>
              </a:rPr>
              <a:t>LTO </a:t>
            </a:r>
            <a:r>
              <a:rPr lang="ko-KR" altLang="en-US" dirty="0">
                <a:hlinkClick r:id="rId4"/>
              </a:rPr>
              <a:t>카트리지</a:t>
            </a:r>
            <a:r>
              <a:rPr lang="ko-KR" altLang="en-US" dirty="0"/>
              <a:t> 저장소 </a:t>
            </a:r>
            <a:r>
              <a:rPr lang="en-US" altLang="ko-KR" dirty="0"/>
              <a:t>(</a:t>
            </a:r>
            <a:r>
              <a:rPr lang="ko-KR" altLang="en-US" dirty="0"/>
              <a:t>구글</a:t>
            </a:r>
            <a:r>
              <a:rPr lang="en-US" altLang="ko-KR" dirty="0"/>
              <a:t>)]</a:t>
            </a:r>
            <a:endParaRPr lang="ko-KR" altLang="en-US" dirty="0"/>
          </a:p>
        </p:txBody>
      </p:sp>
      <p:pic>
        <p:nvPicPr>
          <p:cNvPr id="2050" name="Picture 2" descr="Photo by 빵수 on November 09, 2024. 사진 설명이 없습니다..">
            <a:extLst>
              <a:ext uri="{FF2B5EF4-FFF2-40B4-BE49-F238E27FC236}">
                <a16:creationId xmlns:a16="http://schemas.microsoft.com/office/drawing/2014/main" id="{2DCFF9C8-5E4A-AC01-EF82-6941EFD77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773" y="1376828"/>
            <a:ext cx="2950982" cy="165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8F111A-61B9-D81B-55E7-4A82D5633B09}"/>
              </a:ext>
            </a:extLst>
          </p:cNvPr>
          <p:cNvSpPr txBox="1"/>
          <p:nvPr/>
        </p:nvSpPr>
        <p:spPr>
          <a:xfrm>
            <a:off x="528626" y="5386130"/>
            <a:ext cx="3698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/>
              <a:t>[1960</a:t>
            </a:r>
            <a:r>
              <a:rPr lang="ko-KR" altLang="en-US" dirty="0"/>
              <a:t>년대 오픈 릴 테이프 저장소</a:t>
            </a:r>
            <a:r>
              <a:rPr lang="en-US" altLang="ko-KR" dirty="0"/>
              <a:t>]</a:t>
            </a:r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6CC292CB-D0B0-558A-2172-0E14A66DF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941" y="2173024"/>
            <a:ext cx="3947818" cy="31274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C70AFB-EF7E-07C8-EE31-9E32D5EF59E0}"/>
              </a:ext>
            </a:extLst>
          </p:cNvPr>
          <p:cNvSpPr txBox="1"/>
          <p:nvPr/>
        </p:nvSpPr>
        <p:spPr>
          <a:xfrm>
            <a:off x="2827775" y="345430"/>
            <a:ext cx="34884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자기 테이프 종류</a:t>
            </a:r>
          </a:p>
        </p:txBody>
      </p:sp>
    </p:spTree>
    <p:extLst>
      <p:ext uri="{BB962C8B-B14F-4D97-AF65-F5344CB8AC3E}">
        <p14:creationId xmlns:p14="http://schemas.microsoft.com/office/powerpoint/2010/main" val="31033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기억 장치 </a:t>
            </a:r>
            <a:r>
              <a:rPr lang="en-US" altLang="ko-KR" dirty="0"/>
              <a:t>(p.66)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HDD(Hard Disk Drive)</a:t>
            </a:r>
          </a:p>
          <a:p>
            <a:pPr lvl="1"/>
            <a:r>
              <a:rPr lang="ko-KR" altLang="en-US" dirty="0"/>
              <a:t>자성체를 입힌 </a:t>
            </a:r>
            <a:r>
              <a:rPr lang="ko-KR" altLang="en-US" dirty="0" err="1"/>
              <a:t>원판형</a:t>
            </a:r>
            <a:r>
              <a:rPr lang="ko-KR" altLang="en-US" dirty="0"/>
              <a:t> 알루미늄 위에 데이터를 읽고 쓰는 장치</a:t>
            </a:r>
            <a:endParaRPr lang="en-US" altLang="ko-KR" dirty="0"/>
          </a:p>
          <a:p>
            <a:pPr lvl="1"/>
            <a:r>
              <a:rPr lang="ko-KR" altLang="en-US" dirty="0"/>
              <a:t>반도체 기반이 저장 매체</a:t>
            </a:r>
            <a:r>
              <a:rPr lang="en-US" altLang="ko-KR" dirty="0"/>
              <a:t>(</a:t>
            </a:r>
            <a:r>
              <a:rPr lang="ko-KR" altLang="en-US" dirty="0"/>
              <a:t>플래시 메모리</a:t>
            </a:r>
            <a:r>
              <a:rPr lang="en-US" altLang="ko-KR" dirty="0"/>
              <a:t>)</a:t>
            </a:r>
            <a:r>
              <a:rPr lang="ko-KR" altLang="en-US" dirty="0"/>
              <a:t>에 비해 진동</a:t>
            </a:r>
            <a:r>
              <a:rPr lang="en-US" altLang="ko-KR" dirty="0"/>
              <a:t>, </a:t>
            </a:r>
            <a:r>
              <a:rPr lang="ko-KR" altLang="en-US" dirty="0"/>
              <a:t>충격</a:t>
            </a:r>
            <a:r>
              <a:rPr lang="en-US" altLang="ko-KR" dirty="0"/>
              <a:t>, </a:t>
            </a:r>
            <a:r>
              <a:rPr lang="ko-KR" altLang="en-US" dirty="0"/>
              <a:t>자성 등의 외부 환경에 취약</a:t>
            </a:r>
            <a:endParaRPr lang="en-US" altLang="ko-KR" dirty="0"/>
          </a:p>
          <a:p>
            <a:pPr lvl="1"/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66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3569" y="3140968"/>
            <a:ext cx="4740351" cy="34536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276B9F-03DB-DE4A-2A57-22A683F85E82}"/>
              </a:ext>
            </a:extLst>
          </p:cNvPr>
          <p:cNvSpPr txBox="1"/>
          <p:nvPr/>
        </p:nvSpPr>
        <p:spPr>
          <a:xfrm>
            <a:off x="457200" y="3982181"/>
            <a:ext cx="21291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* </a:t>
            </a:r>
            <a:r>
              <a:rPr lang="ko-KR" altLang="en-US" sz="20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플래터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(platter)</a:t>
            </a:r>
            <a:endParaRPr lang="ko-KR" altLang="en-US" sz="2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24E6B0-EA74-8949-11DC-8D29BE0CB6F1}"/>
              </a:ext>
            </a:extLst>
          </p:cNvPr>
          <p:cNvSpPr txBox="1"/>
          <p:nvPr/>
        </p:nvSpPr>
        <p:spPr>
          <a:xfrm>
            <a:off x="660725" y="4360906"/>
            <a:ext cx="40925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데이터가 기록되는 원판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40A58A-619D-DD4E-6717-B347FF552177}"/>
              </a:ext>
            </a:extLst>
          </p:cNvPr>
          <p:cNvSpPr txBox="1"/>
          <p:nvPr/>
        </p:nvSpPr>
        <p:spPr>
          <a:xfrm>
            <a:off x="457200" y="5049600"/>
            <a:ext cx="28533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* </a:t>
            </a:r>
            <a:r>
              <a:rPr lang="ko-KR" altLang="en-US" sz="20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액추에이터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(actuator)</a:t>
            </a:r>
            <a:endParaRPr lang="ko-KR" altLang="en-US" sz="2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B98B7A-8A78-36AE-9D6D-FA7CDC8CA781}"/>
              </a:ext>
            </a:extLst>
          </p:cNvPr>
          <p:cNvSpPr txBox="1"/>
          <p:nvPr/>
        </p:nvSpPr>
        <p:spPr>
          <a:xfrm>
            <a:off x="660725" y="5428325"/>
            <a:ext cx="40925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플래터에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데이터를 읽고 쓰기 위한 장치</a:t>
            </a:r>
          </a:p>
        </p:txBody>
      </p:sp>
    </p:spTree>
    <p:extLst>
      <p:ext uri="{BB962C8B-B14F-4D97-AF65-F5344CB8AC3E}">
        <p14:creationId xmlns:p14="http://schemas.microsoft.com/office/powerpoint/2010/main" val="19796604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기억 장치 </a:t>
            </a:r>
            <a:r>
              <a:rPr lang="en-US" altLang="ko-KR" dirty="0"/>
              <a:t>(p.66)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HDD </a:t>
            </a:r>
            <a:r>
              <a:rPr lang="ko-KR" altLang="en-US" dirty="0" err="1"/>
              <a:t>플래터의</a:t>
            </a:r>
            <a:r>
              <a:rPr lang="ko-KR" altLang="en-US" dirty="0"/>
              <a:t> 영역 구분 단위</a:t>
            </a:r>
            <a:endParaRPr lang="en-US" altLang="ko-KR" dirty="0"/>
          </a:p>
          <a:p>
            <a:pPr lvl="1"/>
            <a:r>
              <a:rPr lang="ko-KR" altLang="en-US" dirty="0"/>
              <a:t>트랙</a:t>
            </a:r>
            <a:r>
              <a:rPr lang="en-US" altLang="ko-KR" dirty="0"/>
              <a:t>(track)</a:t>
            </a:r>
          </a:p>
          <a:p>
            <a:pPr lvl="2"/>
            <a:r>
              <a:rPr lang="ko-KR" altLang="en-US" dirty="0"/>
              <a:t>회전축을 중심으로 데이터가 기록되는 동심원</a:t>
            </a:r>
            <a:endParaRPr lang="en-US" altLang="ko-KR" dirty="0"/>
          </a:p>
          <a:p>
            <a:pPr lvl="2"/>
            <a:r>
              <a:rPr lang="ko-KR" altLang="en-US" dirty="0"/>
              <a:t>제일 바깥쪽 트랙이 </a:t>
            </a:r>
            <a:r>
              <a:rPr lang="en-US" altLang="ko-KR" dirty="0"/>
              <a:t>0</a:t>
            </a:r>
            <a:r>
              <a:rPr lang="ko-KR" altLang="en-US" dirty="0"/>
              <a:t>번이며</a:t>
            </a:r>
            <a:r>
              <a:rPr lang="en-US" altLang="ko-KR" dirty="0"/>
              <a:t>, </a:t>
            </a:r>
            <a:r>
              <a:rPr lang="ko-KR" altLang="en-US" dirty="0"/>
              <a:t>안쪽 트랙으로 갈수록 </a:t>
            </a:r>
            <a:r>
              <a:rPr lang="en-US" altLang="ko-KR" dirty="0"/>
              <a:t>1</a:t>
            </a:r>
            <a:r>
              <a:rPr lang="ko-KR" altLang="en-US" dirty="0"/>
              <a:t>씩 증가 </a:t>
            </a:r>
            <a:endParaRPr lang="en-US" altLang="ko-KR" dirty="0"/>
          </a:p>
          <a:p>
            <a:pPr lvl="1"/>
            <a:r>
              <a:rPr lang="ko-KR" altLang="en-US" dirty="0"/>
              <a:t>섹터</a:t>
            </a:r>
            <a:r>
              <a:rPr lang="en-US" altLang="ko-KR" dirty="0"/>
              <a:t>(sector)</a:t>
            </a:r>
          </a:p>
          <a:p>
            <a:pPr lvl="2"/>
            <a:r>
              <a:rPr lang="ko-KR" altLang="en-US" dirty="0"/>
              <a:t>트랙을 일정한 크기로 나눈 것</a:t>
            </a:r>
            <a:endParaRPr lang="en-US" altLang="ko-KR" dirty="0"/>
          </a:p>
          <a:p>
            <a:pPr lvl="2"/>
            <a:r>
              <a:rPr lang="ko-KR" altLang="en-US" dirty="0"/>
              <a:t>최소 저장 단위로</a:t>
            </a:r>
            <a:r>
              <a:rPr lang="en-US" altLang="ko-KR" dirty="0"/>
              <a:t>, </a:t>
            </a:r>
            <a:r>
              <a:rPr lang="ko-KR" altLang="en-US" dirty="0"/>
              <a:t>하나의 섹터 안에는 하나의 파일만 저장</a:t>
            </a:r>
            <a:endParaRPr lang="en-US" altLang="ko-KR" dirty="0"/>
          </a:p>
          <a:p>
            <a:pPr lvl="1"/>
            <a:r>
              <a:rPr lang="ko-KR" altLang="en-US" dirty="0"/>
              <a:t>실린더</a:t>
            </a:r>
            <a:r>
              <a:rPr lang="en-US" altLang="ko-KR" dirty="0"/>
              <a:t>(cylinder)</a:t>
            </a:r>
          </a:p>
          <a:p>
            <a:pPr lvl="2"/>
            <a:r>
              <a:rPr lang="ko-KR" altLang="en-US" dirty="0"/>
              <a:t>서로 다른 면에 있는 동일 위치 트랙들의 모임</a:t>
            </a:r>
            <a:endParaRPr lang="en-US" altLang="ko-KR" dirty="0"/>
          </a:p>
          <a:p>
            <a:pPr lvl="2"/>
            <a:r>
              <a:rPr lang="ko-KR" altLang="en-US" dirty="0"/>
              <a:t>실린더 수는 </a:t>
            </a:r>
            <a:r>
              <a:rPr lang="ko-KR" altLang="en-US" dirty="0" err="1"/>
              <a:t>플래터</a:t>
            </a:r>
            <a:r>
              <a:rPr lang="ko-KR" altLang="en-US" dirty="0"/>
              <a:t> 한 면의 트랙 수와 동일</a:t>
            </a:r>
            <a:endParaRPr lang="en-US" altLang="ko-KR" dirty="0"/>
          </a:p>
          <a:p>
            <a:pPr lvl="3"/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67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2E39D63-DFEA-CDFD-6486-8036A9ADA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4152" y="5612224"/>
            <a:ext cx="1647619" cy="108571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D4FCD1E-2A6B-EC7A-9005-FB8E59682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982" y="5574129"/>
            <a:ext cx="1523810" cy="116190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82DD4DC-9CBE-0762-EB3D-8503E6F7A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6131" y="5574129"/>
            <a:ext cx="1695238" cy="11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16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68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144" y="2207271"/>
            <a:ext cx="3428571" cy="32666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97554" y="5611069"/>
            <a:ext cx="2505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[1956</a:t>
            </a:r>
            <a:r>
              <a:rPr lang="ko-KR" altLang="en-US" dirty="0"/>
              <a:t>년 </a:t>
            </a:r>
            <a:r>
              <a:rPr lang="en-US" altLang="ko-KR" dirty="0"/>
              <a:t>IBM RAMAC]</a:t>
            </a:r>
            <a:endParaRPr lang="ko-KR" altLang="en-US" dirty="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1770476"/>
            <a:ext cx="2994111" cy="379254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704937" y="5611069"/>
            <a:ext cx="344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[RAMAC</a:t>
            </a:r>
            <a:r>
              <a:rPr lang="ko-KR" altLang="en-US" dirty="0"/>
              <a:t>을 비행기에 싣는 모습</a:t>
            </a:r>
            <a:r>
              <a:rPr lang="en-US" altLang="ko-KR" dirty="0"/>
              <a:t>]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348203" y="1700808"/>
            <a:ext cx="2204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무게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: 1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톤    용량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: 5MB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9C3AB3-F73A-EF62-5082-7F72D389B6E7}"/>
              </a:ext>
            </a:extLst>
          </p:cNvPr>
          <p:cNvSpPr txBox="1"/>
          <p:nvPr/>
        </p:nvSpPr>
        <p:spPr>
          <a:xfrm>
            <a:off x="3248563" y="345430"/>
            <a:ext cx="2646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최초의 </a:t>
            </a:r>
            <a:r>
              <a:rPr lang="en-US" altLang="ko-KR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HDD</a:t>
            </a:r>
            <a:endParaRPr lang="ko-KR" altLang="en-US" sz="4000" dirty="0">
              <a:solidFill>
                <a:schemeClr val="tx1">
                  <a:lumMod val="50000"/>
                  <a:lumOff val="5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3124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18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기억 장치 </a:t>
            </a:r>
            <a:r>
              <a:rPr lang="en-US" altLang="ko-KR" dirty="0"/>
              <a:t>(p.66)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/>
              <a:t>CD(Compact Disc)</a:t>
            </a:r>
          </a:p>
          <a:p>
            <a:pPr lvl="1"/>
            <a:r>
              <a:rPr lang="ko-KR" altLang="en-US" dirty="0"/>
              <a:t>필립스</a:t>
            </a:r>
            <a:r>
              <a:rPr lang="en-US" altLang="ko-KR" dirty="0"/>
              <a:t>, </a:t>
            </a:r>
            <a:r>
              <a:rPr lang="ko-KR" altLang="en-US" dirty="0"/>
              <a:t>소니가 공동으로 개발</a:t>
            </a:r>
            <a:endParaRPr lang="en-US" altLang="ko-KR" dirty="0"/>
          </a:p>
          <a:p>
            <a:pPr lvl="1"/>
            <a:r>
              <a:rPr lang="ko-KR" altLang="en-US" dirty="0"/>
              <a:t>표준 크기 </a:t>
            </a:r>
            <a:r>
              <a:rPr lang="en-US" altLang="ko-KR" dirty="0"/>
              <a:t>CD</a:t>
            </a:r>
            <a:r>
              <a:rPr lang="ko-KR" altLang="en-US" dirty="0"/>
              <a:t>의</a:t>
            </a:r>
            <a:r>
              <a:rPr lang="en-US" altLang="ko-KR" dirty="0"/>
              <a:t> </a:t>
            </a:r>
            <a:r>
              <a:rPr lang="ko-KR" altLang="en-US" dirty="0"/>
              <a:t>지름은 </a:t>
            </a:r>
            <a:r>
              <a:rPr lang="en-US" altLang="ko-KR" dirty="0"/>
              <a:t>12cm, </a:t>
            </a:r>
            <a:r>
              <a:rPr lang="ko-KR" altLang="en-US" dirty="0"/>
              <a:t>용량은 </a:t>
            </a:r>
            <a:r>
              <a:rPr lang="en-US" altLang="ko-KR" dirty="0"/>
              <a:t>650~870MB</a:t>
            </a:r>
          </a:p>
          <a:p>
            <a:endParaRPr lang="en-US" altLang="ko-KR" dirty="0"/>
          </a:p>
          <a:p>
            <a:r>
              <a:rPr lang="en-US" altLang="ko-KR" dirty="0"/>
              <a:t>DVD(Digital Versatile Disc)</a:t>
            </a:r>
          </a:p>
          <a:p>
            <a:pPr lvl="1"/>
            <a:r>
              <a:rPr lang="ko-KR" altLang="en-US" dirty="0"/>
              <a:t>소니</a:t>
            </a:r>
            <a:r>
              <a:rPr lang="en-US" altLang="ko-KR" dirty="0"/>
              <a:t>, </a:t>
            </a:r>
            <a:r>
              <a:rPr lang="ko-KR" altLang="en-US" dirty="0" err="1"/>
              <a:t>도시바</a:t>
            </a:r>
            <a:r>
              <a:rPr lang="en-US" altLang="ko-KR" dirty="0"/>
              <a:t>, </a:t>
            </a:r>
            <a:r>
              <a:rPr lang="ko-KR" altLang="en-US" dirty="0"/>
              <a:t>파나소닉</a:t>
            </a:r>
            <a:r>
              <a:rPr lang="en-US" altLang="ko-KR" dirty="0"/>
              <a:t>, </a:t>
            </a:r>
            <a:r>
              <a:rPr lang="ko-KR" altLang="en-US" dirty="0"/>
              <a:t>필립스가 공동으로 개발</a:t>
            </a:r>
            <a:endParaRPr lang="en-US" altLang="ko-KR" dirty="0"/>
          </a:p>
          <a:p>
            <a:pPr lvl="1"/>
            <a:r>
              <a:rPr lang="ko-KR" altLang="en-US" dirty="0"/>
              <a:t>표준 크기 </a:t>
            </a:r>
            <a:r>
              <a:rPr lang="en-US" altLang="ko-KR" dirty="0"/>
              <a:t>DVD</a:t>
            </a:r>
            <a:r>
              <a:rPr lang="ko-KR" altLang="en-US" dirty="0"/>
              <a:t>의 지름은 </a:t>
            </a:r>
            <a:r>
              <a:rPr lang="en-US" altLang="ko-KR" dirty="0"/>
              <a:t>12cm, </a:t>
            </a:r>
            <a:r>
              <a:rPr lang="ko-KR" altLang="en-US" dirty="0"/>
              <a:t>용량은 </a:t>
            </a:r>
            <a:r>
              <a:rPr lang="en-US" altLang="ko-KR" dirty="0"/>
              <a:t>4.7~17.08GB</a:t>
            </a:r>
          </a:p>
          <a:p>
            <a:pPr lvl="1"/>
            <a:endParaRPr lang="en-US" altLang="ko-KR" dirty="0"/>
          </a:p>
          <a:p>
            <a:r>
              <a:rPr lang="en-US" altLang="ko-KR" dirty="0"/>
              <a:t>BD(Blu-ray Disc)</a:t>
            </a:r>
          </a:p>
          <a:p>
            <a:pPr lvl="1"/>
            <a:r>
              <a:rPr lang="ko-KR" altLang="en-US" dirty="0"/>
              <a:t>소니</a:t>
            </a:r>
            <a:r>
              <a:rPr lang="en-US" altLang="ko-KR" dirty="0"/>
              <a:t>, LG, </a:t>
            </a:r>
            <a:r>
              <a:rPr lang="ko-KR" altLang="en-US" dirty="0"/>
              <a:t>삼성</a:t>
            </a:r>
            <a:r>
              <a:rPr lang="en-US" altLang="ko-KR" dirty="0"/>
              <a:t>, </a:t>
            </a:r>
            <a:r>
              <a:rPr lang="ko-KR" altLang="en-US" dirty="0"/>
              <a:t>필립스</a:t>
            </a:r>
            <a:r>
              <a:rPr lang="en-US" altLang="ko-KR" dirty="0"/>
              <a:t>, </a:t>
            </a:r>
            <a:r>
              <a:rPr lang="ko-KR" altLang="en-US" dirty="0"/>
              <a:t>샤프 등으로 구성된 블루레이 협회에서 개발</a:t>
            </a:r>
            <a:endParaRPr lang="en-US" altLang="ko-KR" dirty="0"/>
          </a:p>
          <a:p>
            <a:pPr lvl="1"/>
            <a:r>
              <a:rPr lang="ko-KR" altLang="en-US" dirty="0"/>
              <a:t>지름은 </a:t>
            </a:r>
            <a:r>
              <a:rPr lang="en-US" altLang="ko-KR" dirty="0"/>
              <a:t>12cm, </a:t>
            </a:r>
            <a:r>
              <a:rPr lang="ko-KR" altLang="en-US" dirty="0"/>
              <a:t>용량은 </a:t>
            </a:r>
            <a:r>
              <a:rPr lang="en-US" altLang="ko-KR" dirty="0"/>
              <a:t>25~300GB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69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101647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4. </a:t>
            </a:r>
            <a:r>
              <a:rPr lang="ko-KR" altLang="en-US"/>
              <a:t>기억 장치 </a:t>
            </a:r>
            <a:r>
              <a:rPr lang="en-US" altLang="ko-KR"/>
              <a:t>(p.64)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플래시 메모리</a:t>
            </a:r>
            <a:r>
              <a:rPr lang="en-US" altLang="ko-KR" dirty="0"/>
              <a:t>(flash memory)</a:t>
            </a:r>
          </a:p>
          <a:p>
            <a:pPr lvl="1"/>
            <a:r>
              <a:rPr lang="ko-KR" altLang="en-US" dirty="0"/>
              <a:t>전기적으로 데이터를 지우고 다시 기록할 수 있는 비휘발성 기억 장치</a:t>
            </a:r>
            <a:endParaRPr lang="en-US" altLang="ko-KR" dirty="0"/>
          </a:p>
          <a:p>
            <a:pPr lvl="1"/>
            <a:r>
              <a:rPr lang="ko-KR" altLang="en-US" dirty="0"/>
              <a:t>바이트 단위로만 지우고 쓸 수 있는 </a:t>
            </a:r>
            <a:r>
              <a:rPr lang="en-US" altLang="ko-KR" dirty="0"/>
              <a:t>EEPROM </a:t>
            </a:r>
            <a:r>
              <a:rPr lang="ko-KR" altLang="en-US" dirty="0"/>
              <a:t>기술을 발전시켜 블록</a:t>
            </a:r>
            <a:r>
              <a:rPr lang="en-US" altLang="ko-KR" dirty="0"/>
              <a:t>(</a:t>
            </a:r>
            <a:r>
              <a:rPr lang="ko-KR" altLang="en-US" dirty="0"/>
              <a:t>수</a:t>
            </a:r>
            <a:r>
              <a:rPr lang="en-US" altLang="ko-KR" dirty="0"/>
              <a:t> KB ~ </a:t>
            </a:r>
            <a:r>
              <a:rPr lang="ko-KR" altLang="en-US" dirty="0"/>
              <a:t>수</a:t>
            </a:r>
            <a:r>
              <a:rPr lang="en-US" altLang="ko-KR" dirty="0"/>
              <a:t> MB) </a:t>
            </a:r>
            <a:r>
              <a:rPr lang="ko-KR" altLang="en-US" dirty="0"/>
              <a:t>단위로 지우고 쓸 수 있음</a:t>
            </a:r>
            <a:endParaRPr lang="en-US" altLang="ko-KR" dirty="0"/>
          </a:p>
          <a:p>
            <a:pPr lvl="1"/>
            <a:r>
              <a:rPr lang="ko-KR" altLang="en-US" dirty="0"/>
              <a:t>반도체로 이루어져 있기 때문에 기계적으로 작동하는 </a:t>
            </a:r>
            <a:r>
              <a:rPr lang="en-US" altLang="ko-KR" dirty="0"/>
              <a:t>HDD</a:t>
            </a:r>
            <a:r>
              <a:rPr lang="ko-KR" altLang="en-US" dirty="0"/>
              <a:t>보다 빠르고 충격에 강하며 조용함</a:t>
            </a:r>
            <a:endParaRPr lang="en-US" altLang="ko-KR" dirty="0"/>
          </a:p>
          <a:p>
            <a:pPr lvl="1"/>
            <a:r>
              <a:rPr lang="ko-KR" altLang="en-US" dirty="0"/>
              <a:t>종류</a:t>
            </a:r>
            <a:r>
              <a:rPr lang="en-US" altLang="ko-KR" dirty="0"/>
              <a:t>: SSD, USB </a:t>
            </a:r>
            <a:r>
              <a:rPr lang="ko-KR" altLang="en-US" dirty="0"/>
              <a:t>플래시 드라이브</a:t>
            </a:r>
            <a:r>
              <a:rPr lang="en-US" altLang="ko-KR" dirty="0"/>
              <a:t>, SD </a:t>
            </a:r>
            <a:r>
              <a:rPr lang="ko-KR" altLang="en-US" dirty="0"/>
              <a:t>카드 등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70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89048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36" y="1403743"/>
            <a:ext cx="4445695" cy="2440637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608" y="2004092"/>
            <a:ext cx="1761545" cy="1289780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0388" y="4596830"/>
            <a:ext cx="1025333" cy="131613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5340" y="5146085"/>
            <a:ext cx="719186" cy="53579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610566" y="345430"/>
            <a:ext cx="39228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플래시 메모리 종류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55111" y="3659714"/>
            <a:ext cx="1588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[2.5</a:t>
            </a:r>
            <a:r>
              <a:rPr lang="ko-KR" altLang="en-US" dirty="0"/>
              <a:t>인치 </a:t>
            </a:r>
            <a:r>
              <a:rPr lang="en-US" altLang="ko-KR" dirty="0"/>
              <a:t>SSD]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5713054" y="3379463"/>
            <a:ext cx="25266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[USB </a:t>
            </a:r>
            <a:r>
              <a:rPr lang="ko-KR" altLang="en-US" dirty="0"/>
              <a:t>플래시 드라이브</a:t>
            </a:r>
            <a:r>
              <a:rPr lang="en-US" altLang="ko-KR" dirty="0"/>
              <a:t>]</a:t>
            </a:r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5133409" y="5912966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[SD </a:t>
            </a:r>
            <a:r>
              <a:rPr lang="ko-KR" altLang="en-US" dirty="0"/>
              <a:t>카드</a:t>
            </a:r>
            <a:r>
              <a:rPr lang="en-US" altLang="ko-KR" dirty="0"/>
              <a:t>]</a:t>
            </a:r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>
          <a:xfrm>
            <a:off x="6682746" y="5902581"/>
            <a:ext cx="2164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마이크로 </a:t>
            </a:r>
            <a:r>
              <a:rPr lang="en-US" altLang="ko-KR" dirty="0"/>
              <a:t>SD </a:t>
            </a:r>
            <a:r>
              <a:rPr lang="ko-KR" altLang="en-US" dirty="0"/>
              <a:t>카드</a:t>
            </a:r>
            <a:r>
              <a:rPr lang="en-US" altLang="ko-KR" dirty="0"/>
              <a:t>]</a:t>
            </a:r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9AA89B62-0753-A892-3719-CEFD770C6C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194" y="4961809"/>
            <a:ext cx="3014485" cy="9043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FE2B54D-B5D7-6E90-8E95-66C79D01EC6E}"/>
              </a:ext>
            </a:extLst>
          </p:cNvPr>
          <p:cNvSpPr txBox="1"/>
          <p:nvPr/>
        </p:nvSpPr>
        <p:spPr>
          <a:xfrm>
            <a:off x="1715342" y="5902581"/>
            <a:ext cx="1212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[M.2</a:t>
            </a:r>
            <a:r>
              <a:rPr lang="ko-KR" altLang="en-US" dirty="0"/>
              <a:t> </a:t>
            </a:r>
            <a:r>
              <a:rPr lang="en-US" altLang="ko-KR" dirty="0"/>
              <a:t>SSD]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6815147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소프트웨어의 구성 </a:t>
            </a:r>
            <a:r>
              <a:rPr lang="en-US" altLang="ko-KR" dirty="0"/>
              <a:t>(p.69)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/>
              <a:t>소프트웨어란</a:t>
            </a:r>
            <a:endParaRPr lang="en-US" altLang="ko-KR" dirty="0"/>
          </a:p>
          <a:p>
            <a:pPr lvl="1"/>
            <a:r>
              <a:rPr lang="ko-KR" altLang="en-US" dirty="0"/>
              <a:t>컴퓨터 프로그램 </a:t>
            </a:r>
            <a:r>
              <a:rPr lang="en-US" altLang="ko-KR" dirty="0"/>
              <a:t>(+ </a:t>
            </a:r>
            <a:r>
              <a:rPr lang="ko-KR" altLang="en-US" dirty="0"/>
              <a:t>관련 문서</a:t>
            </a:r>
            <a:r>
              <a:rPr lang="en-US" altLang="ko-KR" dirty="0"/>
              <a:t>)</a:t>
            </a:r>
          </a:p>
          <a:p>
            <a:endParaRPr lang="en-US" altLang="ko-KR" dirty="0"/>
          </a:p>
          <a:p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r>
              <a:rPr lang="ko-KR" altLang="en-US" dirty="0"/>
              <a:t>소프트웨어 분류</a:t>
            </a:r>
            <a:endParaRPr lang="en-US" altLang="ko-KR" dirty="0"/>
          </a:p>
          <a:p>
            <a:pPr lvl="1"/>
            <a:r>
              <a:rPr lang="ko-KR" altLang="en-US" dirty="0"/>
              <a:t>시스템 소프트웨어</a:t>
            </a:r>
            <a:endParaRPr lang="en-US" altLang="ko-KR" dirty="0"/>
          </a:p>
          <a:p>
            <a:pPr lvl="2"/>
            <a:r>
              <a:rPr lang="ko-KR" altLang="en-US" dirty="0">
                <a:solidFill>
                  <a:schemeClr val="accent2"/>
                </a:solidFill>
              </a:rPr>
              <a:t>컴퓨터 시스템을 잘 사용</a:t>
            </a:r>
            <a:r>
              <a:rPr lang="ko-KR" altLang="en-US" dirty="0"/>
              <a:t>할 수 있도록 도와주는 프로그램</a:t>
            </a:r>
            <a:endParaRPr lang="en-US" altLang="ko-KR" dirty="0"/>
          </a:p>
          <a:p>
            <a:pPr lvl="2"/>
            <a:r>
              <a:rPr lang="ko-KR" altLang="en-US" dirty="0"/>
              <a:t>종류</a:t>
            </a:r>
            <a:r>
              <a:rPr lang="en-US" altLang="ko-KR" dirty="0"/>
              <a:t>: </a:t>
            </a:r>
            <a:r>
              <a:rPr lang="ko-KR" altLang="en-US" dirty="0"/>
              <a:t>운영 체제</a:t>
            </a:r>
            <a:r>
              <a:rPr lang="en-US" altLang="ko-KR" dirty="0"/>
              <a:t>, </a:t>
            </a:r>
            <a:r>
              <a:rPr lang="ko-KR" altLang="en-US" dirty="0"/>
              <a:t>언어 처리 프로그램</a:t>
            </a:r>
            <a:r>
              <a:rPr lang="en-US" altLang="ko-KR" dirty="0"/>
              <a:t>, </a:t>
            </a:r>
            <a:r>
              <a:rPr lang="ko-KR" altLang="en-US" dirty="0"/>
              <a:t>유틸리티</a:t>
            </a:r>
            <a:endParaRPr lang="en-US" altLang="ko-KR" dirty="0"/>
          </a:p>
          <a:p>
            <a:pPr lvl="1"/>
            <a:r>
              <a:rPr lang="ko-KR" altLang="en-US" dirty="0"/>
              <a:t>응용 소프트웨어</a:t>
            </a:r>
            <a:endParaRPr lang="en-US" altLang="ko-KR" dirty="0"/>
          </a:p>
          <a:p>
            <a:pPr lvl="2"/>
            <a:r>
              <a:rPr lang="ko-KR" altLang="en-US" dirty="0">
                <a:solidFill>
                  <a:schemeClr val="accent2"/>
                </a:solidFill>
              </a:rPr>
              <a:t>일반적인 업무를 잘 해결</a:t>
            </a:r>
            <a:r>
              <a:rPr lang="ko-KR" altLang="en-US" dirty="0"/>
              <a:t>할 수 있도록 도와주는 프로그램</a:t>
            </a:r>
            <a:endParaRPr lang="en-US" altLang="ko-KR" dirty="0"/>
          </a:p>
          <a:p>
            <a:pPr lvl="2"/>
            <a:r>
              <a:rPr lang="ko-KR" altLang="en-US" dirty="0"/>
              <a:t>종류</a:t>
            </a:r>
            <a:r>
              <a:rPr lang="en-US" altLang="ko-KR" dirty="0"/>
              <a:t>: </a:t>
            </a:r>
            <a:r>
              <a:rPr lang="ko-KR" altLang="en-US" dirty="0"/>
              <a:t>문서 작성 프로그램</a:t>
            </a:r>
            <a:r>
              <a:rPr lang="en-US" altLang="ko-KR" dirty="0"/>
              <a:t>, </a:t>
            </a:r>
            <a:r>
              <a:rPr lang="ko-KR" altLang="en-US" dirty="0"/>
              <a:t>표 계산 프로그램</a:t>
            </a:r>
            <a:r>
              <a:rPr lang="en-US" altLang="ko-KR" dirty="0"/>
              <a:t>, </a:t>
            </a:r>
            <a:r>
              <a:rPr lang="ko-KR" altLang="en-US" dirty="0"/>
              <a:t>데이터 관리 프로그램</a:t>
            </a:r>
            <a:r>
              <a:rPr lang="en-US" altLang="ko-KR" dirty="0"/>
              <a:t>, …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72</a:t>
            </a:fld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833123" y="2209136"/>
            <a:ext cx="74777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프로그램이란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</a:p>
          <a:p>
            <a:pPr algn="ctr"/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“</a:t>
            </a: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컴퓨터가 실행할 수 있는 명령어들의 집합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”</a:t>
            </a:r>
          </a:p>
          <a:p>
            <a:pPr algn="ctr"/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"</a:t>
            </a: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컴퓨터가 데이터를 처리하는 절차를 명시한 명령어들의 모음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943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A41B9-ACA5-4A7E-3953-852BAAE77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8813DA-2FE0-34C4-CD3F-562472E59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5. </a:t>
            </a:r>
            <a:r>
              <a:rPr lang="ko-KR" altLang="en-US" dirty="0"/>
              <a:t>소프트웨어의 구성 </a:t>
            </a:r>
            <a:r>
              <a:rPr lang="en-US" altLang="ko-KR" dirty="0"/>
              <a:t>(p.69)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D0FAA9A-B510-D755-6B16-4E1663A3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운영체제</a:t>
            </a:r>
            <a:r>
              <a:rPr lang="en-US" altLang="ko-KR" dirty="0"/>
              <a:t>(OS: Operating System)</a:t>
            </a:r>
          </a:p>
          <a:p>
            <a:pPr lvl="1"/>
            <a:r>
              <a:rPr lang="ko-KR" altLang="en-US" dirty="0"/>
              <a:t>프로그램이 원활하게 실행될 수 있도록 </a:t>
            </a:r>
            <a:r>
              <a:rPr lang="ko-KR" altLang="en-US" u="sng" dirty="0"/>
              <a:t>하드웨어와 소프트웨어를 관리</a:t>
            </a:r>
            <a:r>
              <a:rPr lang="ko-KR" altLang="en-US" dirty="0"/>
              <a:t>하고</a:t>
            </a:r>
            <a:r>
              <a:rPr lang="en-US" altLang="ko-KR" dirty="0"/>
              <a:t>, </a:t>
            </a:r>
            <a:r>
              <a:rPr lang="ko-KR" altLang="en-US" dirty="0"/>
              <a:t>사용자가 컴퓨터를 조작할 수 있도록 </a:t>
            </a:r>
            <a:r>
              <a:rPr lang="ko-KR" altLang="en-US" u="sng" dirty="0"/>
              <a:t>사용자 인터페이스를 제공</a:t>
            </a:r>
            <a:r>
              <a:rPr lang="ko-KR" altLang="en-US" dirty="0"/>
              <a:t>하는 소프트웨어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운영체제 예</a:t>
            </a:r>
            <a:endParaRPr lang="en-US" altLang="ko-KR" dirty="0"/>
          </a:p>
          <a:p>
            <a:pPr lvl="1"/>
            <a:r>
              <a:rPr lang="ko-KR" altLang="en-US" dirty="0"/>
              <a:t>윈도우</a:t>
            </a:r>
            <a:r>
              <a:rPr lang="en-US" altLang="ko-KR" dirty="0"/>
              <a:t>, </a:t>
            </a:r>
            <a:r>
              <a:rPr lang="ko-KR" altLang="en-US" dirty="0"/>
              <a:t>맥</a:t>
            </a:r>
            <a:r>
              <a:rPr lang="en-US" altLang="ko-KR" dirty="0"/>
              <a:t>OS, </a:t>
            </a:r>
            <a:r>
              <a:rPr lang="ko-KR" altLang="en-US" dirty="0"/>
              <a:t>안드로이드</a:t>
            </a:r>
            <a:r>
              <a:rPr lang="en-US" altLang="ko-KR" dirty="0"/>
              <a:t>, iOS, </a:t>
            </a:r>
            <a:r>
              <a:rPr lang="ko-KR" altLang="en-US" dirty="0"/>
              <a:t>리눅스</a:t>
            </a:r>
            <a:r>
              <a:rPr lang="en-US" altLang="ko-KR" dirty="0"/>
              <a:t>, …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7D9E3E-D69B-04B9-DBEE-070848BF5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73</a:t>
            </a:fld>
            <a:endParaRPr lang="ko-KR" altLang="en-US" noProof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5F467D-945B-BB6C-4C14-2ED53E66E5CB}"/>
              </a:ext>
            </a:extLst>
          </p:cNvPr>
          <p:cNvSpPr txBox="1"/>
          <p:nvPr/>
        </p:nvSpPr>
        <p:spPr>
          <a:xfrm>
            <a:off x="693550" y="3320436"/>
            <a:ext cx="7756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&lt;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하드웨어와 소프트웨어 관리 예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&gt;</a:t>
            </a:r>
          </a:p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CPU,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주기억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장치와 같은 하드웨어를 여러 프로그램에게 효율적으로 분배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ADB4E6D-52EA-6BD9-4732-B348C53D8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2" y="5722371"/>
            <a:ext cx="1398795" cy="51494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A9F51B13-BA7E-329D-0BA1-623CA5B83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3262" y="5722371"/>
            <a:ext cx="1245082" cy="51494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84A6C16-8B78-1693-A116-20CE21F9F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8597" y="5722371"/>
            <a:ext cx="1168225" cy="514941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1A95123A-7ACA-D730-F817-B26AB8C76F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4784" y="5722371"/>
            <a:ext cx="1022197" cy="514941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B3E5A221-8D12-BA5F-0F03-6D3AD415A3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3420" y="5722371"/>
            <a:ext cx="1099054" cy="51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72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5. </a:t>
            </a:r>
            <a:r>
              <a:rPr lang="ko-KR" altLang="en-US"/>
              <a:t>소프트웨어의 구성 </a:t>
            </a:r>
            <a:r>
              <a:rPr lang="en-US" altLang="ko-KR"/>
              <a:t>(p.69)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언어 번역 프로그램</a:t>
            </a:r>
            <a:endParaRPr lang="en-US" altLang="ko-KR" dirty="0"/>
          </a:p>
          <a:p>
            <a:pPr lvl="1"/>
            <a:r>
              <a:rPr lang="ko-KR" altLang="en-US" dirty="0">
                <a:solidFill>
                  <a:schemeClr val="accent2"/>
                </a:solidFill>
              </a:rPr>
              <a:t>소스 코드를 기계어</a:t>
            </a:r>
            <a:r>
              <a:rPr lang="en-US" altLang="ko-KR" dirty="0">
                <a:solidFill>
                  <a:schemeClr val="accent2"/>
                </a:solidFill>
              </a:rPr>
              <a:t>(</a:t>
            </a:r>
            <a:r>
              <a:rPr lang="ko-KR" altLang="en-US" dirty="0">
                <a:solidFill>
                  <a:schemeClr val="accent2"/>
                </a:solidFill>
              </a:rPr>
              <a:t>실행 파일</a:t>
            </a:r>
            <a:r>
              <a:rPr lang="en-US" altLang="ko-KR" dirty="0">
                <a:solidFill>
                  <a:schemeClr val="accent2"/>
                </a:solidFill>
              </a:rPr>
              <a:t>)</a:t>
            </a:r>
            <a:r>
              <a:rPr lang="ko-KR" altLang="en-US" dirty="0">
                <a:solidFill>
                  <a:schemeClr val="accent2"/>
                </a:solidFill>
              </a:rPr>
              <a:t>로 변환</a:t>
            </a:r>
            <a:r>
              <a:rPr lang="ko-KR" altLang="en-US" dirty="0"/>
              <a:t>해 주는 프로그램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언어 번역 프로그램 예</a:t>
            </a:r>
            <a:endParaRPr lang="en-US" altLang="ko-KR" dirty="0"/>
          </a:p>
          <a:p>
            <a:pPr lvl="1"/>
            <a:r>
              <a:rPr lang="en-US" altLang="ko-KR" dirty="0"/>
              <a:t>BASIC </a:t>
            </a:r>
            <a:r>
              <a:rPr lang="ko-KR" altLang="en-US" dirty="0"/>
              <a:t>인터프리터</a:t>
            </a:r>
            <a:endParaRPr lang="en-US" altLang="ko-KR" dirty="0"/>
          </a:p>
          <a:p>
            <a:pPr lvl="1"/>
            <a:r>
              <a:rPr lang="en-US" altLang="ko-KR" dirty="0"/>
              <a:t>C </a:t>
            </a:r>
            <a:r>
              <a:rPr lang="ko-KR" altLang="en-US" dirty="0"/>
              <a:t>컴파일러</a:t>
            </a:r>
            <a:r>
              <a:rPr lang="en-US" altLang="ko-KR" dirty="0"/>
              <a:t> </a:t>
            </a:r>
          </a:p>
          <a:p>
            <a:pPr marL="457200" lvl="1" indent="0">
              <a:buNone/>
            </a:pPr>
            <a:r>
              <a:rPr lang="en-US" altLang="ko-KR" dirty="0"/>
              <a:t>     :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74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8"/>
          <a:stretch/>
        </p:blipFill>
        <p:spPr>
          <a:xfrm>
            <a:off x="1881619" y="2348880"/>
            <a:ext cx="5380762" cy="173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1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5. </a:t>
            </a:r>
            <a:r>
              <a:rPr lang="ko-KR" altLang="en-US"/>
              <a:t>소프트웨어의 구성 </a:t>
            </a:r>
            <a:r>
              <a:rPr lang="en-US" altLang="ko-KR"/>
              <a:t>(p.69)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유틸리티</a:t>
            </a:r>
            <a:r>
              <a:rPr lang="en-US" altLang="ko-KR" dirty="0"/>
              <a:t>(utility)</a:t>
            </a:r>
            <a:r>
              <a:rPr lang="ko-KR" altLang="en-US" dirty="0"/>
              <a:t>란</a:t>
            </a:r>
            <a:endParaRPr lang="en-US" altLang="ko-KR" dirty="0"/>
          </a:p>
          <a:p>
            <a:pPr lvl="1"/>
            <a:r>
              <a:rPr lang="ko-KR" altLang="en-US" dirty="0"/>
              <a:t>파일 압축</a:t>
            </a:r>
            <a:r>
              <a:rPr lang="en-US" altLang="ko-KR" dirty="0"/>
              <a:t>, </a:t>
            </a:r>
            <a:r>
              <a:rPr lang="ko-KR" altLang="en-US" dirty="0"/>
              <a:t>악성 프로그램 제거</a:t>
            </a:r>
            <a:r>
              <a:rPr lang="en-US" altLang="ko-KR" dirty="0"/>
              <a:t>, </a:t>
            </a:r>
            <a:r>
              <a:rPr lang="ko-KR" altLang="en-US" dirty="0"/>
              <a:t>디스크 백업 등 </a:t>
            </a:r>
            <a:r>
              <a:rPr lang="ko-KR" altLang="en-US" dirty="0">
                <a:solidFill>
                  <a:schemeClr val="accent2"/>
                </a:solidFill>
              </a:rPr>
              <a:t>컴퓨터의 효율적 사용</a:t>
            </a:r>
            <a:r>
              <a:rPr lang="ko-KR" altLang="en-US" dirty="0"/>
              <a:t>과 </a:t>
            </a:r>
            <a:r>
              <a:rPr lang="ko-KR" altLang="en-US" dirty="0">
                <a:solidFill>
                  <a:schemeClr val="accent2"/>
                </a:solidFill>
              </a:rPr>
              <a:t>오류 해결</a:t>
            </a:r>
            <a:r>
              <a:rPr lang="ko-KR" altLang="en-US" dirty="0"/>
              <a:t>을 위한 프로그램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유틸리티 예</a:t>
            </a:r>
            <a:endParaRPr lang="en-US" altLang="ko-KR" dirty="0"/>
          </a:p>
          <a:p>
            <a:pPr lvl="1"/>
            <a:r>
              <a:rPr lang="ko-KR" altLang="en-US" dirty="0" err="1"/>
              <a:t>반디집</a:t>
            </a:r>
            <a:endParaRPr lang="en-US" altLang="ko-KR" dirty="0"/>
          </a:p>
          <a:p>
            <a:pPr lvl="1"/>
            <a:r>
              <a:rPr lang="en-US" altLang="ko-KR" dirty="0"/>
              <a:t>V3</a:t>
            </a:r>
          </a:p>
          <a:p>
            <a:pPr lvl="1"/>
            <a:r>
              <a:rPr lang="ko-KR" altLang="en-US" dirty="0"/>
              <a:t>고스트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     :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75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529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76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511425"/>
            <a:ext cx="5943600" cy="42100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36029" y="332656"/>
            <a:ext cx="367194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8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QnA</a:t>
            </a:r>
            <a:endParaRPr lang="ko-KR" altLang="en-US" sz="13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02488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대장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43680</TotalTime>
  <Words>3063</Words>
  <Application>Microsoft Office PowerPoint</Application>
  <PresentationFormat>화면 슬라이드 쇼(4:3)</PresentationFormat>
  <Paragraphs>576</Paragraphs>
  <Slides>76</Slides>
  <Notes>2</Notes>
  <HiddenSlides>0</HiddenSlides>
  <MMClips>1</MMClips>
  <ScaleCrop>false</ScaleCrop>
  <HeadingPairs>
    <vt:vector size="8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76</vt:i4>
      </vt:variant>
    </vt:vector>
  </HeadingPairs>
  <TitlesOfParts>
    <vt:vector size="89" baseType="lpstr">
      <vt:lpstr>YD여고시절M 30</vt:lpstr>
      <vt:lpstr>HY견명조</vt:lpstr>
      <vt:lpstr>Arial</vt:lpstr>
      <vt:lpstr>나눔스퀘어 네오 Heavy</vt:lpstr>
      <vt:lpstr>나눔스퀘어 네오 Light</vt:lpstr>
      <vt:lpstr>Comic Sans MS</vt:lpstr>
      <vt:lpstr>메이플스토리</vt:lpstr>
      <vt:lpstr>맑은 고딕</vt:lpstr>
      <vt:lpstr>HY수평선B</vt:lpstr>
      <vt:lpstr>YD2002</vt:lpstr>
      <vt:lpstr>나눔스퀘어 네오 Regular</vt:lpstr>
      <vt:lpstr>Office 테마</vt:lpstr>
      <vt:lpstr>Image</vt:lpstr>
      <vt:lpstr>PowerPoint 프레젠테이션</vt:lpstr>
      <vt:lpstr>II 컴퓨터 시스템</vt:lpstr>
      <vt:lpstr>01 컴퓨팅 시스템의 구성과 동작</vt:lpstr>
      <vt:lpstr>01 컴퓨팅 시스템의 구성과 동작 (p.54)</vt:lpstr>
      <vt:lpstr>1. 하드웨어의 구성 (p.55)</vt:lpstr>
      <vt:lpstr>교과서 오류 (p.55)</vt:lpstr>
      <vt:lpstr>하드웨어 구성</vt:lpstr>
      <vt:lpstr>2. 입·출력 장치 (p.56)</vt:lpstr>
      <vt:lpstr>2. 입·출력 장치 (p.56)</vt:lpstr>
      <vt:lpstr>2. 입·출력 장치 (p.56)</vt:lpstr>
      <vt:lpstr>2. 입·출력 장치 (p.56)</vt:lpstr>
      <vt:lpstr>2. 입·출력 장치 (p.56)</vt:lpstr>
      <vt:lpstr>2. 입·출력 장치 (p.56)</vt:lpstr>
      <vt:lpstr>멤브레인 vs 정전용량(무접점)</vt:lpstr>
      <vt:lpstr>2. 입·출력 장치 (p.56)</vt:lpstr>
      <vt:lpstr>PowerPoint 프레젠테이션</vt:lpstr>
      <vt:lpstr>2. 입·출력 장치 (p.56)</vt:lpstr>
      <vt:lpstr>PowerPoint 프레젠테이션</vt:lpstr>
      <vt:lpstr>2. 입·출력 장치 (p.56)</vt:lpstr>
      <vt:lpstr>2. 입·출력 장치 (p.56)</vt:lpstr>
      <vt:lpstr>2. 입·출력 장치 (p.56)</vt:lpstr>
      <vt:lpstr>2. 입·출력 장치 (p.56)</vt:lpstr>
      <vt:lpstr>2. 입·출력 장치 (p.56)</vt:lpstr>
      <vt:lpstr>PowerPoint 프레젠테이션</vt:lpstr>
      <vt:lpstr>2. 입·출력 장치 (p.56)</vt:lpstr>
      <vt:lpstr>PowerPoint 프레젠테이션</vt:lpstr>
      <vt:lpstr>2. 입·출력 장치 (p.56)</vt:lpstr>
      <vt:lpstr>2. 입·출력 장치 (p.56)</vt:lpstr>
      <vt:lpstr>2. 입·출력 장치 (p.56)</vt:lpstr>
      <vt:lpstr>2. 입·출력 장치 (p.56)</vt:lpstr>
      <vt:lpstr>2. 입·출력 장치 (p.56)</vt:lpstr>
      <vt:lpstr>2. 입·출력 장치 (p.56)</vt:lpstr>
      <vt:lpstr>2. 입·출력 장치 (p.56)</vt:lpstr>
      <vt:lpstr>2. 입·출력 장치 (p.56)</vt:lpstr>
      <vt:lpstr>2. 입·출력 장치 (p.56)</vt:lpstr>
      <vt:lpstr>2. 입·출력 장치 (p.56)</vt:lpstr>
      <vt:lpstr>PowerPoint 프레젠테이션</vt:lpstr>
      <vt:lpstr>3. 중앙 처리 장치 (p.60)</vt:lpstr>
      <vt:lpstr>3. 중앙 처리 장치 (p.60)</vt:lpstr>
      <vt:lpstr>3. 중앙 처리 장치 (p.60)</vt:lpstr>
      <vt:lpstr>3. 중앙 처리 장치 (p.60)</vt:lpstr>
      <vt:lpstr>교과서 오류 (p.60, p.61)</vt:lpstr>
      <vt:lpstr>:: CPU 동작 원리 ::</vt:lpstr>
      <vt:lpstr>&lt; 11+27 처리 과정 ① &gt;</vt:lpstr>
      <vt:lpstr>&lt; 11+27 처리 과정 ② &gt;</vt:lpstr>
      <vt:lpstr>&lt; 11+27 처리 과정 ③ &gt;</vt:lpstr>
      <vt:lpstr>&lt; 11+27 처리 과정 ④ &gt;</vt:lpstr>
      <vt:lpstr>중앙 처리 장치의 종류와 특성</vt:lpstr>
      <vt:lpstr>중앙 처리 장치의 종류와 특성</vt:lpstr>
      <vt:lpstr>중앙 처리 장치의 종류와 특성</vt:lpstr>
      <vt:lpstr>Mobile AP(Application Processor)</vt:lpstr>
      <vt:lpstr>Mobile AP(Application Processor)</vt:lpstr>
      <vt:lpstr>CPU, MPU, MCU, MCU Board</vt:lpstr>
      <vt:lpstr>CPU, MPU, MCU, MCU Board</vt:lpstr>
      <vt:lpstr>CPU, MPU, MCU, MCU Board</vt:lpstr>
      <vt:lpstr>4. 기억 장치 (p.64)</vt:lpstr>
      <vt:lpstr>4. 기억 장치 (p.64)</vt:lpstr>
      <vt:lpstr>4. 기억 장치 (p.64)</vt:lpstr>
      <vt:lpstr>4. 기억 장치 (p.64)</vt:lpstr>
      <vt:lpstr>4. 기억 장치 (p.64)</vt:lpstr>
      <vt:lpstr>메모리 계층 구조(Memory Hierachy)</vt:lpstr>
      <vt:lpstr>기억 장치 접근 방식</vt:lpstr>
      <vt:lpstr>4. 기억 장치 (p.66)</vt:lpstr>
      <vt:lpstr>4. 기억 장치 (p.66)</vt:lpstr>
      <vt:lpstr>PowerPoint 프레젠테이션</vt:lpstr>
      <vt:lpstr>4. 기억 장치 (p.66)</vt:lpstr>
      <vt:lpstr>4. 기억 장치 (p.66)</vt:lpstr>
      <vt:lpstr>PowerPoint 프레젠테이션</vt:lpstr>
      <vt:lpstr>4. 기억 장치 (p.66)</vt:lpstr>
      <vt:lpstr>4. 기억 장치 (p.64)</vt:lpstr>
      <vt:lpstr>PowerPoint 프레젠테이션</vt:lpstr>
      <vt:lpstr>5. 소프트웨어의 구성 (p.69)</vt:lpstr>
      <vt:lpstr>5. 소프트웨어의 구성 (p.69)</vt:lpstr>
      <vt:lpstr>5. 소프트웨어의 구성 (p.69)</vt:lpstr>
      <vt:lpstr>5. 소프트웨어의 구성 (p.69)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Sangwook Lee</dc:creator>
  <cp:lastModifiedBy>Administrator</cp:lastModifiedBy>
  <cp:revision>397</cp:revision>
  <dcterms:created xsi:type="dcterms:W3CDTF">2020-11-27T06:00:28Z</dcterms:created>
  <dcterms:modified xsi:type="dcterms:W3CDTF">2025-08-28T23:50:02Z</dcterms:modified>
</cp:coreProperties>
</file>