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72" r:id="rId1"/>
  </p:sldMasterIdLst>
  <p:notesMasterIdLst>
    <p:notesMasterId r:id="rId41"/>
  </p:notesMasterIdLst>
  <p:sldIdLst>
    <p:sldId id="324" r:id="rId2"/>
    <p:sldId id="256" r:id="rId3"/>
    <p:sldId id="620" r:id="rId4"/>
    <p:sldId id="326" r:id="rId5"/>
    <p:sldId id="327" r:id="rId6"/>
    <p:sldId id="593" r:id="rId7"/>
    <p:sldId id="594" r:id="rId8"/>
    <p:sldId id="621" r:id="rId9"/>
    <p:sldId id="595" r:id="rId10"/>
    <p:sldId id="597" r:id="rId11"/>
    <p:sldId id="600" r:id="rId12"/>
    <p:sldId id="601" r:id="rId13"/>
    <p:sldId id="580" r:id="rId14"/>
    <p:sldId id="292" r:id="rId15"/>
    <p:sldId id="598" r:id="rId16"/>
    <p:sldId id="307" r:id="rId17"/>
    <p:sldId id="603" r:id="rId18"/>
    <p:sldId id="605" r:id="rId19"/>
    <p:sldId id="606" r:id="rId20"/>
    <p:sldId id="607" r:id="rId21"/>
    <p:sldId id="604" r:id="rId22"/>
    <p:sldId id="589" r:id="rId23"/>
    <p:sldId id="345" r:id="rId24"/>
    <p:sldId id="608" r:id="rId25"/>
    <p:sldId id="591" r:id="rId26"/>
    <p:sldId id="619" r:id="rId27"/>
    <p:sldId id="613" r:id="rId28"/>
    <p:sldId id="609" r:id="rId29"/>
    <p:sldId id="611" r:id="rId30"/>
    <p:sldId id="296" r:id="rId31"/>
    <p:sldId id="297" r:id="rId32"/>
    <p:sldId id="298" r:id="rId33"/>
    <p:sldId id="299" r:id="rId34"/>
    <p:sldId id="612" r:id="rId35"/>
    <p:sldId id="614" r:id="rId36"/>
    <p:sldId id="615" r:id="rId37"/>
    <p:sldId id="616" r:id="rId38"/>
    <p:sldId id="617" r:id="rId39"/>
    <p:sldId id="618" r:id="rId40"/>
  </p:sldIdLst>
  <p:sldSz cx="9144000" cy="6858000" type="screen4x3"/>
  <p:notesSz cx="6858000" cy="9144000"/>
  <p:embeddedFontLst>
    <p:embeddedFont>
      <p:font typeface="HY견고딕" panose="02030600000101010101" pitchFamily="18" charset="-127"/>
      <p:regular r:id="rId42"/>
    </p:embeddedFont>
    <p:embeddedFont>
      <p:font typeface="HY견명조" panose="02030600000101010101" pitchFamily="18" charset="-127"/>
      <p:regular r:id="rId43"/>
    </p:embeddedFont>
    <p:embeddedFont>
      <p:font typeface="YD2002" panose="02020603020101020101" pitchFamily="18" charset="-127"/>
      <p:regular r:id="rId44"/>
    </p:embeddedFont>
    <p:embeddedFont>
      <p:font typeface="나눔스퀘어 네오 Heavy" panose="00000A00000000000000" pitchFamily="2" charset="-127"/>
      <p:bold r:id="rId45"/>
    </p:embeddedFont>
    <p:embeddedFont>
      <p:font typeface="나눔스퀘어 네오 Light" panose="00000400000000000000" pitchFamily="2" charset="-127"/>
      <p:regular r:id="rId46"/>
    </p:embeddedFont>
    <p:embeddedFont>
      <p:font typeface="나눔스퀘어 네오 Regular" panose="00000500000000000000" pitchFamily="2" charset="-127"/>
      <p:regular r:id="rId47"/>
    </p:embeddedFont>
    <p:embeddedFont>
      <p:font typeface="맑은 고딕" panose="020B0503020000020004" pitchFamily="50" charset="-127"/>
      <p:regular r:id="rId48"/>
      <p:bold r:id="rId49"/>
    </p:embeddedFont>
    <p:embeddedFont>
      <p:font typeface="메이플스토리" panose="02000300000000000000" pitchFamily="2" charset="-127"/>
      <p:regular r:id="rId50"/>
      <p:bold r:id="rId5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기본 구역" id="{502002A9-2B41-417B-A746-C16CD0D91BDD}">
          <p14:sldIdLst>
            <p14:sldId id="324"/>
            <p14:sldId id="256"/>
            <p14:sldId id="620"/>
          </p14:sldIdLst>
        </p14:section>
        <p14:section name="1-1-01" id="{888051E9-775E-4891-B040-5257711422BD}">
          <p14:sldIdLst>
            <p14:sldId id="326"/>
            <p14:sldId id="327"/>
            <p14:sldId id="593"/>
            <p14:sldId id="594"/>
            <p14:sldId id="621"/>
            <p14:sldId id="595"/>
            <p14:sldId id="597"/>
            <p14:sldId id="600"/>
            <p14:sldId id="601"/>
            <p14:sldId id="580"/>
            <p14:sldId id="292"/>
            <p14:sldId id="598"/>
            <p14:sldId id="307"/>
            <p14:sldId id="603"/>
            <p14:sldId id="605"/>
            <p14:sldId id="606"/>
            <p14:sldId id="607"/>
            <p14:sldId id="604"/>
            <p14:sldId id="589"/>
            <p14:sldId id="345"/>
            <p14:sldId id="608"/>
            <p14:sldId id="591"/>
            <p14:sldId id="619"/>
          </p14:sldIdLst>
        </p14:section>
        <p14:section name="1-1-02" id="{CA710910-4CB6-4AFA-97EC-6148B67347F1}">
          <p14:sldIdLst>
            <p14:sldId id="613"/>
            <p14:sldId id="609"/>
            <p14:sldId id="611"/>
            <p14:sldId id="296"/>
            <p14:sldId id="297"/>
            <p14:sldId id="298"/>
            <p14:sldId id="299"/>
            <p14:sldId id="612"/>
            <p14:sldId id="614"/>
            <p14:sldId id="615"/>
            <p14:sldId id="616"/>
            <p14:sldId id="617"/>
            <p14:sldId id="6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245" autoAdjust="0"/>
    <p:restoredTop sz="94660"/>
  </p:normalViewPr>
  <p:slideViewPr>
    <p:cSldViewPr snapToGrid="0" showGuides="1">
      <p:cViewPr varScale="1">
        <p:scale>
          <a:sx n="106" d="100"/>
          <a:sy n="106" d="100"/>
        </p:scale>
        <p:origin x="126" y="4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1.fntdata"/><Relationship Id="rId47" Type="http://schemas.openxmlformats.org/officeDocument/2006/relationships/font" Target="fonts/font6.fntdata"/><Relationship Id="rId50" Type="http://schemas.openxmlformats.org/officeDocument/2006/relationships/font" Target="fonts/font9.fntdata"/><Relationship Id="rId55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4.fntdata"/><Relationship Id="rId53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3.fntdata"/><Relationship Id="rId52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2.fntdata"/><Relationship Id="rId48" Type="http://schemas.openxmlformats.org/officeDocument/2006/relationships/font" Target="fonts/font7.fntdata"/><Relationship Id="rId8" Type="http://schemas.openxmlformats.org/officeDocument/2006/relationships/slide" Target="slides/slide7.xml"/><Relationship Id="rId51" Type="http://schemas.openxmlformats.org/officeDocument/2006/relationships/font" Target="fonts/font10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5.fntdata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Relationship Id="rId54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6C0F14-1511-4E44-9F85-059271396808}" type="datetimeFigureOut">
              <a:rPr lang="ko-KR" altLang="en-US" smtClean="0"/>
              <a:t>2026-04-20 Mon요일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60EA9FD-C2F9-4E6C-8F99-B245B92FF9E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30414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B8642C2-C022-4339-96DC-9AF48D32C121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08636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1074359"/>
            <a:ext cx="7772400" cy="1202513"/>
          </a:xfrm>
          <a:ln>
            <a:noFill/>
          </a:ln>
          <a:effec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none"/>
        </p:style>
        <p:txBody>
          <a:bodyPr>
            <a:normAutofit/>
          </a:bodyPr>
          <a:lstStyle>
            <a:lvl1pPr>
              <a:defRPr sz="4800">
                <a:solidFill>
                  <a:schemeClr val="tx1">
                    <a:lumMod val="75000"/>
                    <a:lumOff val="25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685800" y="3018612"/>
            <a:ext cx="7772400" cy="2714644"/>
          </a:xfrm>
        </p:spPr>
        <p:txBody>
          <a:bodyPr anchor="b">
            <a:normAutofit/>
          </a:bodyPr>
          <a:lstStyle>
            <a:lvl1pPr marL="0" indent="0" algn="r">
              <a:buFont typeface="+mj-lt"/>
              <a:buNone/>
              <a:defRPr sz="4000" b="0" i="0">
                <a:solidFill>
                  <a:schemeClr val="tx1">
                    <a:lumMod val="50000"/>
                    <a:lumOff val="50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  <a:cs typeface="Arial" panose="020B06040202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dirty="0"/>
              <a:t>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5C2076-7D54-472C-A94B-98533D60BA8B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2026-04-20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51599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 anchor="ctr">
            <a:normAutofit/>
          </a:bodyPr>
          <a:lstStyle>
            <a:lvl1pPr marL="0" indent="0" algn="ctr">
              <a:buFont typeface="+mj-lt"/>
              <a:buNone/>
              <a:defRPr sz="4000" b="0" cap="all">
                <a:solidFill>
                  <a:schemeClr val="tx1">
                    <a:lumMod val="75000"/>
                    <a:lumOff val="25000"/>
                  </a:schemeClr>
                </a:solidFill>
                <a:latin typeface="HY견명조" panose="02030600000101010101" pitchFamily="18" charset="-127"/>
                <a:ea typeface="HY견명조" panose="0203060000010101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 anchor="b">
            <a:normAutofit/>
          </a:bodyPr>
          <a:lstStyle>
            <a:lvl1pPr marL="0" indent="0" algn="l">
              <a:buFont typeface="+mj-lt"/>
              <a:buNone/>
              <a:defRPr sz="3200">
                <a:solidFill>
                  <a:schemeClr val="tx1">
                    <a:lumMod val="50000"/>
                    <a:lumOff val="50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dirty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66FDB99-AF08-4CAB-9CCC-35C451328B5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2026-04-20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8106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2026-04-20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511793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 hasCustomPrompt="1"/>
          </p:nvPr>
        </p:nvSpPr>
        <p:spPr>
          <a:xfrm>
            <a:off x="457200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CF46B36-CEC0-467A-8946-09F647937E89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2026-04-20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내용 개체 틀 2"/>
          <p:cNvSpPr>
            <a:spLocks noGrp="1"/>
          </p:cNvSpPr>
          <p:nvPr>
            <p:ph idx="13" hasCustomPrompt="1"/>
          </p:nvPr>
        </p:nvSpPr>
        <p:spPr>
          <a:xfrm>
            <a:off x="4682532" y="1269312"/>
            <a:ext cx="4004268" cy="4968000"/>
          </a:xfrm>
        </p:spPr>
        <p:txBody>
          <a:bodyPr>
            <a:normAutofit/>
          </a:bodyPr>
          <a:lstStyle>
            <a:lvl1pPr>
              <a:defRPr sz="2800" b="0" cap="none" spc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1pPr>
            <a:lvl2pPr>
              <a:defRPr sz="24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2pPr>
            <a:lvl3pPr>
              <a:defRPr sz="20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3pPr>
            <a:lvl4pPr marL="1600200" indent="-228600">
              <a:buFont typeface="Wingdings" panose="05000000000000000000" pitchFamily="2" charset="2"/>
              <a:buChar char="§"/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4pPr>
            <a:lvl5pPr>
              <a:defRPr sz="1800">
                <a:latin typeface="메이플스토리" panose="02000300000000000000" pitchFamily="2" charset="-127"/>
                <a:ea typeface="메이플스토리" panose="02000300000000000000" pitchFamily="2" charset="-127"/>
              </a:defRPr>
            </a:lvl5pPr>
          </a:lstStyle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</p:txBody>
      </p:sp>
    </p:spTree>
    <p:extLst>
      <p:ext uri="{BB962C8B-B14F-4D97-AF65-F5344CB8AC3E}">
        <p14:creationId xmlns:p14="http://schemas.microsoft.com/office/powerpoint/2010/main" val="318070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2026-04-20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8" name="제목 1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>
            <a:normAutofit/>
          </a:bodyPr>
          <a:lstStyle>
            <a:lvl1pPr>
              <a:defRPr sz="3200" b="0">
                <a:solidFill>
                  <a:schemeClr val="tx1">
                    <a:lumMod val="75000"/>
                    <a:lumOff val="25000"/>
                  </a:schemeClr>
                </a:solidFill>
                <a:latin typeface="YD2002" panose="02020603020101020101" pitchFamily="18" charset="-127"/>
                <a:ea typeface="YD2002" panose="02020603020101020101" pitchFamily="18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1647265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665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편집합니다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FADC28-C6E9-43E8-9C86-D1F488347127}" type="datetime1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l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2026-04-20 Mon요일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79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8" r:id="rId4"/>
    <p:sldLayoutId id="2147483676" r:id="rId5"/>
    <p:sldLayoutId id="2147483677" r:id="rId6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link/MINani10100.mp4" TargetMode="Externa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ZL9UhYSLFyQ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png"/><Relationship Id="rId4" Type="http://schemas.openxmlformats.org/officeDocument/2006/relationships/hyperlink" Target="https://youtu.be/fTRoR6xK9hk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hyperlink" Target="http://www.yeinmedia.com/sub/cd_2020.htm" TargetMode="Externa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hyperlink" Target="https://www.painterartist.com/en/product/painter/" TargetMode="External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hyperlink" Target="https://packaged-media.redd.it/jcot2mbptyef1/pb/m2-res_1920p.mp4?m=DASHPlaylist.mpd&amp;var=sgpssan&amp;v=1&amp;e=1774375200&amp;s=7d80ccd43405c5558fbfa282594fa9d314b7f889" TargetMode="Externa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대각선 방향의 모서리가 둥근 사각형 5"/>
          <p:cNvSpPr/>
          <p:nvPr/>
        </p:nvSpPr>
        <p:spPr>
          <a:xfrm>
            <a:off x="457200" y="764704"/>
            <a:ext cx="8229600" cy="2880000"/>
          </a:xfrm>
          <a:prstGeom prst="round2DiagRect">
            <a:avLst/>
          </a:prstGeom>
          <a:solidFill>
            <a:schemeClr val="bg1">
              <a:lumMod val="85000"/>
              <a:alpha val="54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9600" dirty="0">
                <a:solidFill>
                  <a:schemeClr val="tx1">
                    <a:lumMod val="75000"/>
                    <a:lumOff val="25000"/>
                  </a:schemeClr>
                </a:solidFill>
                <a:latin typeface="나눔스퀘어 네오 Heavy" panose="00000A00000000000000" pitchFamily="2" charset="-127"/>
                <a:ea typeface="나눔스퀘어 네오 Heavy" panose="00000A00000000000000" pitchFamily="2" charset="-127"/>
              </a:rPr>
              <a:t>정보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76954" y="4337809"/>
            <a:ext cx="4790094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Sangwook Lee</a:t>
            </a:r>
            <a:endParaRPr lang="ko-KR" altLang="en-US" sz="4000" dirty="0">
              <a:solidFill>
                <a:schemeClr val="tx1">
                  <a:lumMod val="50000"/>
                  <a:lumOff val="50000"/>
                </a:schemeClr>
              </a:solidFill>
              <a:latin typeface="나눔스퀘어 네오 Light" panose="00000400000000000000" pitchFamily="2" charset="-127"/>
              <a:ea typeface="나눔스퀘어 네오 Light" panose="00000400000000000000" pitchFamily="2" charset="-127"/>
            </a:endParaRPr>
          </a:p>
          <a:p>
            <a:pPr algn="ctr"/>
            <a:r>
              <a:rPr lang="en-US" altLang="ko-KR" sz="40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Duil</a:t>
            </a:r>
            <a:r>
              <a:rPr lang="en-US" altLang="ko-KR" sz="4000" dirty="0">
                <a:solidFill>
                  <a:schemeClr val="tx1">
                    <a:lumMod val="50000"/>
                    <a:lumOff val="50000"/>
                  </a:schemeClr>
                </a:solidFill>
                <a:latin typeface="나눔스퀘어 네오 Light" panose="00000400000000000000" pitchFamily="2" charset="-127"/>
                <a:ea typeface="나눔스퀘어 네오 Light" panose="00000400000000000000" pitchFamily="2" charset="-127"/>
              </a:rPr>
              <a:t> Middle School</a:t>
            </a:r>
          </a:p>
        </p:txBody>
      </p:sp>
      <p:pic>
        <p:nvPicPr>
          <p:cNvPr id="9" name="Picture 4" descr="http://www.cckorea.org/images/b0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8262" y="6321237"/>
            <a:ext cx="844550" cy="301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2057191" y="6341023"/>
            <a:ext cx="595142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저작자를 밝히면 이용이 가능하지만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영리 목적으로 이용할 수 없으며</a:t>
            </a:r>
            <a:r>
              <a:rPr lang="en-US" altLang="ko-KR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, </a:t>
            </a:r>
            <a:r>
              <a:rPr lang="ko-KR" altLang="en-US" sz="1100" dirty="0">
                <a:latin typeface="나눔스퀘어 네오 Regular" panose="00000500000000000000" pitchFamily="2" charset="-127"/>
                <a:ea typeface="나눔스퀘어 네오 Regular" panose="00000500000000000000" pitchFamily="2" charset="-127"/>
              </a:rPr>
              <a:t>내용을 수정해서도 안 됩니다</a:t>
            </a:r>
          </a:p>
        </p:txBody>
      </p:sp>
    </p:spTree>
    <p:extLst>
      <p:ext uri="{BB962C8B-B14F-4D97-AF65-F5344CB8AC3E}">
        <p14:creationId xmlns:p14="http://schemas.microsoft.com/office/powerpoint/2010/main" val="24050220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FD20BE9-2875-A685-C900-26054007154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I </a:t>
            </a:r>
            <a:r>
              <a:rPr lang="ko-KR" altLang="en-US" dirty="0"/>
              <a:t>컴퓨팅 시스템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0CA54FA-B5EC-9690-D853-BBFFE98F1EA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>
                <a:solidFill>
                  <a:srgbClr val="0070C0"/>
                </a:solidFill>
              </a:rPr>
              <a:t>1 </a:t>
            </a:r>
            <a:r>
              <a:rPr lang="ko-KR" altLang="en-US" dirty="0">
                <a:solidFill>
                  <a:srgbClr val="0070C0"/>
                </a:solidFill>
              </a:rPr>
              <a:t>컴퓨팅 시스템의 구성과 동작</a:t>
            </a:r>
            <a:endParaRPr lang="en-US" altLang="ko-KR" dirty="0">
              <a:solidFill>
                <a:srgbClr val="0070C0"/>
              </a:solidFill>
            </a:endParaRPr>
          </a:p>
          <a:p>
            <a:r>
              <a:rPr lang="en-US" altLang="ko-KR" dirty="0"/>
              <a:t>2 </a:t>
            </a:r>
            <a:r>
              <a:rPr lang="ko-KR" altLang="en-US" dirty="0"/>
              <a:t>피지컬 컴퓨팅 시스템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6F175C7-9234-DCB7-15E5-981CFD45FC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18930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제목 11">
            <a:extLst>
              <a:ext uri="{FF2B5EF4-FFF2-40B4-BE49-F238E27FC236}">
                <a16:creationId xmlns:a16="http://schemas.microsoft.com/office/drawing/2014/main" id="{C1DE8988-C319-F5C7-3DBA-F1E05E6E22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FUN</a:t>
            </a:r>
            <a:r>
              <a:rPr lang="ko-KR" altLang="en-US" dirty="0"/>
              <a:t>하게 생각 열기 </a:t>
            </a:r>
            <a:r>
              <a:rPr lang="en-US" altLang="ko-KR" dirty="0"/>
              <a:t>(24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7" name="내용 개체 틀 6">
            <a:extLst>
              <a:ext uri="{FF2B5EF4-FFF2-40B4-BE49-F238E27FC236}">
                <a16:creationId xmlns:a16="http://schemas.microsoft.com/office/drawing/2014/main" id="{412A926C-635C-0DBF-FE43-1118A24449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/>
              <a:t>컴퓨팅 시스템 찾아보기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76DA521-7AE4-3B5F-F858-4DDBDA1F6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47AD75C-6541-4590-97D7-F48445E1B944}" type="slidenum">
              <a:rPr kumimoji="0" lang="ko-KR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맑은 고딕"/>
                <a:ea typeface="맑은 고딕" panose="020B0503020000020004" pitchFamily="50" charset="-127"/>
                <a:cs typeface="+mn-cs"/>
              </a:rPr>
              <a:pPr marL="0" marR="0" lvl="0" indent="0" algn="r" defTabSz="914400" rtl="0" eaLnBrk="1" fontAlgn="auto" latinLnBrk="1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ko-KR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맑은 고딕"/>
              <a:ea typeface="맑은 고딕" panose="020B0503020000020004" pitchFamily="50" charset="-127"/>
              <a:cs typeface="+mn-cs"/>
            </a:endParaRPr>
          </a:p>
        </p:txBody>
      </p:sp>
      <p:pic>
        <p:nvPicPr>
          <p:cNvPr id="18" name="그림 17">
            <a:hlinkClick r:id="rId2" action="ppaction://hlinkfile"/>
            <a:extLst>
              <a:ext uri="{FF2B5EF4-FFF2-40B4-BE49-F238E27FC236}">
                <a16:creationId xmlns:a16="http://schemas.microsoft.com/office/drawing/2014/main" id="{A17F57FD-D610-ED67-2B8E-142A25BC63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914" y="1915143"/>
            <a:ext cx="5714286" cy="494285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02D628E4-18F6-F0CE-18BE-B86ECDF55C09}"/>
              </a:ext>
            </a:extLst>
          </p:cNvPr>
          <p:cNvSpPr txBox="1"/>
          <p:nvPr/>
        </p:nvSpPr>
        <p:spPr>
          <a:xfrm>
            <a:off x="6553200" y="4067737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Q.</a:t>
            </a:r>
          </a:p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컴퓨팅 시스템의</a:t>
            </a:r>
            <a:b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공통적인 특징은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4538ED2-39B1-953F-BA46-0ECBBA611462}"/>
              </a:ext>
            </a:extLst>
          </p:cNvPr>
          <p:cNvSpPr txBox="1"/>
          <p:nvPr/>
        </p:nvSpPr>
        <p:spPr>
          <a:xfrm>
            <a:off x="6553200" y="5313982"/>
            <a:ext cx="2133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A.</a:t>
            </a:r>
          </a:p>
          <a:p>
            <a:pPr algn="ctr"/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입력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처리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기억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,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출력 기능이 있음</a:t>
            </a:r>
          </a:p>
        </p:txBody>
      </p:sp>
    </p:spTree>
    <p:extLst>
      <p:ext uri="{BB962C8B-B14F-4D97-AF65-F5344CB8AC3E}">
        <p14:creationId xmlns:p14="http://schemas.microsoft.com/office/powerpoint/2010/main" val="23235525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F7C9916E-EB85-2900-1812-863186F7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>
            <a:normAutofit/>
          </a:bodyPr>
          <a:lstStyle/>
          <a:p>
            <a:r>
              <a:rPr lang="en-US" altLang="ko-KR" dirty="0"/>
              <a:t>1 </a:t>
            </a:r>
            <a:r>
              <a:rPr lang="ko-KR" altLang="en-US" dirty="0"/>
              <a:t>컴퓨팅 시스템의 구성과 동작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00161E9-68B7-3EFC-A56F-C3ACFA200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/>
          <a:lstStyle/>
          <a:p>
            <a:r>
              <a:rPr lang="en-US" altLang="ko-KR" dirty="0">
                <a:solidFill>
                  <a:srgbClr val="0070C0"/>
                </a:solidFill>
              </a:rPr>
              <a:t>01 </a:t>
            </a:r>
            <a:r>
              <a:rPr lang="ko-KR" altLang="en-US" dirty="0">
                <a:solidFill>
                  <a:srgbClr val="0070C0"/>
                </a:solidFill>
              </a:rPr>
              <a:t>컴퓨팅 시스템의 구성</a:t>
            </a:r>
            <a:endParaRPr lang="en-US" altLang="ko-KR" dirty="0">
              <a:solidFill>
                <a:srgbClr val="0070C0"/>
              </a:solidFill>
            </a:endParaRPr>
          </a:p>
          <a:p>
            <a:r>
              <a:rPr lang="en-US" altLang="ko-KR" dirty="0"/>
              <a:t>02 </a:t>
            </a:r>
            <a:r>
              <a:rPr lang="ko-KR" altLang="en-US" dirty="0"/>
              <a:t>컴퓨팅 시스템의 동작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7912D4-51B1-6D21-D3F2-9F115C7FA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4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1441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(11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컴퓨팅 시스템</a:t>
            </a:r>
            <a:endParaRPr lang="en-US" altLang="ko-KR" dirty="0"/>
          </a:p>
          <a:p>
            <a:pPr lvl="1"/>
            <a:r>
              <a:rPr lang="ko-KR" altLang="en-US" dirty="0"/>
              <a:t>문제 해결에 필요한 데이터를 정해진 절차에 따라 처리하면서 원하는 결과를 얻는 하드웨어와 소프트웨어 집합</a:t>
            </a:r>
            <a:endParaRPr lang="en-US" altLang="ko-KR" dirty="0"/>
          </a:p>
          <a:p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컴퓨팅 시스템 기능</a:t>
            </a:r>
            <a:endParaRPr lang="en-US" altLang="ko-KR" dirty="0"/>
          </a:p>
          <a:p>
            <a:pPr lvl="1"/>
            <a:r>
              <a:rPr lang="ko-KR" altLang="en-US" dirty="0"/>
              <a:t>입력</a:t>
            </a:r>
            <a:endParaRPr lang="en-US" altLang="ko-KR" dirty="0"/>
          </a:p>
          <a:p>
            <a:pPr lvl="1"/>
            <a:r>
              <a:rPr lang="ko-KR" altLang="en-US" dirty="0"/>
              <a:t>처리</a:t>
            </a:r>
            <a:endParaRPr lang="en-US" altLang="ko-KR" dirty="0"/>
          </a:p>
          <a:p>
            <a:pPr lvl="1"/>
            <a:r>
              <a:rPr lang="ko-KR" altLang="en-US" dirty="0"/>
              <a:t>기억</a:t>
            </a:r>
            <a:endParaRPr lang="en-US" altLang="ko-KR" dirty="0"/>
          </a:p>
          <a:p>
            <a:pPr lvl="1"/>
            <a:r>
              <a:rPr lang="ko-KR" altLang="en-US" dirty="0"/>
              <a:t>출력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5</a:t>
            </a:fld>
            <a:endParaRPr lang="ko-KR" altLang="en-US" noProof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9F516F0E-2AB7-BE59-54D0-E56A05022E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476" y="4134191"/>
            <a:ext cx="3809524" cy="27238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A65269-E415-98B5-56E1-A44D3C615A6D}"/>
              </a:ext>
            </a:extLst>
          </p:cNvPr>
          <p:cNvSpPr txBox="1"/>
          <p:nvPr/>
        </p:nvSpPr>
        <p:spPr>
          <a:xfrm>
            <a:off x="1276139" y="2643422"/>
            <a:ext cx="55476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* </a:t>
            </a:r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하드웨어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: </a:t>
            </a:r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데이터 처리에 사용되는 물리적인 장치</a:t>
            </a:r>
            <a:b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</a:b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* </a:t>
            </a:r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소프트웨어</a:t>
            </a:r>
            <a:r>
              <a:rPr lang="en-US" altLang="ko-KR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: </a:t>
            </a:r>
            <a:r>
              <a:rPr lang="ko-KR" altLang="en-US" sz="16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데이터 처리 절차를 명시된 프로그램</a:t>
            </a:r>
            <a:endParaRPr lang="en-US" altLang="ko-KR" sz="16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0982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(11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컴퓨팅 시스템 예</a:t>
            </a:r>
            <a:endParaRPr lang="en-US" altLang="ko-KR" dirty="0"/>
          </a:p>
          <a:p>
            <a:pPr lvl="1"/>
            <a:r>
              <a:rPr lang="ko-KR" altLang="en-US" dirty="0"/>
              <a:t>컴퓨터</a:t>
            </a:r>
            <a:r>
              <a:rPr lang="en-US" altLang="ko-KR" dirty="0"/>
              <a:t>, </a:t>
            </a:r>
            <a:r>
              <a:rPr lang="ko-KR" altLang="en-US" dirty="0"/>
              <a:t>스마트폰</a:t>
            </a:r>
            <a:r>
              <a:rPr lang="en-US" altLang="ko-KR" dirty="0"/>
              <a:t>, </a:t>
            </a:r>
            <a:r>
              <a:rPr lang="ko-KR" altLang="en-US" dirty="0"/>
              <a:t>스마트 냉장고</a:t>
            </a:r>
            <a:r>
              <a:rPr lang="en-US" altLang="ko-KR" dirty="0"/>
              <a:t>, </a:t>
            </a:r>
            <a:r>
              <a:rPr lang="ko-KR" altLang="en-US" dirty="0"/>
              <a:t>로봇 청소기</a:t>
            </a:r>
            <a:r>
              <a:rPr lang="en-US" altLang="ko-KR" dirty="0"/>
              <a:t>, </a:t>
            </a:r>
            <a:r>
              <a:rPr lang="ko-KR" altLang="en-US" dirty="0"/>
              <a:t>자동문</a:t>
            </a:r>
            <a:r>
              <a:rPr lang="en-US" altLang="ko-KR" dirty="0"/>
              <a:t>, …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6</a:t>
            </a:fld>
            <a:endParaRPr lang="ko-KR" altLang="en-US" noProof="0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CCAECA5-C9BE-B20E-9C53-6ABCC0FE41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6221" y="2574078"/>
            <a:ext cx="4871559" cy="368756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F73329-2A1F-3D52-7CA9-3CB9035C96C7}"/>
              </a:ext>
            </a:extLst>
          </p:cNvPr>
          <p:cNvSpPr txBox="1"/>
          <p:nvPr/>
        </p:nvSpPr>
        <p:spPr>
          <a:xfrm flipH="1">
            <a:off x="2726303" y="6327571"/>
            <a:ext cx="36913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/>
              <a:t>실생활 속 다양한 </a:t>
            </a:r>
            <a:r>
              <a:rPr lang="ko-KR" altLang="en-US"/>
              <a:t>컴퓨팅 시스템</a:t>
            </a:r>
            <a:r>
              <a:rPr lang="en-US" altLang="ko-KR" dirty="0"/>
              <a:t>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85399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(12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컴퓨팅 시스템 구성</a:t>
            </a:r>
            <a:endParaRPr lang="en-US" altLang="ko-KR" dirty="0"/>
          </a:p>
          <a:p>
            <a:pPr lvl="1"/>
            <a:r>
              <a:rPr lang="ko-KR" altLang="en-US" dirty="0"/>
              <a:t>하드웨어</a:t>
            </a:r>
            <a:endParaRPr lang="en-US" altLang="ko-KR" dirty="0"/>
          </a:p>
          <a:p>
            <a:pPr lvl="1"/>
            <a:r>
              <a:rPr lang="ko-KR" altLang="en-US" dirty="0"/>
              <a:t>소프트웨어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7</a:t>
            </a:fld>
            <a:endParaRPr lang="ko-KR" altLang="en-US" noProof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EED4794A-FFE6-CEBA-08E2-428992FF4E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399" y="3429000"/>
            <a:ext cx="7315201" cy="2707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D389B5-D81B-FF9C-A924-6ACD64A2CB3D}"/>
              </a:ext>
            </a:extLst>
          </p:cNvPr>
          <p:cNvSpPr txBox="1"/>
          <p:nvPr/>
        </p:nvSpPr>
        <p:spPr>
          <a:xfrm flipH="1">
            <a:off x="3199509" y="6327571"/>
            <a:ext cx="27449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/>
              <a:t>하드웨어와</a:t>
            </a:r>
            <a:r>
              <a:rPr lang="en-US" altLang="ko-KR" dirty="0"/>
              <a:t> </a:t>
            </a:r>
            <a:r>
              <a:rPr lang="ko-KR" altLang="en-US" dirty="0"/>
              <a:t>소프트웨어</a:t>
            </a:r>
            <a:r>
              <a:rPr lang="en-US" altLang="ko-KR" dirty="0"/>
              <a:t>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60120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(12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하드웨어</a:t>
            </a:r>
            <a:endParaRPr lang="en-US" altLang="ko-KR" dirty="0"/>
          </a:p>
          <a:p>
            <a:pPr lvl="1"/>
            <a:r>
              <a:rPr lang="ko-KR" altLang="en-US" dirty="0"/>
              <a:t>데이터의 입력</a:t>
            </a:r>
            <a:r>
              <a:rPr lang="en-US" altLang="ko-KR" dirty="0"/>
              <a:t>, </a:t>
            </a:r>
            <a:r>
              <a:rPr lang="ko-KR" altLang="en-US" dirty="0"/>
              <a:t>처리</a:t>
            </a:r>
            <a:r>
              <a:rPr lang="en-US" altLang="ko-KR" dirty="0"/>
              <a:t>, </a:t>
            </a:r>
            <a:r>
              <a:rPr lang="ko-KR" altLang="en-US" dirty="0"/>
              <a:t>기억</a:t>
            </a:r>
            <a:r>
              <a:rPr lang="en-US" altLang="ko-KR" dirty="0"/>
              <a:t>, </a:t>
            </a:r>
            <a:r>
              <a:rPr lang="ko-KR" altLang="en-US" dirty="0"/>
              <a:t>출력 등에 사용되는 물리적인 장치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하드웨어 종류</a:t>
            </a:r>
            <a:endParaRPr lang="en-US" altLang="ko-KR" dirty="0"/>
          </a:p>
          <a:p>
            <a:pPr lvl="1"/>
            <a:r>
              <a:rPr lang="ko-KR" altLang="en-US" dirty="0"/>
              <a:t>입력 장치</a:t>
            </a:r>
            <a:endParaRPr lang="en-US" altLang="ko-KR" dirty="0"/>
          </a:p>
          <a:p>
            <a:pPr lvl="1"/>
            <a:r>
              <a:rPr lang="ko-KR" altLang="en-US" dirty="0"/>
              <a:t>출력 장치</a:t>
            </a:r>
            <a:endParaRPr lang="en-US" altLang="ko-KR" dirty="0"/>
          </a:p>
          <a:p>
            <a:pPr lvl="1"/>
            <a:r>
              <a:rPr lang="ko-KR" altLang="en-US" dirty="0"/>
              <a:t>중앙 처리 장치</a:t>
            </a:r>
            <a:r>
              <a:rPr lang="en-US" altLang="ko-KR"/>
              <a:t>(CPU)</a:t>
            </a:r>
            <a:endParaRPr lang="en-US" altLang="ko-KR" dirty="0"/>
          </a:p>
          <a:p>
            <a:pPr lvl="1"/>
            <a:r>
              <a:rPr lang="ko-KR" altLang="en-US" dirty="0"/>
              <a:t>기억</a:t>
            </a:r>
            <a:r>
              <a:rPr lang="en-US" altLang="ko-KR" dirty="0"/>
              <a:t> </a:t>
            </a:r>
            <a:r>
              <a:rPr lang="ko-KR" altLang="en-US" dirty="0"/>
              <a:t>장치</a:t>
            </a:r>
            <a:endParaRPr lang="en-US" altLang="ko-KR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8</a:t>
            </a:fld>
            <a:endParaRPr lang="ko-KR" altLang="en-US" noProof="0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2B89B60D-405B-1F63-7690-FCDB6F110EC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9300" y="4325388"/>
            <a:ext cx="3190876" cy="2415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564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(12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입력 장치</a:t>
            </a:r>
            <a:endParaRPr lang="en-US" altLang="ko-KR" dirty="0"/>
          </a:p>
          <a:p>
            <a:pPr lvl="1"/>
            <a:r>
              <a:rPr lang="ko-KR" altLang="en-US" dirty="0"/>
              <a:t>수치</a:t>
            </a:r>
            <a:r>
              <a:rPr lang="en-US" altLang="ko-KR" dirty="0"/>
              <a:t>, </a:t>
            </a:r>
            <a:r>
              <a:rPr lang="ko-KR" altLang="en-US" dirty="0"/>
              <a:t>문자</a:t>
            </a:r>
            <a:r>
              <a:rPr lang="en-US" altLang="ko-KR" dirty="0"/>
              <a:t>, </a:t>
            </a:r>
            <a:r>
              <a:rPr lang="ko-KR" altLang="en-US" dirty="0"/>
              <a:t>소리</a:t>
            </a:r>
            <a:r>
              <a:rPr lang="en-US" altLang="ko-KR" dirty="0"/>
              <a:t>, </a:t>
            </a:r>
            <a:r>
              <a:rPr lang="ko-KR" altLang="en-US" dirty="0"/>
              <a:t>그림</a:t>
            </a:r>
            <a:r>
              <a:rPr lang="en-US" altLang="ko-KR" dirty="0"/>
              <a:t>, </a:t>
            </a:r>
            <a:r>
              <a:rPr lang="ko-KR" altLang="en-US" dirty="0"/>
              <a:t>영상 등을 읽어 들이는 장치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입력 장치 예</a:t>
            </a:r>
            <a:endParaRPr lang="en-US" altLang="ko-KR" dirty="0"/>
          </a:p>
          <a:p>
            <a:pPr lvl="1"/>
            <a:r>
              <a:rPr lang="ko-KR" altLang="en-US" dirty="0"/>
              <a:t>키보드</a:t>
            </a:r>
            <a:r>
              <a:rPr lang="en-US" altLang="ko-KR" dirty="0"/>
              <a:t>, </a:t>
            </a:r>
            <a:r>
              <a:rPr lang="ko-KR" altLang="en-US" dirty="0"/>
              <a:t>마우스</a:t>
            </a:r>
            <a:r>
              <a:rPr lang="en-US" altLang="ko-KR" dirty="0"/>
              <a:t>, </a:t>
            </a:r>
            <a:r>
              <a:rPr lang="ko-KR" altLang="en-US" dirty="0"/>
              <a:t>마이크</a:t>
            </a:r>
            <a:r>
              <a:rPr lang="en-US" altLang="ko-KR" dirty="0"/>
              <a:t>, </a:t>
            </a:r>
            <a:r>
              <a:rPr lang="ko-KR" altLang="en-US" dirty="0" err="1"/>
              <a:t>타블렛</a:t>
            </a:r>
            <a:r>
              <a:rPr lang="en-US" altLang="ko-KR" dirty="0"/>
              <a:t>, </a:t>
            </a:r>
            <a:r>
              <a:rPr lang="ko-KR" altLang="en-US" dirty="0" err="1"/>
              <a:t>웹캠</a:t>
            </a:r>
            <a:r>
              <a:rPr lang="en-US" altLang="ko-KR" dirty="0"/>
              <a:t>, …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9</a:t>
            </a:fld>
            <a:endParaRPr lang="ko-KR" altLang="en-US" noProof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07D3DCAD-19C3-5E74-2F17-93AB02EDB8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8517" y="4163920"/>
            <a:ext cx="2527090" cy="2552361"/>
          </a:xfrm>
          <a:prstGeom prst="rect">
            <a:avLst/>
          </a:prstGeom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FF33CC86-BB23-2239-6402-6779D72868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8395" y="4163920"/>
            <a:ext cx="2527090" cy="2552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597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(12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출력 장치</a:t>
            </a:r>
            <a:endParaRPr lang="en-US" altLang="ko-KR" dirty="0"/>
          </a:p>
          <a:p>
            <a:pPr lvl="1"/>
            <a:r>
              <a:rPr lang="ko-KR" altLang="en-US" dirty="0"/>
              <a:t>처리 장치가 처리한 결과를 사용자에게 전달하는 장치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출력 장치 예</a:t>
            </a:r>
            <a:endParaRPr lang="en-US" altLang="ko-KR" dirty="0"/>
          </a:p>
          <a:p>
            <a:pPr lvl="1"/>
            <a:r>
              <a:rPr lang="ko-KR" altLang="en-US" dirty="0"/>
              <a:t>모니터</a:t>
            </a:r>
            <a:r>
              <a:rPr lang="en-US" altLang="ko-KR" dirty="0"/>
              <a:t>, </a:t>
            </a:r>
            <a:r>
              <a:rPr lang="ko-KR" altLang="en-US" dirty="0"/>
              <a:t>프린터</a:t>
            </a:r>
            <a:r>
              <a:rPr lang="en-US" altLang="ko-KR" dirty="0"/>
              <a:t>, </a:t>
            </a:r>
            <a:r>
              <a:rPr lang="ko-KR" altLang="en-US" dirty="0"/>
              <a:t>프로젝터</a:t>
            </a:r>
            <a:r>
              <a:rPr lang="en-US" altLang="ko-KR" dirty="0"/>
              <a:t>, </a:t>
            </a:r>
            <a:r>
              <a:rPr lang="ko-KR" altLang="en-US" dirty="0"/>
              <a:t>스피커</a:t>
            </a:r>
            <a:r>
              <a:rPr lang="en-US" altLang="ko-KR" dirty="0"/>
              <a:t>, …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10</a:t>
            </a:fld>
            <a:endParaRPr lang="ko-KR" altLang="en-US" noProof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DA3BF05E-2996-7418-A5EA-30A15C12D9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5508" y="4310660"/>
            <a:ext cx="4274628" cy="240600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302585-BEC0-4F72-7BED-8927DD18A7B6}"/>
              </a:ext>
            </a:extLst>
          </p:cNvPr>
          <p:cNvSpPr txBox="1"/>
          <p:nvPr/>
        </p:nvSpPr>
        <p:spPr>
          <a:xfrm>
            <a:off x="5864099" y="4913200"/>
            <a:ext cx="19527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프로젝터의 단점은</a:t>
            </a:r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96A299-2255-D6B4-74AD-DC7D9AC92E15}"/>
              </a:ext>
            </a:extLst>
          </p:cNvPr>
          <p:cNvSpPr txBox="1"/>
          <p:nvPr/>
        </p:nvSpPr>
        <p:spPr>
          <a:xfrm>
            <a:off x="5249348" y="5309395"/>
            <a:ext cx="31822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주변이 밝으면 화질이 떨어짐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r>
              <a:rPr lang="en-US" altLang="ko-KR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- </a:t>
            </a:r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냉각 팬 돌아가는 소음이 발생함</a:t>
            </a:r>
          </a:p>
        </p:txBody>
      </p:sp>
    </p:spTree>
    <p:extLst>
      <p:ext uri="{BB962C8B-B14F-4D97-AF65-F5344CB8AC3E}">
        <p14:creationId xmlns:p14="http://schemas.microsoft.com/office/powerpoint/2010/main" val="3979247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(12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ABB261-0AEA-1402-6FFA-C1AF4C1945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중앙 처리 장치</a:t>
            </a:r>
            <a:r>
              <a:rPr lang="en-US" altLang="ko-KR" dirty="0"/>
              <a:t>(CPU)</a:t>
            </a:r>
          </a:p>
          <a:p>
            <a:pPr lvl="1"/>
            <a:r>
              <a:rPr lang="ko-KR" altLang="en-US" dirty="0"/>
              <a:t>컴퓨팅 시스템을 제어하고</a:t>
            </a:r>
            <a:r>
              <a:rPr lang="en-US" altLang="ko-KR" dirty="0"/>
              <a:t>,</a:t>
            </a:r>
            <a:r>
              <a:rPr lang="ko-KR" altLang="en-US" dirty="0"/>
              <a:t> 데이터의 연산을 처리하는 장치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설계 목적에 따른 </a:t>
            </a:r>
            <a:r>
              <a:rPr lang="en-US" altLang="ko-KR" dirty="0"/>
              <a:t>CPU </a:t>
            </a:r>
            <a:r>
              <a:rPr lang="ko-KR" altLang="en-US" dirty="0"/>
              <a:t>종류</a:t>
            </a:r>
            <a:endParaRPr lang="en-US" altLang="ko-KR" dirty="0"/>
          </a:p>
          <a:p>
            <a:pPr lvl="1"/>
            <a:r>
              <a:rPr lang="ko-KR" altLang="en-US" dirty="0"/>
              <a:t>저전력 </a:t>
            </a:r>
            <a:r>
              <a:rPr lang="en-US" altLang="ko-KR" dirty="0"/>
              <a:t>CPU</a:t>
            </a:r>
          </a:p>
          <a:p>
            <a:pPr lvl="2"/>
            <a:r>
              <a:rPr lang="en-US" altLang="ko-KR" dirty="0">
                <a:solidFill>
                  <a:schemeClr val="bg2">
                    <a:lumMod val="75000"/>
                  </a:schemeClr>
                </a:solidFill>
              </a:rPr>
              <a:t>ARM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</a:rPr>
              <a:t>Cortex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</a:rPr>
              <a:t>시리즈</a:t>
            </a:r>
            <a:endParaRPr lang="en-US" altLang="ko-KR" dirty="0">
              <a:solidFill>
                <a:schemeClr val="bg2">
                  <a:lumMod val="75000"/>
                </a:schemeClr>
              </a:solidFill>
            </a:endParaRPr>
          </a:p>
          <a:p>
            <a:pPr lvl="2"/>
            <a:r>
              <a:rPr lang="en-US" altLang="ko-KR" dirty="0">
                <a:solidFill>
                  <a:schemeClr val="bg2">
                    <a:lumMod val="75000"/>
                  </a:schemeClr>
                </a:solidFill>
              </a:rPr>
              <a:t>MIPS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</a:rPr>
              <a:t>Warrior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</a:rPr>
              <a:t>시리즈</a:t>
            </a:r>
            <a:endParaRPr lang="en-US" altLang="ko-KR" dirty="0">
              <a:solidFill>
                <a:schemeClr val="bg2">
                  <a:lumMod val="75000"/>
                </a:schemeClr>
              </a:solidFill>
            </a:endParaRPr>
          </a:p>
          <a:p>
            <a:pPr lvl="1"/>
            <a:r>
              <a:rPr lang="ko-KR" altLang="en-US" dirty="0"/>
              <a:t>고성능 </a:t>
            </a:r>
            <a:r>
              <a:rPr lang="en-US" altLang="ko-KR" dirty="0"/>
              <a:t>CPU</a:t>
            </a:r>
          </a:p>
          <a:p>
            <a:pPr lvl="2"/>
            <a:r>
              <a:rPr lang="en-US" altLang="ko-KR" dirty="0">
                <a:solidFill>
                  <a:schemeClr val="bg2">
                    <a:lumMod val="75000"/>
                  </a:schemeClr>
                </a:solidFill>
              </a:rPr>
              <a:t>Intel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</a:rPr>
              <a:t>Core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</a:rPr>
              <a:t>시리즈</a:t>
            </a:r>
            <a:endParaRPr lang="en-US" altLang="ko-KR" dirty="0">
              <a:solidFill>
                <a:schemeClr val="bg2">
                  <a:lumMod val="75000"/>
                </a:schemeClr>
              </a:solidFill>
            </a:endParaRPr>
          </a:p>
          <a:p>
            <a:pPr lvl="2"/>
            <a:r>
              <a:rPr lang="en-US" altLang="ko-KR" dirty="0">
                <a:solidFill>
                  <a:schemeClr val="bg2">
                    <a:lumMod val="75000"/>
                  </a:schemeClr>
                </a:solidFill>
              </a:rPr>
              <a:t>AMD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en-US" altLang="ko-KR" dirty="0">
                <a:solidFill>
                  <a:schemeClr val="bg2">
                    <a:lumMod val="75000"/>
                  </a:schemeClr>
                </a:solidFill>
              </a:rPr>
              <a:t>Ryzen </a:t>
            </a:r>
            <a:r>
              <a:rPr lang="ko-KR" altLang="en-US" dirty="0">
                <a:solidFill>
                  <a:schemeClr val="bg2">
                    <a:lumMod val="75000"/>
                  </a:schemeClr>
                </a:solidFill>
              </a:rPr>
              <a:t>시리즈</a:t>
            </a:r>
            <a:endParaRPr lang="en-US" altLang="ko-KR" dirty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11</a:t>
            </a:fld>
            <a:endParaRPr lang="ko-KR" altLang="en-US" noProof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D21F3415-BFE2-FD1E-F4B2-35A0DCFABD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6434" y="3668884"/>
            <a:ext cx="1876190" cy="1657143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A18EC986-D0B2-0505-C902-FBFB7F2E0A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610" y="4987102"/>
            <a:ext cx="1876190" cy="16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6347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EE3C-63F8-D909-8ED1-6ACB1170DB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4262B72-F0AD-D291-53F8-2B6CFC22AA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(12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6" name="내용 개체 틀 5">
            <a:extLst>
              <a:ext uri="{FF2B5EF4-FFF2-40B4-BE49-F238E27FC236}">
                <a16:creationId xmlns:a16="http://schemas.microsoft.com/office/drawing/2014/main" id="{9C3F287E-3E86-76C6-1BB9-1C5C56109D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06960428"/>
              </p:ext>
            </p:extLst>
          </p:nvPr>
        </p:nvGraphicFramePr>
        <p:xfrm>
          <a:off x="561513" y="2332991"/>
          <a:ext cx="8020977" cy="402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0856">
                  <a:extLst>
                    <a:ext uri="{9D8B030D-6E8A-4147-A177-3AD203B41FA5}">
                      <a16:colId xmlns:a16="http://schemas.microsoft.com/office/drawing/2014/main" val="2088979724"/>
                    </a:ext>
                  </a:extLst>
                </a:gridCol>
                <a:gridCol w="1331650">
                  <a:extLst>
                    <a:ext uri="{9D8B030D-6E8A-4147-A177-3AD203B41FA5}">
                      <a16:colId xmlns:a16="http://schemas.microsoft.com/office/drawing/2014/main" val="479616015"/>
                    </a:ext>
                  </a:extLst>
                </a:gridCol>
                <a:gridCol w="1899822">
                  <a:extLst>
                    <a:ext uri="{9D8B030D-6E8A-4147-A177-3AD203B41FA5}">
                      <a16:colId xmlns:a16="http://schemas.microsoft.com/office/drawing/2014/main" val="1130870195"/>
                    </a:ext>
                  </a:extLst>
                </a:gridCol>
                <a:gridCol w="1722268">
                  <a:extLst>
                    <a:ext uri="{9D8B030D-6E8A-4147-A177-3AD203B41FA5}">
                      <a16:colId xmlns:a16="http://schemas.microsoft.com/office/drawing/2014/main" val="3995324915"/>
                    </a:ext>
                  </a:extLst>
                </a:gridCol>
                <a:gridCol w="1986381">
                  <a:extLst>
                    <a:ext uri="{9D8B030D-6E8A-4147-A177-3AD203B41FA5}">
                      <a16:colId xmlns:a16="http://schemas.microsoft.com/office/drawing/2014/main" val="2999278281"/>
                    </a:ext>
                  </a:extLst>
                </a:gridCol>
              </a:tblGrid>
              <a:tr h="80467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설계</a:t>
                      </a:r>
                      <a:endParaRPr lang="en-US" altLang="ko-KR" sz="1600" dirty="0"/>
                    </a:p>
                    <a:p>
                      <a:pPr algn="ctr" latinLnBrk="1"/>
                      <a:r>
                        <a:rPr lang="ko-KR" altLang="en-US" sz="1600" dirty="0"/>
                        <a:t>목적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제조사</a:t>
                      </a:r>
                      <a:endParaRPr lang="en-US" altLang="ko-KR" sz="1600" dirty="0"/>
                    </a:p>
                    <a:p>
                      <a:pPr algn="ctr" latinLnBrk="1"/>
                      <a:r>
                        <a:rPr lang="en-US" altLang="ko-KR" sz="1600" dirty="0"/>
                        <a:t>(</a:t>
                      </a:r>
                      <a:r>
                        <a:rPr lang="ko-KR" altLang="en-US" sz="1600" dirty="0"/>
                        <a:t>설계사</a:t>
                      </a:r>
                      <a:r>
                        <a:rPr lang="en-US" altLang="ko-KR" sz="1600" dirty="0"/>
                        <a:t>)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제품명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사용 분야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비고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31982451"/>
                  </a:ext>
                </a:extLst>
              </a:tr>
              <a:tr h="80467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저전력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ARM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Cortex </a:t>
                      </a:r>
                      <a:r>
                        <a:rPr lang="ko-KR" altLang="en-US" sz="1600" dirty="0"/>
                        <a:t>시리즈</a:t>
                      </a:r>
                      <a:endParaRPr lang="en-US" altLang="ko-KR" sz="1600" dirty="0"/>
                    </a:p>
                    <a:p>
                      <a:pPr algn="ctr" latinLnBrk="1"/>
                      <a:r>
                        <a:rPr lang="en-US" altLang="ko-KR" sz="1600" dirty="0"/>
                        <a:t>(M/A/X)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스마트폰</a:t>
                      </a:r>
                      <a:endParaRPr lang="en-US" altLang="ko-KR" sz="1600" dirty="0"/>
                    </a:p>
                    <a:p>
                      <a:pPr algn="ctr" latinLnBrk="1"/>
                      <a:r>
                        <a:rPr lang="ko-KR" altLang="en-US" sz="1600" dirty="0"/>
                        <a:t>태블릿</a:t>
                      </a:r>
                      <a:r>
                        <a:rPr lang="en-US" altLang="ko-KR" sz="1600" dirty="0"/>
                        <a:t>PC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닌텐도</a:t>
                      </a:r>
                      <a:r>
                        <a:rPr lang="en-US" altLang="ko-KR" sz="1200" dirty="0"/>
                        <a:t> </a:t>
                      </a:r>
                      <a:r>
                        <a:rPr lang="ko-KR" altLang="en-US" sz="1200" dirty="0"/>
                        <a:t>스위치에</a:t>
                      </a:r>
                      <a:br>
                        <a:rPr lang="en-US" altLang="ko-KR" sz="1200" dirty="0"/>
                      </a:br>
                      <a:r>
                        <a:rPr lang="en-US" altLang="ko-KR" sz="1200" dirty="0"/>
                        <a:t>Cortex-A </a:t>
                      </a:r>
                      <a:r>
                        <a:rPr lang="ko-KR" altLang="en-US" sz="1200" dirty="0"/>
                        <a:t>시리즈가 사용됨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73591355"/>
                  </a:ext>
                </a:extLst>
              </a:tr>
              <a:tr h="804672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MIPS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Warrior </a:t>
                      </a:r>
                      <a:r>
                        <a:rPr lang="ko-KR" altLang="en-US" sz="1600" dirty="0"/>
                        <a:t>시리즈</a:t>
                      </a:r>
                      <a:endParaRPr lang="en-US" altLang="ko-KR" sz="1600" dirty="0"/>
                    </a:p>
                    <a:p>
                      <a:pPr algn="ctr" latinLnBrk="1"/>
                      <a:r>
                        <a:rPr lang="en-US" altLang="ko-KR" sz="1600" dirty="0"/>
                        <a:t>(M/I/P)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네트워크 장비</a:t>
                      </a:r>
                      <a:endParaRPr lang="en-US" altLang="ko-KR" sz="1600" dirty="0"/>
                    </a:p>
                    <a:p>
                      <a:pPr algn="ctr" latinLnBrk="1"/>
                      <a:r>
                        <a:rPr lang="ko-KR" altLang="en-US" sz="1600" dirty="0"/>
                        <a:t>자동차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/>
                        <a:t>플레이스테이션 </a:t>
                      </a:r>
                      <a:r>
                        <a:rPr lang="en-US" altLang="ko-KR" sz="1200" dirty="0"/>
                        <a:t>1·2</a:t>
                      </a:r>
                      <a:r>
                        <a:rPr lang="ko-KR" altLang="en-US" sz="1200" dirty="0"/>
                        <a:t>에</a:t>
                      </a:r>
                      <a:br>
                        <a:rPr lang="en-US" altLang="ko-KR" sz="1200" dirty="0"/>
                      </a:br>
                      <a:r>
                        <a:rPr lang="en-US" altLang="ko-KR" sz="1200" dirty="0"/>
                        <a:t>R </a:t>
                      </a:r>
                      <a:r>
                        <a:rPr lang="ko-KR" altLang="en-US" sz="1200" dirty="0"/>
                        <a:t>시리즈가 사용됨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80570216"/>
                  </a:ext>
                </a:extLst>
              </a:tr>
              <a:tr h="804672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고성능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Intel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Core </a:t>
                      </a:r>
                      <a:r>
                        <a:rPr lang="ko-KR" altLang="en-US" sz="1600" dirty="0"/>
                        <a:t>시리즈</a:t>
                      </a:r>
                      <a:endParaRPr lang="en-US" altLang="ko-KR" sz="1600" dirty="0"/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(3/5/7/9)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데스크톱</a:t>
                      </a:r>
                      <a:endParaRPr lang="en-US" altLang="ko-KR" sz="1600" dirty="0"/>
                    </a:p>
                    <a:p>
                      <a:pPr algn="ctr" latinLnBrk="1"/>
                      <a:r>
                        <a:rPr lang="ko-KR" altLang="en-US" sz="1600" dirty="0"/>
                        <a:t>랩톱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3155445"/>
                  </a:ext>
                </a:extLst>
              </a:tr>
              <a:tr h="804672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dirty="0"/>
                        <a:t>AMD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600" dirty="0"/>
                        <a:t>Ryzen </a:t>
                      </a:r>
                      <a:r>
                        <a:rPr lang="ko-KR" altLang="en-US" sz="1600" dirty="0"/>
                        <a:t>시리즈</a:t>
                      </a:r>
                      <a:br>
                        <a:rPr lang="en-US" altLang="ko-KR" sz="1600" dirty="0"/>
                      </a:br>
                      <a:r>
                        <a:rPr lang="en-US" altLang="ko-KR" sz="1600" dirty="0"/>
                        <a:t>(3/5/7/9)</a:t>
                      </a:r>
                      <a:endParaRPr lang="ko-KR" alt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dirty="0"/>
                        <a:t>데스크톱</a:t>
                      </a:r>
                      <a:endParaRPr lang="en-US" altLang="ko-KR" sz="1600" dirty="0"/>
                    </a:p>
                    <a:p>
                      <a:pPr algn="ctr" latinLnBrk="1"/>
                      <a:r>
                        <a:rPr lang="ko-KR" altLang="en-US" sz="1600" dirty="0"/>
                        <a:t>랩톱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57609576"/>
                  </a:ext>
                </a:extLst>
              </a:tr>
            </a:tbl>
          </a:graphicData>
        </a:graphic>
      </p:graphicFrame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EBAFCD5-8A35-6AA8-AB5F-CCCE7085A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12</a:t>
            </a:fld>
            <a:endParaRPr lang="ko-KR" altLang="en-US" noProof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C37AB1-2D7E-D453-6811-D3B4E49F7B3E}"/>
              </a:ext>
            </a:extLst>
          </p:cNvPr>
          <p:cNvSpPr txBox="1"/>
          <p:nvPr/>
        </p:nvSpPr>
        <p:spPr>
          <a:xfrm>
            <a:off x="1849941" y="1677879"/>
            <a:ext cx="54441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2400" dirty="0"/>
              <a:t>&lt;</a:t>
            </a:r>
            <a:r>
              <a:rPr lang="ko-KR" altLang="en-US" sz="2400" dirty="0"/>
              <a:t>설계 목적에 따른 </a:t>
            </a:r>
            <a:r>
              <a:rPr lang="en-US" altLang="ko-KR" sz="2400" dirty="0"/>
              <a:t>CPU </a:t>
            </a:r>
            <a:r>
              <a:rPr lang="ko-KR" altLang="en-US" sz="2400" dirty="0"/>
              <a:t>종류별 특징</a:t>
            </a:r>
            <a:r>
              <a:rPr lang="en-US" altLang="ko-KR" sz="2400" dirty="0"/>
              <a:t>&gt;</a:t>
            </a:r>
            <a:endParaRPr lang="ko-KR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467599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88334-999F-3A33-FAD3-65506DB30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>
            <a:extLst>
              <a:ext uri="{FF2B5EF4-FFF2-40B4-BE49-F238E27FC236}">
                <a16:creationId xmlns:a16="http://schemas.microsoft.com/office/drawing/2014/main" id="{FDA726A5-DA19-CCDE-CF5F-EB4D6409A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13</a:t>
            </a:fld>
            <a:endParaRPr lang="ko-KR" altLang="en-US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F27303E7-6BFA-046E-1DBF-07BB0E639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(12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4" name="사각형: 둥근 모서리 3">
            <a:extLst>
              <a:ext uri="{FF2B5EF4-FFF2-40B4-BE49-F238E27FC236}">
                <a16:creationId xmlns:a16="http://schemas.microsoft.com/office/drawing/2014/main" id="{40351208-80B4-F9D9-2112-406EF08B214E}"/>
              </a:ext>
            </a:extLst>
          </p:cNvPr>
          <p:cNvSpPr/>
          <p:nvPr/>
        </p:nvSpPr>
        <p:spPr>
          <a:xfrm>
            <a:off x="3200400" y="3352800"/>
            <a:ext cx="2743200" cy="3243594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AC839A6F-4FB0-9ED8-2182-A985A6B1CB9E}"/>
              </a:ext>
            </a:extLst>
          </p:cNvPr>
          <p:cNvSpPr/>
          <p:nvPr/>
        </p:nvSpPr>
        <p:spPr>
          <a:xfrm>
            <a:off x="888042" y="4188213"/>
            <a:ext cx="1574345" cy="157276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</a:rPr>
              <a:t>입력 장치</a:t>
            </a:r>
          </a:p>
        </p:txBody>
      </p:sp>
      <p:sp>
        <p:nvSpPr>
          <p:cNvPr id="10" name="원통 31">
            <a:extLst>
              <a:ext uri="{FF2B5EF4-FFF2-40B4-BE49-F238E27FC236}">
                <a16:creationId xmlns:a16="http://schemas.microsoft.com/office/drawing/2014/main" id="{DC5C0306-3AB2-5BF0-4C47-D8526505FA4F}"/>
              </a:ext>
            </a:extLst>
          </p:cNvPr>
          <p:cNvSpPr/>
          <p:nvPr/>
        </p:nvSpPr>
        <p:spPr>
          <a:xfrm>
            <a:off x="6065520" y="1255655"/>
            <a:ext cx="2012187" cy="1108914"/>
          </a:xfrm>
          <a:prstGeom prst="can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</a:rPr>
              <a:t>보조 기억 장치</a:t>
            </a: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451E7325-71FB-0317-94CC-AE745CFD04E2}"/>
              </a:ext>
            </a:extLst>
          </p:cNvPr>
          <p:cNvSpPr/>
          <p:nvPr/>
        </p:nvSpPr>
        <p:spPr>
          <a:xfrm>
            <a:off x="6679689" y="4188213"/>
            <a:ext cx="1574345" cy="157276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>
                <a:solidFill>
                  <a:schemeClr val="tx1"/>
                </a:solidFill>
              </a:rPr>
              <a:t>출력 장치</a:t>
            </a: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128109B4-7218-1FB1-E47F-D70679353897}"/>
              </a:ext>
            </a:extLst>
          </p:cNvPr>
          <p:cNvSpPr/>
          <p:nvPr/>
        </p:nvSpPr>
        <p:spPr>
          <a:xfrm>
            <a:off x="3685775" y="2328482"/>
            <a:ext cx="1772451" cy="601906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dirty="0" err="1">
                <a:solidFill>
                  <a:schemeClr val="tx1"/>
                </a:solidFill>
              </a:rPr>
              <a:t>주기억</a:t>
            </a:r>
            <a:r>
              <a:rPr lang="ko-KR" altLang="en-US" sz="2000" dirty="0">
                <a:solidFill>
                  <a:schemeClr val="tx1"/>
                </a:solidFill>
              </a:rPr>
              <a:t> 장치</a:t>
            </a: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576B8B58-0D9A-0699-412E-3321423F9645}"/>
              </a:ext>
            </a:extLst>
          </p:cNvPr>
          <p:cNvSpPr/>
          <p:nvPr/>
        </p:nvSpPr>
        <p:spPr>
          <a:xfrm>
            <a:off x="3559313" y="3662337"/>
            <a:ext cx="2025374" cy="86372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2111A022-ED08-B560-E86D-67984955D052}"/>
              </a:ext>
            </a:extLst>
          </p:cNvPr>
          <p:cNvSpPr/>
          <p:nvPr/>
        </p:nvSpPr>
        <p:spPr>
          <a:xfrm>
            <a:off x="3559313" y="4729830"/>
            <a:ext cx="2025374" cy="117994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5" name="Rectangle 5">
            <a:extLst>
              <a:ext uri="{FF2B5EF4-FFF2-40B4-BE49-F238E27FC236}">
                <a16:creationId xmlns:a16="http://schemas.microsoft.com/office/drawing/2014/main" id="{8535403C-1800-31AD-7267-A1D071B200E5}"/>
              </a:ext>
            </a:extLst>
          </p:cNvPr>
          <p:cNvSpPr/>
          <p:nvPr/>
        </p:nvSpPr>
        <p:spPr>
          <a:xfrm>
            <a:off x="3878506" y="4861647"/>
            <a:ext cx="648458" cy="786785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sp>
        <p:nvSpPr>
          <p:cNvPr id="36" name="Rectangle 78">
            <a:extLst>
              <a:ext uri="{FF2B5EF4-FFF2-40B4-BE49-F238E27FC236}">
                <a16:creationId xmlns:a16="http://schemas.microsoft.com/office/drawing/2014/main" id="{0FA634BB-6839-DC69-3B4A-44E23C4946C8}"/>
              </a:ext>
            </a:extLst>
          </p:cNvPr>
          <p:cNvSpPr/>
          <p:nvPr/>
        </p:nvSpPr>
        <p:spPr>
          <a:xfrm>
            <a:off x="3856482" y="3808716"/>
            <a:ext cx="1431037" cy="421328"/>
          </a:xfrm>
          <a:prstGeom prst="rect">
            <a:avLst/>
          </a:prstGeom>
          <a:noFill/>
          <a:ln w="19050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400" dirty="0">
              <a:solidFill>
                <a:schemeClr val="tx1"/>
              </a:solidFill>
            </a:endParaRPr>
          </a:p>
        </p:txBody>
      </p:sp>
      <p:grpSp>
        <p:nvGrpSpPr>
          <p:cNvPr id="37" name="Group 157">
            <a:extLst>
              <a:ext uri="{FF2B5EF4-FFF2-40B4-BE49-F238E27FC236}">
                <a16:creationId xmlns:a16="http://schemas.microsoft.com/office/drawing/2014/main" id="{E2A0AE7C-669D-2C01-738B-3FF41ADAFD94}"/>
              </a:ext>
            </a:extLst>
          </p:cNvPr>
          <p:cNvGrpSpPr/>
          <p:nvPr/>
        </p:nvGrpSpPr>
        <p:grpSpPr>
          <a:xfrm>
            <a:off x="4846319" y="4843060"/>
            <a:ext cx="407469" cy="786785"/>
            <a:chOff x="5281376" y="2708920"/>
            <a:chExt cx="586768" cy="1872208"/>
          </a:xfrm>
        </p:grpSpPr>
        <p:cxnSp>
          <p:nvCxnSpPr>
            <p:cNvPr id="38" name="Straight Connector 159">
              <a:extLst>
                <a:ext uri="{FF2B5EF4-FFF2-40B4-BE49-F238E27FC236}">
                  <a16:creationId xmlns:a16="http://schemas.microsoft.com/office/drawing/2014/main" id="{D124E72E-0E84-457F-9990-33D5A2785F6B}"/>
                </a:ext>
              </a:extLst>
            </p:cNvPr>
            <p:cNvCxnSpPr/>
            <p:nvPr/>
          </p:nvCxnSpPr>
          <p:spPr>
            <a:xfrm>
              <a:off x="5281379" y="2708920"/>
              <a:ext cx="0" cy="7200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160">
              <a:extLst>
                <a:ext uri="{FF2B5EF4-FFF2-40B4-BE49-F238E27FC236}">
                  <a16:creationId xmlns:a16="http://schemas.microsoft.com/office/drawing/2014/main" id="{C202582C-8B44-2109-AA11-48F76C4BD256}"/>
                </a:ext>
              </a:extLst>
            </p:cNvPr>
            <p:cNvCxnSpPr/>
            <p:nvPr/>
          </p:nvCxnSpPr>
          <p:spPr>
            <a:xfrm>
              <a:off x="5281376" y="2716628"/>
              <a:ext cx="586765" cy="5040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161">
              <a:extLst>
                <a:ext uri="{FF2B5EF4-FFF2-40B4-BE49-F238E27FC236}">
                  <a16:creationId xmlns:a16="http://schemas.microsoft.com/office/drawing/2014/main" id="{6A18DB80-3A61-A04C-D6C0-21BB8BE38648}"/>
                </a:ext>
              </a:extLst>
            </p:cNvPr>
            <p:cNvCxnSpPr/>
            <p:nvPr/>
          </p:nvCxnSpPr>
          <p:spPr>
            <a:xfrm flipV="1">
              <a:off x="5281379" y="4077072"/>
              <a:ext cx="586765" cy="50405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162">
              <a:extLst>
                <a:ext uri="{FF2B5EF4-FFF2-40B4-BE49-F238E27FC236}">
                  <a16:creationId xmlns:a16="http://schemas.microsoft.com/office/drawing/2014/main" id="{2397A46A-4E7B-2B0D-745B-91E132E25570}"/>
                </a:ext>
              </a:extLst>
            </p:cNvPr>
            <p:cNvCxnSpPr/>
            <p:nvPr/>
          </p:nvCxnSpPr>
          <p:spPr>
            <a:xfrm flipV="1">
              <a:off x="5868144" y="3220684"/>
              <a:ext cx="0" cy="8563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163">
              <a:extLst>
                <a:ext uri="{FF2B5EF4-FFF2-40B4-BE49-F238E27FC236}">
                  <a16:creationId xmlns:a16="http://schemas.microsoft.com/office/drawing/2014/main" id="{B8B3FCF6-C49B-D2C5-AFCE-D90C00F915A6}"/>
                </a:ext>
              </a:extLst>
            </p:cNvPr>
            <p:cNvCxnSpPr/>
            <p:nvPr/>
          </p:nvCxnSpPr>
          <p:spPr>
            <a:xfrm flipV="1">
              <a:off x="5285908" y="3861048"/>
              <a:ext cx="0" cy="72008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164">
              <a:extLst>
                <a:ext uri="{FF2B5EF4-FFF2-40B4-BE49-F238E27FC236}">
                  <a16:creationId xmlns:a16="http://schemas.microsoft.com/office/drawing/2014/main" id="{01DFDB3D-B6A5-AF82-E307-78FDF252462E}"/>
                </a:ext>
              </a:extLst>
            </p:cNvPr>
            <p:cNvCxnSpPr/>
            <p:nvPr/>
          </p:nvCxnSpPr>
          <p:spPr>
            <a:xfrm flipV="1">
              <a:off x="5285908" y="3652732"/>
              <a:ext cx="216024" cy="208316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165">
              <a:extLst>
                <a:ext uri="{FF2B5EF4-FFF2-40B4-BE49-F238E27FC236}">
                  <a16:creationId xmlns:a16="http://schemas.microsoft.com/office/drawing/2014/main" id="{91224D3D-435C-FD47-A1B6-F67E8A8337E6}"/>
                </a:ext>
              </a:extLst>
            </p:cNvPr>
            <p:cNvCxnSpPr/>
            <p:nvPr/>
          </p:nvCxnSpPr>
          <p:spPr>
            <a:xfrm>
              <a:off x="5281379" y="3429000"/>
              <a:ext cx="216024" cy="223732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7" name="TextBox 46">
            <a:extLst>
              <a:ext uri="{FF2B5EF4-FFF2-40B4-BE49-F238E27FC236}">
                <a16:creationId xmlns:a16="http://schemas.microsoft.com/office/drawing/2014/main" id="{E994456D-2DD3-EF35-E206-4155CEA18E09}"/>
              </a:ext>
            </a:extLst>
          </p:cNvPr>
          <p:cNvSpPr txBox="1"/>
          <p:nvPr/>
        </p:nvSpPr>
        <p:spPr>
          <a:xfrm>
            <a:off x="3824023" y="5124234"/>
            <a:ext cx="7574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/>
              <a:t>레지스터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E657155-0277-0940-FF87-B615EB10E95B}"/>
              </a:ext>
            </a:extLst>
          </p:cNvPr>
          <p:cNvSpPr txBox="1"/>
          <p:nvPr/>
        </p:nvSpPr>
        <p:spPr>
          <a:xfrm>
            <a:off x="4170478" y="3889044"/>
            <a:ext cx="80304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1100" dirty="0"/>
              <a:t>제어 장치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462F98E-1613-81C3-18C3-DB6C98E470D3}"/>
              </a:ext>
            </a:extLst>
          </p:cNvPr>
          <p:cNvSpPr txBox="1"/>
          <p:nvPr/>
        </p:nvSpPr>
        <p:spPr>
          <a:xfrm>
            <a:off x="4813453" y="4979261"/>
            <a:ext cx="49378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1100" dirty="0"/>
              <a:t>ALU</a:t>
            </a:r>
            <a:endParaRPr lang="ko-KR" altLang="en-US" sz="11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E2B4B0A-5FA3-E3E8-3808-64D65D85A174}"/>
              </a:ext>
            </a:extLst>
          </p:cNvPr>
          <p:cNvSpPr txBox="1"/>
          <p:nvPr/>
        </p:nvSpPr>
        <p:spPr>
          <a:xfrm>
            <a:off x="5071867" y="4283506"/>
            <a:ext cx="546945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제어부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830FA14-A5D1-E2BA-9B9C-0D3EC5A0EE60}"/>
              </a:ext>
            </a:extLst>
          </p:cNvPr>
          <p:cNvSpPr txBox="1"/>
          <p:nvPr/>
        </p:nvSpPr>
        <p:spPr>
          <a:xfrm>
            <a:off x="5073471" y="5667212"/>
            <a:ext cx="54373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1100" dirty="0" err="1">
                <a:latin typeface="메이플스토리" panose="02000300000000000000" pitchFamily="2" charset="-127"/>
                <a:ea typeface="메이플스토리" panose="02000300000000000000" pitchFamily="2" charset="-127"/>
              </a:rPr>
              <a:t>연산부</a:t>
            </a:r>
            <a:endParaRPr lang="ko-KR" altLang="en-US" sz="1100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33467692-2275-1DFA-E42C-44AB067A75A8}"/>
              </a:ext>
            </a:extLst>
          </p:cNvPr>
          <p:cNvSpPr txBox="1"/>
          <p:nvPr/>
        </p:nvSpPr>
        <p:spPr>
          <a:xfrm>
            <a:off x="3629903" y="6071383"/>
            <a:ext cx="19030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ko-KR" altLang="en-US" sz="2000" dirty="0"/>
              <a:t>중앙 처리 장치</a:t>
            </a:r>
          </a:p>
        </p:txBody>
      </p:sp>
      <p:cxnSp>
        <p:nvCxnSpPr>
          <p:cNvPr id="55" name="직선 연결선 54">
            <a:extLst>
              <a:ext uri="{FF2B5EF4-FFF2-40B4-BE49-F238E27FC236}">
                <a16:creationId xmlns:a16="http://schemas.microsoft.com/office/drawing/2014/main" id="{EAD3B52A-EC0D-30B6-66B2-81C85321A267}"/>
              </a:ext>
            </a:extLst>
          </p:cNvPr>
          <p:cNvCxnSpPr>
            <a:cxnSpLocks/>
          </p:cNvCxnSpPr>
          <p:nvPr/>
        </p:nvCxnSpPr>
        <p:spPr>
          <a:xfrm>
            <a:off x="4619597" y="1876067"/>
            <a:ext cx="1445923" cy="0"/>
          </a:xfrm>
          <a:prstGeom prst="line">
            <a:avLst/>
          </a:prstGeom>
          <a:ln w="101600">
            <a:solidFill>
              <a:srgbClr val="4A4B7D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직선 연결선 55">
            <a:extLst>
              <a:ext uri="{FF2B5EF4-FFF2-40B4-BE49-F238E27FC236}">
                <a16:creationId xmlns:a16="http://schemas.microsoft.com/office/drawing/2014/main" id="{C150C15F-38FA-78A2-1470-EBB1D2F7BF73}"/>
              </a:ext>
            </a:extLst>
          </p:cNvPr>
          <p:cNvCxnSpPr>
            <a:cxnSpLocks/>
          </p:cNvCxnSpPr>
          <p:nvPr/>
        </p:nvCxnSpPr>
        <p:spPr>
          <a:xfrm>
            <a:off x="4572001" y="2936672"/>
            <a:ext cx="0" cy="413843"/>
          </a:xfrm>
          <a:prstGeom prst="line">
            <a:avLst/>
          </a:prstGeom>
          <a:ln w="101600">
            <a:solidFill>
              <a:srgbClr val="4A4B7D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직선 연결선 57">
            <a:extLst>
              <a:ext uri="{FF2B5EF4-FFF2-40B4-BE49-F238E27FC236}">
                <a16:creationId xmlns:a16="http://schemas.microsoft.com/office/drawing/2014/main" id="{F1E059A4-8491-828A-F07A-B8F48813714E}"/>
              </a:ext>
            </a:extLst>
          </p:cNvPr>
          <p:cNvCxnSpPr>
            <a:cxnSpLocks/>
          </p:cNvCxnSpPr>
          <p:nvPr/>
        </p:nvCxnSpPr>
        <p:spPr>
          <a:xfrm flipV="1">
            <a:off x="1675214" y="2576513"/>
            <a:ext cx="0" cy="1604146"/>
          </a:xfrm>
          <a:prstGeom prst="line">
            <a:avLst/>
          </a:prstGeom>
          <a:ln w="101600">
            <a:solidFill>
              <a:srgbClr val="4A4B7D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직선 연결선 64">
            <a:extLst>
              <a:ext uri="{FF2B5EF4-FFF2-40B4-BE49-F238E27FC236}">
                <a16:creationId xmlns:a16="http://schemas.microsoft.com/office/drawing/2014/main" id="{C093C0E6-22A8-0657-87C3-DC445AC49827}"/>
              </a:ext>
            </a:extLst>
          </p:cNvPr>
          <p:cNvCxnSpPr>
            <a:cxnSpLocks/>
          </p:cNvCxnSpPr>
          <p:nvPr/>
        </p:nvCxnSpPr>
        <p:spPr>
          <a:xfrm>
            <a:off x="1724025" y="2629435"/>
            <a:ext cx="1953004" cy="0"/>
          </a:xfrm>
          <a:prstGeom prst="line">
            <a:avLst/>
          </a:prstGeom>
          <a:ln w="101600">
            <a:solidFill>
              <a:srgbClr val="4A4B7D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직선 연결선 70">
            <a:extLst>
              <a:ext uri="{FF2B5EF4-FFF2-40B4-BE49-F238E27FC236}">
                <a16:creationId xmlns:a16="http://schemas.microsoft.com/office/drawing/2014/main" id="{368FE61C-D638-201F-C053-BE6F5CC575B3}"/>
              </a:ext>
            </a:extLst>
          </p:cNvPr>
          <p:cNvCxnSpPr>
            <a:cxnSpLocks/>
          </p:cNvCxnSpPr>
          <p:nvPr/>
        </p:nvCxnSpPr>
        <p:spPr>
          <a:xfrm flipV="1">
            <a:off x="7460041" y="2576513"/>
            <a:ext cx="0" cy="1604145"/>
          </a:xfrm>
          <a:prstGeom prst="line">
            <a:avLst/>
          </a:prstGeom>
          <a:ln w="101600">
            <a:solidFill>
              <a:srgbClr val="4A4B7D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직선 연결선 71">
            <a:extLst>
              <a:ext uri="{FF2B5EF4-FFF2-40B4-BE49-F238E27FC236}">
                <a16:creationId xmlns:a16="http://schemas.microsoft.com/office/drawing/2014/main" id="{EE2B6FF8-F520-9E10-6EEE-DB957C7DC09F}"/>
              </a:ext>
            </a:extLst>
          </p:cNvPr>
          <p:cNvCxnSpPr>
            <a:cxnSpLocks/>
          </p:cNvCxnSpPr>
          <p:nvPr/>
        </p:nvCxnSpPr>
        <p:spPr>
          <a:xfrm>
            <a:off x="5458226" y="2629435"/>
            <a:ext cx="1953004" cy="0"/>
          </a:xfrm>
          <a:prstGeom prst="line">
            <a:avLst/>
          </a:prstGeom>
          <a:ln w="101600">
            <a:solidFill>
              <a:srgbClr val="4A4B7D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직선 연결선 79">
            <a:extLst>
              <a:ext uri="{FF2B5EF4-FFF2-40B4-BE49-F238E27FC236}">
                <a16:creationId xmlns:a16="http://schemas.microsoft.com/office/drawing/2014/main" id="{5BF5A7FA-99E0-6420-C6C5-4C98434AB2C2}"/>
              </a:ext>
            </a:extLst>
          </p:cNvPr>
          <p:cNvCxnSpPr>
            <a:cxnSpLocks/>
          </p:cNvCxnSpPr>
          <p:nvPr/>
        </p:nvCxnSpPr>
        <p:spPr>
          <a:xfrm>
            <a:off x="4572001" y="1826419"/>
            <a:ext cx="0" cy="499682"/>
          </a:xfrm>
          <a:prstGeom prst="line">
            <a:avLst/>
          </a:prstGeom>
          <a:ln w="101600">
            <a:solidFill>
              <a:srgbClr val="4A4B7D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직선 화살표 연결선 85">
            <a:extLst>
              <a:ext uri="{FF2B5EF4-FFF2-40B4-BE49-F238E27FC236}">
                <a16:creationId xmlns:a16="http://schemas.microsoft.com/office/drawing/2014/main" id="{DFC792D4-DF5B-37AA-A445-397F04AC7C05}"/>
              </a:ext>
            </a:extLst>
          </p:cNvPr>
          <p:cNvCxnSpPr>
            <a:cxnSpLocks/>
            <a:stCxn id="36" idx="1"/>
            <a:endCxn id="9" idx="3"/>
          </p:cNvCxnSpPr>
          <p:nvPr/>
        </p:nvCxnSpPr>
        <p:spPr>
          <a:xfrm flipH="1">
            <a:off x="2462387" y="4019380"/>
            <a:ext cx="1394095" cy="955217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757C2098-3C9C-35C2-8915-E30C3DDC843F}"/>
              </a:ext>
            </a:extLst>
          </p:cNvPr>
          <p:cNvCxnSpPr>
            <a:cxnSpLocks/>
          </p:cNvCxnSpPr>
          <p:nvPr/>
        </p:nvCxnSpPr>
        <p:spPr>
          <a:xfrm>
            <a:off x="5307241" y="4008786"/>
            <a:ext cx="1374372" cy="9658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87">
            <a:extLst>
              <a:ext uri="{FF2B5EF4-FFF2-40B4-BE49-F238E27FC236}">
                <a16:creationId xmlns:a16="http://schemas.microsoft.com/office/drawing/2014/main" id="{D599B958-85DC-2A00-C499-366F8FE1C9F7}"/>
              </a:ext>
            </a:extLst>
          </p:cNvPr>
          <p:cNvCxnSpPr>
            <a:cxnSpLocks/>
          </p:cNvCxnSpPr>
          <p:nvPr/>
        </p:nvCxnSpPr>
        <p:spPr>
          <a:xfrm flipV="1">
            <a:off x="4204847" y="2946400"/>
            <a:ext cx="0" cy="86231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직선 화살표 연결선 91">
            <a:extLst>
              <a:ext uri="{FF2B5EF4-FFF2-40B4-BE49-F238E27FC236}">
                <a16:creationId xmlns:a16="http://schemas.microsoft.com/office/drawing/2014/main" id="{E2A1625B-7B72-389F-C30C-AB9C081175C7}"/>
              </a:ext>
            </a:extLst>
          </p:cNvPr>
          <p:cNvCxnSpPr>
            <a:cxnSpLocks/>
            <a:stCxn id="36" idx="3"/>
            <a:endCxn id="10" idx="3"/>
          </p:cNvCxnSpPr>
          <p:nvPr/>
        </p:nvCxnSpPr>
        <p:spPr>
          <a:xfrm flipV="1">
            <a:off x="5287519" y="2364569"/>
            <a:ext cx="1784095" cy="1654811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CAB0B41A-25FD-AA99-0AD3-103B3BD3AF29}"/>
              </a:ext>
            </a:extLst>
          </p:cNvPr>
          <p:cNvCxnSpPr>
            <a:cxnSpLocks/>
          </p:cNvCxnSpPr>
          <p:nvPr/>
        </p:nvCxnSpPr>
        <p:spPr>
          <a:xfrm>
            <a:off x="935575" y="1637873"/>
            <a:ext cx="694494" cy="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직선 연결선 94">
            <a:extLst>
              <a:ext uri="{FF2B5EF4-FFF2-40B4-BE49-F238E27FC236}">
                <a16:creationId xmlns:a16="http://schemas.microsoft.com/office/drawing/2014/main" id="{18D12C47-B8CD-FB38-0F7B-ABC8C1337E3F}"/>
              </a:ext>
            </a:extLst>
          </p:cNvPr>
          <p:cNvCxnSpPr>
            <a:cxnSpLocks/>
          </p:cNvCxnSpPr>
          <p:nvPr/>
        </p:nvCxnSpPr>
        <p:spPr>
          <a:xfrm>
            <a:off x="935575" y="1880356"/>
            <a:ext cx="694494" cy="0"/>
          </a:xfrm>
          <a:prstGeom prst="line">
            <a:avLst/>
          </a:prstGeom>
          <a:ln w="101600">
            <a:solidFill>
              <a:srgbClr val="4A4B7D">
                <a:alpha val="8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TextBox 96">
            <a:extLst>
              <a:ext uri="{FF2B5EF4-FFF2-40B4-BE49-F238E27FC236}">
                <a16:creationId xmlns:a16="http://schemas.microsoft.com/office/drawing/2014/main" id="{63789824-8D43-F242-D543-6CEAC4C6E0B5}"/>
              </a:ext>
            </a:extLst>
          </p:cNvPr>
          <p:cNvSpPr txBox="1"/>
          <p:nvPr/>
        </p:nvSpPr>
        <p:spPr>
          <a:xfrm>
            <a:off x="1673588" y="1507560"/>
            <a:ext cx="113043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/>
              <a:t>제어 신호 경로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2D5D9C5E-533A-75F5-4A0E-970C2BA25935}"/>
              </a:ext>
            </a:extLst>
          </p:cNvPr>
          <p:cNvSpPr txBox="1"/>
          <p:nvPr/>
        </p:nvSpPr>
        <p:spPr>
          <a:xfrm>
            <a:off x="1673588" y="1749551"/>
            <a:ext cx="12715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100" dirty="0"/>
              <a:t>데이터 전달 경로</a:t>
            </a:r>
          </a:p>
        </p:txBody>
      </p:sp>
      <p:cxnSp>
        <p:nvCxnSpPr>
          <p:cNvPr id="108" name="직선 화살표 연결선 107">
            <a:extLst>
              <a:ext uri="{FF2B5EF4-FFF2-40B4-BE49-F238E27FC236}">
                <a16:creationId xmlns:a16="http://schemas.microsoft.com/office/drawing/2014/main" id="{5D05EDFE-FE8B-F20D-0FA7-5154529E2640}"/>
              </a:ext>
            </a:extLst>
          </p:cNvPr>
          <p:cNvCxnSpPr>
            <a:cxnSpLocks/>
          </p:cNvCxnSpPr>
          <p:nvPr/>
        </p:nvCxnSpPr>
        <p:spPr>
          <a:xfrm flipH="1">
            <a:off x="4202734" y="4228565"/>
            <a:ext cx="369266" cy="6330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5" name="직선 화살표 연결선 124">
            <a:extLst>
              <a:ext uri="{FF2B5EF4-FFF2-40B4-BE49-F238E27FC236}">
                <a16:creationId xmlns:a16="http://schemas.microsoft.com/office/drawing/2014/main" id="{3C74694B-258E-37D8-034F-423D3D7BAA24}"/>
              </a:ext>
            </a:extLst>
          </p:cNvPr>
          <p:cNvCxnSpPr>
            <a:cxnSpLocks/>
          </p:cNvCxnSpPr>
          <p:nvPr/>
        </p:nvCxnSpPr>
        <p:spPr>
          <a:xfrm>
            <a:off x="4573026" y="4228565"/>
            <a:ext cx="369266" cy="6330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4894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(12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/>
              <a:t>CPU</a:t>
            </a:r>
            <a:r>
              <a:rPr lang="ko-KR" altLang="en-US" dirty="0"/>
              <a:t> 구성 요소</a:t>
            </a:r>
            <a:endParaRPr lang="en-US" altLang="ko-KR" dirty="0"/>
          </a:p>
          <a:p>
            <a:pPr lvl="1"/>
            <a:r>
              <a:rPr lang="ko-KR" altLang="en-US" dirty="0"/>
              <a:t>제어 장치</a:t>
            </a:r>
            <a:endParaRPr lang="en-US" altLang="ko-KR" dirty="0"/>
          </a:p>
          <a:p>
            <a:pPr lvl="2"/>
            <a:r>
              <a:rPr lang="ko-KR" altLang="en-US" dirty="0"/>
              <a:t>명령어를 해석하고</a:t>
            </a:r>
            <a:r>
              <a:rPr lang="en-US" altLang="ko-KR" dirty="0"/>
              <a:t>, </a:t>
            </a:r>
            <a:r>
              <a:rPr lang="ko-KR" altLang="en-US" dirty="0"/>
              <a:t> 다른 장치의 동작 유형을 결정하는 부분</a:t>
            </a:r>
            <a:endParaRPr lang="en-US" altLang="ko-KR" dirty="0"/>
          </a:p>
          <a:p>
            <a:pPr lvl="1"/>
            <a:r>
              <a:rPr lang="en-US" altLang="ko-KR" dirty="0"/>
              <a:t>ALU(</a:t>
            </a:r>
            <a:r>
              <a:rPr lang="ko-KR" altLang="en-US" dirty="0"/>
              <a:t>연산 장치</a:t>
            </a:r>
            <a:r>
              <a:rPr lang="en-US" altLang="ko-KR" dirty="0"/>
              <a:t>)</a:t>
            </a:r>
          </a:p>
          <a:p>
            <a:pPr lvl="2"/>
            <a:r>
              <a:rPr lang="ko-KR" altLang="en-US" dirty="0"/>
              <a:t>데이터의 산술 연산과 논리 연산 수행하는 부분</a:t>
            </a:r>
            <a:endParaRPr lang="en-US" altLang="ko-KR" dirty="0"/>
          </a:p>
          <a:p>
            <a:pPr lvl="1"/>
            <a:r>
              <a:rPr lang="ko-KR" altLang="en-US" dirty="0"/>
              <a:t>레지스터</a:t>
            </a:r>
            <a:endParaRPr lang="en-US" altLang="ko-KR" dirty="0"/>
          </a:p>
          <a:p>
            <a:pPr lvl="2"/>
            <a:r>
              <a:rPr lang="ko-KR" altLang="en-US" dirty="0"/>
              <a:t>연산 데이터를 일시적으로 저장하는 부분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14</a:t>
            </a:fld>
            <a:endParaRPr lang="ko-KR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526134" y="5045017"/>
            <a:ext cx="6091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Q. </a:t>
            </a:r>
            <a:r>
              <a:rPr lang="ko-KR" altLang="en-US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컴퓨터의 기억 장치 중 가장 빠른 기억 장치는</a:t>
            </a:r>
            <a:r>
              <a:rPr lang="en-US" altLang="ko-KR" sz="2400" dirty="0">
                <a:solidFill>
                  <a:schemeClr val="accent5"/>
                </a:solidFill>
                <a:latin typeface="메이플스토리" panose="02000300000000000000" pitchFamily="2" charset="-127"/>
                <a:ea typeface="메이플스토리" panose="02000300000000000000" pitchFamily="2" charset="-127"/>
              </a:rPr>
              <a:t>?</a:t>
            </a:r>
            <a:endParaRPr lang="ko-KR" altLang="en-US" sz="2400" dirty="0">
              <a:solidFill>
                <a:schemeClr val="accent5"/>
              </a:solidFill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28690" y="5650974"/>
            <a:ext cx="1286620" cy="46166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ko-KR" altLang="en-US" sz="24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레지스터</a:t>
            </a:r>
          </a:p>
        </p:txBody>
      </p:sp>
    </p:spTree>
    <p:extLst>
      <p:ext uri="{BB962C8B-B14F-4D97-AF65-F5344CB8AC3E}">
        <p14:creationId xmlns:p14="http://schemas.microsoft.com/office/powerpoint/2010/main" val="1718305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(12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기억 장치</a:t>
            </a:r>
            <a:endParaRPr lang="en-US" altLang="ko-KR" dirty="0"/>
          </a:p>
          <a:p>
            <a:pPr lvl="1"/>
            <a:r>
              <a:rPr lang="ko-KR" altLang="en-US" dirty="0"/>
              <a:t>프로그램과 데이터를 저장하는 장치</a:t>
            </a:r>
            <a:endParaRPr lang="en-US" altLang="ko-KR" dirty="0"/>
          </a:p>
          <a:p>
            <a:pPr lvl="1"/>
            <a:endParaRPr lang="en-US" altLang="ko-KR" dirty="0"/>
          </a:p>
          <a:p>
            <a:r>
              <a:rPr lang="ko-KR" altLang="en-US" dirty="0"/>
              <a:t>기억 장치 종류</a:t>
            </a:r>
            <a:endParaRPr lang="en-US" altLang="ko-KR" dirty="0"/>
          </a:p>
          <a:p>
            <a:pPr lvl="1"/>
            <a:r>
              <a:rPr lang="ko-KR" altLang="en-US" dirty="0" err="1"/>
              <a:t>주기억</a:t>
            </a:r>
            <a:r>
              <a:rPr lang="ko-KR" altLang="en-US" dirty="0"/>
              <a:t> 장치</a:t>
            </a:r>
            <a:endParaRPr lang="en-US" altLang="ko-KR" dirty="0"/>
          </a:p>
          <a:p>
            <a:pPr lvl="2"/>
            <a:r>
              <a:rPr lang="ko-KR" altLang="en-US" dirty="0"/>
              <a:t>램</a:t>
            </a:r>
            <a:r>
              <a:rPr lang="en-US" altLang="ko-KR" dirty="0"/>
              <a:t>(RAM)</a:t>
            </a:r>
          </a:p>
          <a:p>
            <a:pPr lvl="1"/>
            <a:r>
              <a:rPr lang="ko-KR" altLang="en-US" dirty="0"/>
              <a:t>보조기억 장치</a:t>
            </a:r>
            <a:endParaRPr lang="en-US" altLang="ko-KR" dirty="0"/>
          </a:p>
          <a:p>
            <a:pPr lvl="2"/>
            <a:r>
              <a:rPr lang="ko-KR" altLang="en-US" dirty="0"/>
              <a:t>자기 테이프</a:t>
            </a:r>
            <a:endParaRPr lang="en-US" altLang="ko-KR" dirty="0"/>
          </a:p>
          <a:p>
            <a:pPr lvl="2"/>
            <a:r>
              <a:rPr lang="ko-KR" altLang="en-US" dirty="0"/>
              <a:t>자기 디스크</a:t>
            </a:r>
            <a:endParaRPr lang="en-US" altLang="ko-KR" dirty="0"/>
          </a:p>
          <a:p>
            <a:pPr lvl="2"/>
            <a:r>
              <a:rPr lang="ko-KR" altLang="en-US" dirty="0"/>
              <a:t>광학 디스크</a:t>
            </a:r>
            <a:endParaRPr lang="en-US" altLang="ko-KR" dirty="0"/>
          </a:p>
          <a:p>
            <a:pPr lvl="2"/>
            <a:r>
              <a:rPr lang="ko-KR" altLang="en-US" dirty="0"/>
              <a:t>플래시 메모리</a:t>
            </a:r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15</a:t>
            </a:fld>
            <a:endParaRPr lang="ko-KR" alt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2B376E-B90E-A3C2-4108-639F94D42DA3}"/>
              </a:ext>
            </a:extLst>
          </p:cNvPr>
          <p:cNvSpPr txBox="1"/>
          <p:nvPr/>
        </p:nvSpPr>
        <p:spPr>
          <a:xfrm>
            <a:off x="6137861" y="6159381"/>
            <a:ext cx="8306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[RAM]</a:t>
            </a:r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0161329-57C0-100B-CC0D-92D0226DBB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2949" y="3851962"/>
            <a:ext cx="4000500" cy="224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064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(12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 lnSpcReduction="10000"/>
          </a:bodyPr>
          <a:lstStyle/>
          <a:p>
            <a:r>
              <a:rPr lang="ko-KR" altLang="en-US" dirty="0" err="1"/>
              <a:t>주기억</a:t>
            </a:r>
            <a:r>
              <a:rPr lang="ko-KR" altLang="en-US" dirty="0"/>
              <a:t> 장치</a:t>
            </a:r>
            <a:r>
              <a:rPr lang="en-US" altLang="ko-KR" dirty="0"/>
              <a:t>(main memory)</a:t>
            </a:r>
          </a:p>
          <a:p>
            <a:pPr lvl="1"/>
            <a:r>
              <a:rPr lang="en-US" altLang="ko-KR" dirty="0"/>
              <a:t>CPU</a:t>
            </a:r>
            <a:r>
              <a:rPr lang="ko-KR" altLang="en-US" dirty="0"/>
              <a:t>가 직접 읽고 쓸 수 있으며</a:t>
            </a:r>
            <a:r>
              <a:rPr lang="en-US" altLang="ko-KR" dirty="0"/>
              <a:t>, </a:t>
            </a:r>
            <a:r>
              <a:rPr lang="ko-KR" altLang="en-US" dirty="0"/>
              <a:t>실행 중인 프로그램과 실행에 필요한 데이터를 저장하는 메모리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주기억</a:t>
            </a:r>
            <a:r>
              <a:rPr lang="ko-KR" altLang="en-US" dirty="0"/>
              <a:t> 장치로 사용되는 메모리</a:t>
            </a:r>
            <a:endParaRPr lang="en-US" altLang="ko-KR" dirty="0"/>
          </a:p>
          <a:p>
            <a:pPr lvl="1"/>
            <a:r>
              <a:rPr lang="ko-KR" altLang="en-US" dirty="0"/>
              <a:t>현재의 반도체 기술로는 램</a:t>
            </a:r>
            <a:r>
              <a:rPr lang="en-US" altLang="ko-KR" dirty="0"/>
              <a:t>(RAM)</a:t>
            </a:r>
            <a:r>
              <a:rPr lang="ko-KR" altLang="en-US" dirty="0"/>
              <a:t>이 사용됨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 err="1"/>
              <a:t>주기억</a:t>
            </a:r>
            <a:r>
              <a:rPr lang="ko-KR" altLang="en-US" dirty="0"/>
              <a:t> 장치 특징</a:t>
            </a:r>
          </a:p>
          <a:p>
            <a:pPr lvl="1"/>
            <a:r>
              <a:rPr lang="en-US" altLang="ko-KR" dirty="0"/>
              <a:t>CPU</a:t>
            </a:r>
            <a:r>
              <a:rPr lang="ko-KR" altLang="en-US" dirty="0"/>
              <a:t>가 직접 접근 가능</a:t>
            </a:r>
            <a:endParaRPr lang="en-US" altLang="ko-KR" dirty="0"/>
          </a:p>
          <a:p>
            <a:pPr lvl="1"/>
            <a:r>
              <a:rPr lang="ko-KR" altLang="en-US" dirty="0"/>
              <a:t>실행 중인 프로그램과 데이터를 저장</a:t>
            </a:r>
          </a:p>
          <a:p>
            <a:pPr lvl="1"/>
            <a:r>
              <a:rPr lang="ko-KR" altLang="en-US" dirty="0"/>
              <a:t>전원이 꺼지면 저장된 내용이 사라짐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98176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(12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 lnSpcReduction="10000"/>
          </a:bodyPr>
          <a:lstStyle/>
          <a:p>
            <a:r>
              <a:rPr lang="ko-KR" altLang="en-US" dirty="0"/>
              <a:t>보조 기억 장치</a:t>
            </a:r>
            <a:r>
              <a:rPr lang="en-US" altLang="ko-KR" dirty="0"/>
              <a:t>(secondary storage)</a:t>
            </a:r>
          </a:p>
          <a:p>
            <a:pPr lvl="1"/>
            <a:r>
              <a:rPr lang="en-US" altLang="ko-KR" dirty="0"/>
              <a:t>CPU</a:t>
            </a:r>
            <a:r>
              <a:rPr lang="ko-KR" altLang="en-US" dirty="0"/>
              <a:t>가 직접 읽고 쓸 수 없으며</a:t>
            </a:r>
            <a:r>
              <a:rPr lang="en-US" altLang="ko-KR" dirty="0"/>
              <a:t>,</a:t>
            </a:r>
            <a:r>
              <a:rPr lang="ko-KR" altLang="en-US" dirty="0"/>
              <a:t> 프로그램과 데이터를 영구적으로 저장하는 메모리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보조 기억 장치로 사용되는 메모리</a:t>
            </a:r>
            <a:endParaRPr lang="en-US" altLang="ko-KR" dirty="0"/>
          </a:p>
          <a:p>
            <a:pPr lvl="1"/>
            <a:r>
              <a:rPr lang="ko-KR" altLang="en-US" dirty="0"/>
              <a:t>자기 테이프</a:t>
            </a:r>
            <a:r>
              <a:rPr lang="en-US" altLang="ko-KR" dirty="0"/>
              <a:t>, </a:t>
            </a:r>
            <a:r>
              <a:rPr lang="ko-KR" altLang="en-US" dirty="0"/>
              <a:t>자기 디스크</a:t>
            </a:r>
            <a:r>
              <a:rPr lang="en-US" altLang="ko-KR" dirty="0"/>
              <a:t>, </a:t>
            </a:r>
            <a:r>
              <a:rPr lang="ko-KR" altLang="en-US" dirty="0"/>
              <a:t>광학 디스크</a:t>
            </a:r>
            <a:r>
              <a:rPr lang="en-US" altLang="ko-KR" dirty="0"/>
              <a:t>, </a:t>
            </a:r>
            <a:r>
              <a:rPr lang="ko-KR" altLang="en-US" dirty="0"/>
              <a:t>플래시 메모리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보조 기억 장치 특징</a:t>
            </a:r>
            <a:endParaRPr lang="en-US" altLang="ko-KR" dirty="0"/>
          </a:p>
          <a:p>
            <a:pPr lvl="1"/>
            <a:r>
              <a:rPr lang="en-US" altLang="ko-KR" dirty="0"/>
              <a:t>CPU</a:t>
            </a:r>
            <a:r>
              <a:rPr lang="ko-KR" altLang="en-US" dirty="0"/>
              <a:t>가 직접 접근 불가능</a:t>
            </a:r>
            <a:endParaRPr lang="en-US" altLang="ko-KR" dirty="0"/>
          </a:p>
          <a:p>
            <a:pPr lvl="1"/>
            <a:r>
              <a:rPr lang="ko-KR" altLang="en-US" dirty="0"/>
              <a:t>프로그램과 데이터를 영구적으로 저장</a:t>
            </a:r>
            <a:endParaRPr lang="en-US" altLang="ko-KR" dirty="0"/>
          </a:p>
          <a:p>
            <a:pPr lvl="1"/>
            <a:r>
              <a:rPr lang="ko-KR" altLang="en-US" dirty="0" err="1"/>
              <a:t>주기억</a:t>
            </a:r>
            <a:r>
              <a:rPr lang="ko-KR" altLang="en-US" dirty="0"/>
              <a:t> 장치보다 속도가 느림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17</a:t>
            </a:fld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ED0121F-EB3A-F33D-F3D1-F1627CDB8348}"/>
              </a:ext>
            </a:extLst>
          </p:cNvPr>
          <p:cNvSpPr txBox="1"/>
          <p:nvPr/>
        </p:nvSpPr>
        <p:spPr>
          <a:xfrm>
            <a:off x="5760720" y="3813048"/>
            <a:ext cx="31729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전원이 꺼져도 저장된 정보가</a:t>
            </a:r>
            <a:endParaRPr lang="en-US" altLang="ko-KR" dirty="0">
              <a:latin typeface="메이플스토리" panose="02000300000000000000" pitchFamily="2" charset="-127"/>
              <a:ea typeface="메이플스토리" panose="02000300000000000000" pitchFamily="2" charset="-127"/>
            </a:endParaRPr>
          </a:p>
          <a:p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사라지지 않는 반도체 저장 장치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993D23AE-C383-5534-AC99-418CCA6B82B7}"/>
              </a:ext>
            </a:extLst>
          </p:cNvPr>
          <p:cNvCxnSpPr>
            <a:cxnSpLocks/>
          </p:cNvCxnSpPr>
          <p:nvPr/>
        </p:nvCxnSpPr>
        <p:spPr>
          <a:xfrm>
            <a:off x="5853594" y="3785616"/>
            <a:ext cx="1664389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6000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(12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자기 테이프 예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18</a:t>
            </a:fld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4927D72D-BFF6-0BF3-A9F6-4D07F7F67C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3875" y="2404665"/>
            <a:ext cx="2655703" cy="39516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2EC7425-271A-F490-679D-455A792AFE97}"/>
              </a:ext>
            </a:extLst>
          </p:cNvPr>
          <p:cNvSpPr txBox="1"/>
          <p:nvPr/>
        </p:nvSpPr>
        <p:spPr>
          <a:xfrm>
            <a:off x="2041548" y="4583722"/>
            <a:ext cx="19238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ko-KR" altLang="en-US" dirty="0">
                <a:hlinkClick r:id="rId3"/>
              </a:rPr>
              <a:t>카세트 테이프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9053AD9-C507-C087-9F0A-D9E5D40DA8CE}"/>
              </a:ext>
            </a:extLst>
          </p:cNvPr>
          <p:cNvSpPr txBox="1"/>
          <p:nvPr/>
        </p:nvSpPr>
        <p:spPr>
          <a:xfrm>
            <a:off x="3824396" y="6063659"/>
            <a:ext cx="18494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dirty="0"/>
              <a:t>[</a:t>
            </a:r>
            <a:r>
              <a:rPr lang="en-US" altLang="ko-KR" dirty="0">
                <a:hlinkClick r:id="rId4"/>
              </a:rPr>
              <a:t>LTO </a:t>
            </a:r>
            <a:r>
              <a:rPr lang="ko-KR" altLang="en-US" dirty="0">
                <a:hlinkClick r:id="rId4"/>
              </a:rPr>
              <a:t>카트리지</a:t>
            </a:r>
            <a:r>
              <a:rPr lang="en-US" altLang="ko-KR" dirty="0"/>
              <a:t>]</a:t>
            </a:r>
            <a:endParaRPr lang="ko-KR" altLang="en-US" dirty="0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9DE8D3E8-EA4A-826E-2144-D4DA8F8C14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8901" y="2404664"/>
            <a:ext cx="3689138" cy="2075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804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(12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자기 디스크 예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19</a:t>
            </a:fld>
            <a:endParaRPr lang="ko-KR" altLang="en-US"/>
          </a:p>
        </p:txBody>
      </p:sp>
      <p:pic>
        <p:nvPicPr>
          <p:cNvPr id="14" name="그림 13">
            <a:extLst>
              <a:ext uri="{FF2B5EF4-FFF2-40B4-BE49-F238E27FC236}">
                <a16:creationId xmlns:a16="http://schemas.microsoft.com/office/drawing/2014/main" id="{CB57AAEF-E3A6-ADCA-16E0-A6DD0874BF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888" y="3379336"/>
            <a:ext cx="4176675" cy="289444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4D9A6A89-0994-F795-B4FF-A9F9A6DFACDC}"/>
              </a:ext>
            </a:extLst>
          </p:cNvPr>
          <p:cNvSpPr txBox="1"/>
          <p:nvPr/>
        </p:nvSpPr>
        <p:spPr>
          <a:xfrm>
            <a:off x="5604861" y="6171684"/>
            <a:ext cx="2566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하드 디스크 드라이브</a:t>
            </a:r>
            <a:r>
              <a:rPr lang="en-US" altLang="ko-KR" dirty="0"/>
              <a:t>]</a:t>
            </a:r>
            <a:endParaRPr lang="ko-KR" altLang="en-US" dirty="0"/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85D594F0-E932-CDB8-3CD6-02C2CFADE3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65" y="2532185"/>
            <a:ext cx="3999335" cy="194342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574D007-3E75-63F2-1C2F-4AE0DE67EE30}"/>
              </a:ext>
            </a:extLst>
          </p:cNvPr>
          <p:cNvSpPr txBox="1"/>
          <p:nvPr/>
        </p:nvSpPr>
        <p:spPr>
          <a:xfrm>
            <a:off x="1716989" y="4684874"/>
            <a:ext cx="17106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플로피 디스크</a:t>
            </a:r>
            <a:r>
              <a:rPr lang="en-US" altLang="ko-KR" dirty="0"/>
              <a:t>]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094566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(12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광학 디스크 예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20</a:t>
            </a:fld>
            <a:endParaRPr lang="ko-KR" altLang="en-US"/>
          </a:p>
        </p:txBody>
      </p:sp>
      <p:pic>
        <p:nvPicPr>
          <p:cNvPr id="4" name="그림 3">
            <a:hlinkClick r:id="rId2"/>
            <a:extLst>
              <a:ext uri="{FF2B5EF4-FFF2-40B4-BE49-F238E27FC236}">
                <a16:creationId xmlns:a16="http://schemas.microsoft.com/office/drawing/2014/main" id="{A32C5759-0DB0-784C-076F-877C43CCF1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1070" y="1916634"/>
            <a:ext cx="6486983" cy="480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06052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(12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ko-KR" altLang="en-US" dirty="0"/>
              <a:t>플래시 메모리 예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21</a:t>
            </a:fld>
            <a:endParaRPr lang="ko-KR" altLang="en-US"/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9EF6582B-7E15-7F39-8B03-4F5D94DD72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0717" y="2502515"/>
            <a:ext cx="4011283" cy="220215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3B2837FF-41CD-1D56-4D62-35D3C25822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5593" y="2594940"/>
            <a:ext cx="1455214" cy="1065489"/>
          </a:xfrm>
          <a:prstGeom prst="rect">
            <a:avLst/>
          </a:prstGeom>
        </p:spPr>
      </p:pic>
      <p:pic>
        <p:nvPicPr>
          <p:cNvPr id="18" name="그림 17">
            <a:extLst>
              <a:ext uri="{FF2B5EF4-FFF2-40B4-BE49-F238E27FC236}">
                <a16:creationId xmlns:a16="http://schemas.microsoft.com/office/drawing/2014/main" id="{2B8BD83F-73B7-A53E-985F-632203F83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715" y="4756807"/>
            <a:ext cx="976536" cy="1253499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C35F1C77-325B-0DF3-77A7-CF8F589989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68064" y="4680186"/>
            <a:ext cx="714587" cy="532368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7B613595-784C-A443-D448-F3B8DA94FDF3}"/>
              </a:ext>
            </a:extLst>
          </p:cNvPr>
          <p:cNvSpPr txBox="1"/>
          <p:nvPr/>
        </p:nvSpPr>
        <p:spPr>
          <a:xfrm>
            <a:off x="1771910" y="4573016"/>
            <a:ext cx="158889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[2.5</a:t>
            </a:r>
            <a:r>
              <a:rPr lang="ko-KR" altLang="en-US" dirty="0"/>
              <a:t>인치 </a:t>
            </a:r>
            <a:r>
              <a:rPr lang="en-US" altLang="ko-KR" dirty="0"/>
              <a:t>SSD]</a:t>
            </a:r>
            <a:endParaRPr lang="ko-KR" altLang="en-US" dirty="0"/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53FC4FA-85C0-3178-A1A6-29054992FFDF}"/>
              </a:ext>
            </a:extLst>
          </p:cNvPr>
          <p:cNvSpPr/>
          <p:nvPr/>
        </p:nvSpPr>
        <p:spPr>
          <a:xfrm>
            <a:off x="5289873" y="3745339"/>
            <a:ext cx="25266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[USB </a:t>
            </a:r>
            <a:r>
              <a:rPr lang="ko-KR" altLang="en-US" dirty="0"/>
              <a:t>플래시 드라이브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E41B99B8-9A18-DDB1-6B51-173DDB0DC09D}"/>
              </a:ext>
            </a:extLst>
          </p:cNvPr>
          <p:cNvSpPr/>
          <p:nvPr/>
        </p:nvSpPr>
        <p:spPr>
          <a:xfrm>
            <a:off x="4892548" y="6052646"/>
            <a:ext cx="115929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[SD </a:t>
            </a:r>
            <a:r>
              <a:rPr lang="ko-KR" altLang="en-US" dirty="0"/>
              <a:t>카드</a:t>
            </a:r>
            <a:r>
              <a:rPr lang="en-US" altLang="ko-KR" dirty="0"/>
              <a:t>]</a:t>
            </a:r>
            <a:endParaRPr lang="ko-KR" altLang="en-US" dirty="0"/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1588D6C5-4B93-C07D-9A4C-D705638B17AD}"/>
              </a:ext>
            </a:extLst>
          </p:cNvPr>
          <p:cNvSpPr/>
          <p:nvPr/>
        </p:nvSpPr>
        <p:spPr>
          <a:xfrm>
            <a:off x="6643170" y="5344882"/>
            <a:ext cx="2164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dirty="0"/>
              <a:t>[</a:t>
            </a:r>
            <a:r>
              <a:rPr lang="ko-KR" altLang="en-US" dirty="0"/>
              <a:t>마이크로 </a:t>
            </a:r>
            <a:r>
              <a:rPr lang="en-US" altLang="ko-KR" dirty="0"/>
              <a:t>SD </a:t>
            </a:r>
            <a:r>
              <a:rPr lang="ko-KR" altLang="en-US" dirty="0"/>
              <a:t>카드</a:t>
            </a:r>
            <a:r>
              <a:rPr lang="en-US" altLang="ko-KR" dirty="0"/>
              <a:t>]</a:t>
            </a:r>
            <a:endParaRPr lang="ko-KR" altLang="en-US" dirty="0"/>
          </a:p>
        </p:txBody>
      </p:sp>
      <p:pic>
        <p:nvPicPr>
          <p:cNvPr id="24" name="그림 23">
            <a:extLst>
              <a:ext uri="{FF2B5EF4-FFF2-40B4-BE49-F238E27FC236}">
                <a16:creationId xmlns:a16="http://schemas.microsoft.com/office/drawing/2014/main" id="{5B5F6E84-289A-E6C7-7C2C-20DC65B193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349" y="5396416"/>
            <a:ext cx="2802984" cy="84089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8EAEB2E-43F7-24D1-960A-FC96E29D0F31}"/>
              </a:ext>
            </a:extLst>
          </p:cNvPr>
          <p:cNvSpPr txBox="1"/>
          <p:nvPr/>
        </p:nvSpPr>
        <p:spPr>
          <a:xfrm>
            <a:off x="1856746" y="6237312"/>
            <a:ext cx="12121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[M.2</a:t>
            </a:r>
            <a:r>
              <a:rPr lang="ko-KR" altLang="en-US" dirty="0"/>
              <a:t> </a:t>
            </a:r>
            <a:r>
              <a:rPr lang="en-US" altLang="ko-KR" dirty="0"/>
              <a:t>SSD]</a:t>
            </a:r>
            <a:endParaRPr lang="ko-KR" alt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5D2BCCD-B8E1-B991-C46D-388549DB91CC}"/>
              </a:ext>
            </a:extLst>
          </p:cNvPr>
          <p:cNvSpPr txBox="1"/>
          <p:nvPr/>
        </p:nvSpPr>
        <p:spPr>
          <a:xfrm>
            <a:off x="841248" y="1773585"/>
            <a:ext cx="5711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전원이 꺼져도 저장된 정보가 사라지지 않는 반도체 저장 장치</a:t>
            </a:r>
          </a:p>
        </p:txBody>
      </p:sp>
      <p:cxnSp>
        <p:nvCxnSpPr>
          <p:cNvPr id="6" name="직선 연결선 5">
            <a:extLst>
              <a:ext uri="{FF2B5EF4-FFF2-40B4-BE49-F238E27FC236}">
                <a16:creationId xmlns:a16="http://schemas.microsoft.com/office/drawing/2014/main" id="{145F9B8E-E939-053D-A5EE-ED234554E052}"/>
              </a:ext>
            </a:extLst>
          </p:cNvPr>
          <p:cNvCxnSpPr>
            <a:cxnSpLocks/>
          </p:cNvCxnSpPr>
          <p:nvPr/>
        </p:nvCxnSpPr>
        <p:spPr>
          <a:xfrm>
            <a:off x="887590" y="1747204"/>
            <a:ext cx="1938718" cy="0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353897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(13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소프트웨어</a:t>
            </a:r>
            <a:endParaRPr lang="en-US" altLang="ko-KR" dirty="0"/>
          </a:p>
          <a:p>
            <a:pPr lvl="1"/>
            <a:r>
              <a:rPr lang="ko-KR" altLang="en-US" dirty="0"/>
              <a:t>사용자가 원하는 결과를 얻을 수 있도록</a:t>
            </a:r>
            <a:r>
              <a:rPr lang="en-US" altLang="ko-KR" dirty="0"/>
              <a:t>, </a:t>
            </a:r>
            <a:r>
              <a:rPr lang="ko-KR" altLang="en-US" dirty="0"/>
              <a:t>컴퓨터가 데이터를 처리하는 절차를 명시한 명령어들의 모음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소프트웨어 종류</a:t>
            </a:r>
            <a:endParaRPr lang="en-US" altLang="ko-KR" dirty="0"/>
          </a:p>
          <a:p>
            <a:pPr lvl="1"/>
            <a:r>
              <a:rPr lang="ko-KR" altLang="en-US" dirty="0"/>
              <a:t>시스템 소프트웨어</a:t>
            </a:r>
            <a:r>
              <a:rPr lang="en-US" altLang="ko-KR" dirty="0"/>
              <a:t>(system software)</a:t>
            </a:r>
          </a:p>
          <a:p>
            <a:pPr lvl="2"/>
            <a:r>
              <a:rPr lang="ko-KR" altLang="en-US" dirty="0"/>
              <a:t>컴퓨팅 시스템을 잘 사용할 수 있도록 도와주는 프로그램</a:t>
            </a:r>
            <a:endParaRPr lang="en-US" altLang="ko-KR" dirty="0"/>
          </a:p>
          <a:p>
            <a:pPr lvl="2"/>
            <a:r>
              <a:rPr lang="ko-KR" altLang="en-US" dirty="0"/>
              <a:t>예</a:t>
            </a:r>
            <a:r>
              <a:rPr lang="en-US" altLang="ko-KR" dirty="0"/>
              <a:t>: </a:t>
            </a:r>
            <a:r>
              <a:rPr lang="ko-KR" altLang="en-US" dirty="0"/>
              <a:t>운영 체제</a:t>
            </a:r>
            <a:r>
              <a:rPr lang="en-US" altLang="ko-KR" dirty="0"/>
              <a:t>, </a:t>
            </a:r>
            <a:r>
              <a:rPr lang="ko-KR" altLang="en-US" dirty="0"/>
              <a:t>유틸리티</a:t>
            </a:r>
            <a:endParaRPr lang="en-US" altLang="ko-KR" dirty="0"/>
          </a:p>
          <a:p>
            <a:pPr lvl="1"/>
            <a:r>
              <a:rPr lang="ko-KR" altLang="en-US" dirty="0"/>
              <a:t>응용 소프트웨어</a:t>
            </a:r>
            <a:r>
              <a:rPr lang="en-US" altLang="ko-KR" dirty="0"/>
              <a:t>(application)</a:t>
            </a:r>
          </a:p>
          <a:p>
            <a:pPr lvl="2"/>
            <a:r>
              <a:rPr lang="ko-KR" altLang="en-US" dirty="0"/>
              <a:t>실생활의 업무나 문제를 잘 해결할 수 있도록 도와주는 프로그램</a:t>
            </a:r>
            <a:endParaRPr lang="en-US" altLang="ko-KR" dirty="0"/>
          </a:p>
          <a:p>
            <a:pPr lvl="2"/>
            <a:r>
              <a:rPr lang="ko-KR" altLang="en-US" dirty="0"/>
              <a:t>예</a:t>
            </a:r>
            <a:r>
              <a:rPr lang="en-US" altLang="ko-KR" dirty="0"/>
              <a:t>: </a:t>
            </a:r>
            <a:r>
              <a:rPr lang="ko-KR" altLang="en-US" dirty="0"/>
              <a:t>문서 작성 프로그램</a:t>
            </a:r>
            <a:r>
              <a:rPr lang="en-US" altLang="ko-KR" dirty="0"/>
              <a:t>, </a:t>
            </a:r>
            <a:r>
              <a:rPr lang="ko-KR" altLang="en-US" dirty="0"/>
              <a:t>표 계산 프로그램</a:t>
            </a:r>
            <a:r>
              <a:rPr lang="en-US" altLang="ko-KR" dirty="0"/>
              <a:t>, </a:t>
            </a:r>
            <a:r>
              <a:rPr lang="ko-KR" altLang="en-US" dirty="0"/>
              <a:t>데이터 관리 프로그램</a:t>
            </a:r>
            <a:r>
              <a:rPr lang="en-US" altLang="ko-KR" dirty="0"/>
              <a:t>, …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647AD75C-6541-4590-97D7-F48445E1B944}" type="slidenum">
              <a:rPr lang="ko-KR" altLang="en-US" smtClean="0"/>
              <a:pPr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943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CA41B9-ACA5-4A7E-3953-852BAAE778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98813DA-2FE0-34C4-CD3F-562472E593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32728"/>
            <a:ext cx="8229600" cy="648000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(13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D0FAA9A-B510-D755-6B16-4E1663A3E1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69312"/>
            <a:ext cx="8229600" cy="4968000"/>
          </a:xfrm>
        </p:spPr>
        <p:txBody>
          <a:bodyPr>
            <a:normAutofit/>
          </a:bodyPr>
          <a:lstStyle/>
          <a:p>
            <a:r>
              <a:rPr lang="ko-KR" altLang="en-US" dirty="0"/>
              <a:t>운영체제</a:t>
            </a:r>
            <a:r>
              <a:rPr lang="en-US" altLang="ko-KR" dirty="0"/>
              <a:t>(OS: Operating System)</a:t>
            </a:r>
          </a:p>
          <a:p>
            <a:pPr lvl="1"/>
            <a:r>
              <a:rPr lang="ko-KR" altLang="en-US" dirty="0"/>
              <a:t>하드웨어를 관리하고 프로그램의 실행을 제어하며</a:t>
            </a:r>
            <a:r>
              <a:rPr lang="en-US" altLang="ko-KR" dirty="0"/>
              <a:t>, </a:t>
            </a:r>
            <a:r>
              <a:rPr lang="ko-KR" altLang="en-US" dirty="0"/>
              <a:t>사용자가 컴퓨터를 조작할 수 있는 환경을 제공하는 소프트웨어</a:t>
            </a:r>
          </a:p>
          <a:p>
            <a:endParaRPr lang="en-US" altLang="ko-KR" dirty="0"/>
          </a:p>
          <a:p>
            <a:r>
              <a:rPr lang="ko-KR" altLang="en-US" dirty="0"/>
              <a:t>운영체제 예</a:t>
            </a:r>
            <a:endParaRPr lang="en-US" altLang="ko-KR" dirty="0"/>
          </a:p>
          <a:p>
            <a:pPr lvl="1"/>
            <a:r>
              <a:rPr lang="ko-KR" altLang="en-US" dirty="0"/>
              <a:t>윈도우</a:t>
            </a:r>
            <a:r>
              <a:rPr lang="en-US" altLang="ko-KR" dirty="0"/>
              <a:t>, </a:t>
            </a:r>
            <a:r>
              <a:rPr lang="ko-KR" altLang="en-US" dirty="0"/>
              <a:t>맥</a:t>
            </a:r>
            <a:r>
              <a:rPr lang="en-US" altLang="ko-KR" dirty="0"/>
              <a:t>OS, </a:t>
            </a:r>
            <a:r>
              <a:rPr lang="ko-KR" altLang="en-US" dirty="0"/>
              <a:t>리눅스</a:t>
            </a:r>
            <a:r>
              <a:rPr lang="en-US" altLang="ko-KR" dirty="0"/>
              <a:t>, </a:t>
            </a:r>
            <a:r>
              <a:rPr lang="ko-KR" altLang="en-US" dirty="0"/>
              <a:t>안드로이드</a:t>
            </a:r>
            <a:r>
              <a:rPr lang="en-US" altLang="ko-KR" dirty="0"/>
              <a:t>, iOS, …</a:t>
            </a:r>
            <a:endParaRPr lang="ko-KR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17D9E3E-D69B-04B9-DBEE-070848BF57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23</a:t>
            </a:fld>
            <a:endParaRPr lang="ko-KR" altLang="en-US" noProof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2ADB4E6D-52EA-6BD9-4732-B348C53D88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6876" y="4559191"/>
            <a:ext cx="1733333" cy="638095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A9F51B13-BA7E-329D-0BA1-623CA5B8371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143" y="5583938"/>
            <a:ext cx="1542857" cy="638095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984A6C16-8B78-1693-A116-20CE21F9F9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2419" y="4559191"/>
            <a:ext cx="1447619" cy="63809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A95123A-7ACA-D730-F817-B26AB8C76F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9432" y="5583938"/>
            <a:ext cx="1266667" cy="638095"/>
          </a:xfrm>
          <a:prstGeom prst="rect">
            <a:avLst/>
          </a:prstGeom>
        </p:spPr>
      </p:pic>
      <p:pic>
        <p:nvPicPr>
          <p:cNvPr id="14" name="그림 13">
            <a:extLst>
              <a:ext uri="{FF2B5EF4-FFF2-40B4-BE49-F238E27FC236}">
                <a16:creationId xmlns:a16="http://schemas.microsoft.com/office/drawing/2014/main" id="{B3E5A221-8D12-BA5F-0F03-6D3AD415A3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72247" y="4543020"/>
            <a:ext cx="1361905" cy="638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1727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(13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유틸리티</a:t>
            </a:r>
            <a:r>
              <a:rPr lang="en-US" altLang="ko-KR" dirty="0"/>
              <a:t>(utility)</a:t>
            </a:r>
          </a:p>
          <a:p>
            <a:pPr lvl="1"/>
            <a:r>
              <a:rPr lang="ko-KR" altLang="en-US" dirty="0"/>
              <a:t>운영체제의 기능을 보완하여</a:t>
            </a:r>
            <a:r>
              <a:rPr lang="en-US" altLang="ko-KR" dirty="0"/>
              <a:t>, </a:t>
            </a:r>
            <a:r>
              <a:rPr lang="ko-KR" altLang="en-US" dirty="0"/>
              <a:t>사용자가 컴퓨터를 효율적으로 사용하고</a:t>
            </a:r>
            <a:r>
              <a:rPr lang="en-US" altLang="ko-KR" dirty="0"/>
              <a:t> </a:t>
            </a:r>
            <a:r>
              <a:rPr lang="ko-KR" altLang="en-US" dirty="0"/>
              <a:t>최적의 성능을 유지할 수 있도록 도와주는 소프트웨어</a:t>
            </a:r>
            <a:endParaRPr lang="en-US" altLang="ko-KR" dirty="0"/>
          </a:p>
          <a:p>
            <a:endParaRPr lang="en-US" altLang="ko-KR" dirty="0"/>
          </a:p>
          <a:p>
            <a:r>
              <a:rPr lang="ko-KR" altLang="en-US" dirty="0"/>
              <a:t>유틸리티 종류와 예</a:t>
            </a:r>
            <a:endParaRPr lang="en-US" altLang="ko-KR" dirty="0"/>
          </a:p>
          <a:p>
            <a:pPr lvl="1"/>
            <a:r>
              <a:rPr lang="ko-KR" altLang="en-US" dirty="0"/>
              <a:t>파일 관리 프로그램</a:t>
            </a:r>
            <a:r>
              <a:rPr lang="en-US" altLang="ko-KR" dirty="0"/>
              <a:t>: </a:t>
            </a:r>
            <a:r>
              <a:rPr lang="ko-KR" altLang="en-US" dirty="0"/>
              <a:t>윈도우 탐색기</a:t>
            </a:r>
            <a:endParaRPr lang="en-US" altLang="ko-KR" dirty="0"/>
          </a:p>
          <a:p>
            <a:pPr lvl="1"/>
            <a:r>
              <a:rPr lang="ko-KR" altLang="en-US" dirty="0"/>
              <a:t>압축 프로그램</a:t>
            </a:r>
            <a:r>
              <a:rPr lang="en-US" altLang="ko-KR" dirty="0"/>
              <a:t>: </a:t>
            </a:r>
            <a:r>
              <a:rPr lang="ko-KR" altLang="en-US" dirty="0" err="1"/>
              <a:t>반디집</a:t>
            </a:r>
            <a:r>
              <a:rPr lang="en-US" altLang="ko-KR" dirty="0"/>
              <a:t>, </a:t>
            </a:r>
            <a:r>
              <a:rPr lang="ko-KR" altLang="en-US" dirty="0"/>
              <a:t>알집</a:t>
            </a:r>
            <a:endParaRPr lang="en-US" altLang="ko-KR" dirty="0"/>
          </a:p>
          <a:p>
            <a:pPr lvl="1"/>
            <a:r>
              <a:rPr lang="ko-KR" altLang="en-US" dirty="0"/>
              <a:t>백신 프로그램</a:t>
            </a:r>
            <a:r>
              <a:rPr lang="en-US" altLang="ko-KR" dirty="0"/>
              <a:t>: V3, </a:t>
            </a:r>
            <a:r>
              <a:rPr lang="ko-KR" altLang="en-US" dirty="0"/>
              <a:t>알약</a:t>
            </a:r>
            <a:endParaRPr lang="en-US" altLang="ko-KR" dirty="0"/>
          </a:p>
          <a:p>
            <a:pPr lvl="1"/>
            <a:r>
              <a:rPr lang="ko-KR" altLang="en-US" dirty="0"/>
              <a:t>파일 정리 프로그램</a:t>
            </a:r>
            <a:r>
              <a:rPr lang="en-US" altLang="ko-KR" dirty="0"/>
              <a:t>: CCleaner</a:t>
            </a:r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24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2C9B9F57-0DD0-A79C-B238-3F914B011E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5415" y="3753312"/>
            <a:ext cx="2600000" cy="29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7492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(13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응용 소프트웨어</a:t>
            </a:r>
            <a:r>
              <a:rPr lang="en-US" altLang="ko-KR" dirty="0"/>
              <a:t> </a:t>
            </a:r>
            <a:r>
              <a:rPr lang="ko-KR" altLang="en-US" dirty="0"/>
              <a:t>종류 및 제품 ①</a:t>
            </a:r>
            <a:endParaRPr lang="en-US" altLang="ko-KR" dirty="0"/>
          </a:p>
          <a:p>
            <a:pPr lvl="1"/>
            <a:r>
              <a:rPr lang="ko-KR" altLang="en-US" dirty="0"/>
              <a:t>문서 작성 프로그램</a:t>
            </a:r>
            <a:r>
              <a:rPr lang="en-US" altLang="ko-KR" dirty="0"/>
              <a:t>(= </a:t>
            </a:r>
            <a:r>
              <a:rPr lang="ko-KR" altLang="en-US" dirty="0"/>
              <a:t>워드프로세서</a:t>
            </a:r>
            <a:r>
              <a:rPr lang="en-US" altLang="ko-KR" dirty="0"/>
              <a:t>)</a:t>
            </a:r>
          </a:p>
          <a:p>
            <a:pPr lvl="2"/>
            <a:r>
              <a:rPr lang="ko-KR" altLang="en-US" dirty="0"/>
              <a:t>워드 </a:t>
            </a:r>
            <a:r>
              <a:rPr lang="en-US" altLang="ko-KR" dirty="0"/>
              <a:t>/ </a:t>
            </a:r>
            <a:r>
              <a:rPr lang="ko-KR" altLang="en-US" dirty="0"/>
              <a:t>한글</a:t>
            </a:r>
            <a:endParaRPr lang="en-US" altLang="ko-KR" dirty="0"/>
          </a:p>
          <a:p>
            <a:pPr lvl="1"/>
            <a:r>
              <a:rPr lang="ko-KR" altLang="en-US" dirty="0"/>
              <a:t>표 계산 프로그램</a:t>
            </a:r>
            <a:r>
              <a:rPr lang="en-US" altLang="ko-KR" dirty="0"/>
              <a:t>(= </a:t>
            </a:r>
            <a:r>
              <a:rPr lang="ko-KR" altLang="en-US" dirty="0"/>
              <a:t>스프레드시트</a:t>
            </a:r>
            <a:r>
              <a:rPr lang="en-US" altLang="ko-KR" dirty="0"/>
              <a:t>)</a:t>
            </a:r>
          </a:p>
          <a:p>
            <a:pPr lvl="2"/>
            <a:r>
              <a:rPr lang="ko-KR" altLang="en-US" dirty="0"/>
              <a:t>엑셀 </a:t>
            </a:r>
            <a:r>
              <a:rPr lang="en-US" altLang="ko-KR" dirty="0"/>
              <a:t>/ </a:t>
            </a:r>
            <a:r>
              <a:rPr lang="ko-KR" altLang="en-US" dirty="0"/>
              <a:t>구글 시트</a:t>
            </a:r>
            <a:endParaRPr lang="en-US" altLang="ko-KR" dirty="0"/>
          </a:p>
          <a:p>
            <a:pPr lvl="1"/>
            <a:r>
              <a:rPr lang="ko-KR" altLang="en-US" dirty="0"/>
              <a:t>데이터 관리 프로그램</a:t>
            </a:r>
            <a:r>
              <a:rPr lang="en-US" altLang="ko-KR" dirty="0"/>
              <a:t>(= </a:t>
            </a:r>
            <a:r>
              <a:rPr lang="ko-KR" altLang="en-US" dirty="0"/>
              <a:t>데이터베이스 관리 시스템</a:t>
            </a:r>
            <a:r>
              <a:rPr lang="en-US" altLang="ko-KR" dirty="0"/>
              <a:t>)</a:t>
            </a:r>
          </a:p>
          <a:p>
            <a:pPr lvl="2"/>
            <a:r>
              <a:rPr lang="ko-KR" altLang="en-US" dirty="0"/>
              <a:t>액세스 </a:t>
            </a:r>
            <a:r>
              <a:rPr lang="en-US" altLang="ko-KR" dirty="0"/>
              <a:t>/ </a:t>
            </a:r>
            <a:r>
              <a:rPr lang="ko-KR" altLang="en-US" dirty="0"/>
              <a:t>오라클 데이터베이스</a:t>
            </a:r>
            <a:endParaRPr lang="en-US" altLang="ko-KR" dirty="0"/>
          </a:p>
          <a:p>
            <a:pPr lvl="1"/>
            <a:r>
              <a:rPr lang="ko-KR" altLang="en-US" dirty="0"/>
              <a:t>발표 자료 작성 프로그램</a:t>
            </a:r>
            <a:r>
              <a:rPr lang="en-US" altLang="ko-KR" dirty="0"/>
              <a:t>(= </a:t>
            </a:r>
            <a:r>
              <a:rPr lang="ko-KR" altLang="en-US" dirty="0"/>
              <a:t>프레젠테이션</a:t>
            </a:r>
            <a:r>
              <a:rPr lang="en-US" altLang="ko-KR" dirty="0"/>
              <a:t>)</a:t>
            </a:r>
          </a:p>
          <a:p>
            <a:pPr lvl="2"/>
            <a:r>
              <a:rPr lang="ko-KR" altLang="en-US" dirty="0"/>
              <a:t>파워포인트 </a:t>
            </a:r>
            <a:r>
              <a:rPr lang="en-US" altLang="ko-KR" dirty="0"/>
              <a:t>/ </a:t>
            </a:r>
            <a:r>
              <a:rPr lang="ko-KR" altLang="en-US" dirty="0" err="1"/>
              <a:t>키노트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25</a:t>
            </a:fld>
            <a:endParaRPr lang="ko-KR" altLang="en-US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D3F7095-ECE7-8C01-6FF4-5CA5E0893C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4925" y="1971910"/>
            <a:ext cx="1107906" cy="1113926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03CEC8A7-1584-27D9-1FD2-F8A7F9677A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4895" y="4117970"/>
            <a:ext cx="1961905" cy="723810"/>
          </a:xfrm>
          <a:prstGeom prst="rect">
            <a:avLst/>
          </a:prstGeom>
        </p:spPr>
      </p:pic>
      <p:pic>
        <p:nvPicPr>
          <p:cNvPr id="17" name="그림 16">
            <a:extLst>
              <a:ext uri="{FF2B5EF4-FFF2-40B4-BE49-F238E27FC236}">
                <a16:creationId xmlns:a16="http://schemas.microsoft.com/office/drawing/2014/main" id="{C53515DD-BD9B-CDE6-E392-DEACEE08BA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6594" y="5588688"/>
            <a:ext cx="1144797" cy="1104326"/>
          </a:xfrm>
          <a:prstGeom prst="rect">
            <a:avLst/>
          </a:prstGeom>
        </p:spPr>
      </p:pic>
      <p:pic>
        <p:nvPicPr>
          <p:cNvPr id="23" name="그림 22">
            <a:extLst>
              <a:ext uri="{FF2B5EF4-FFF2-40B4-BE49-F238E27FC236}">
                <a16:creationId xmlns:a16="http://schemas.microsoft.com/office/drawing/2014/main" id="{A5705983-67C2-D14F-2D12-7906092D9E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62693" y="5513349"/>
            <a:ext cx="1144798" cy="1179665"/>
          </a:xfrm>
          <a:prstGeom prst="rect">
            <a:avLst/>
          </a:prstGeom>
        </p:spPr>
      </p:pic>
      <p:pic>
        <p:nvPicPr>
          <p:cNvPr id="25" name="그림 24">
            <a:extLst>
              <a:ext uri="{FF2B5EF4-FFF2-40B4-BE49-F238E27FC236}">
                <a16:creationId xmlns:a16="http://schemas.microsoft.com/office/drawing/2014/main" id="{E4D37493-0B5E-E682-9595-D495FCD30C9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9643" y="5397127"/>
            <a:ext cx="1144798" cy="1295887"/>
          </a:xfrm>
          <a:prstGeom prst="rect">
            <a:avLst/>
          </a:prstGeom>
        </p:spPr>
      </p:pic>
      <p:pic>
        <p:nvPicPr>
          <p:cNvPr id="27" name="그림 26">
            <a:extLst>
              <a:ext uri="{FF2B5EF4-FFF2-40B4-BE49-F238E27FC236}">
                <a16:creationId xmlns:a16="http://schemas.microsoft.com/office/drawing/2014/main" id="{12A2DFFB-B41E-31A0-DECE-563DD3AC48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5743" y="5479268"/>
            <a:ext cx="1144798" cy="1179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2924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 </a:t>
            </a:r>
            <a:r>
              <a:rPr lang="en-US" altLang="ko-KR" dirty="0"/>
              <a:t>(13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응용 소프트웨어 종류 및 제품 ②</a:t>
            </a:r>
            <a:endParaRPr lang="en-US" altLang="ko-KR" dirty="0"/>
          </a:p>
          <a:p>
            <a:pPr lvl="1"/>
            <a:r>
              <a:rPr lang="ko-KR" altLang="en-US" dirty="0"/>
              <a:t>그래픽 디자인 프로그램</a:t>
            </a:r>
            <a:endParaRPr lang="en-US" altLang="ko-KR" dirty="0"/>
          </a:p>
          <a:p>
            <a:pPr lvl="2"/>
            <a:r>
              <a:rPr lang="ko-KR" altLang="en-US" dirty="0"/>
              <a:t>포토샵 </a:t>
            </a:r>
            <a:r>
              <a:rPr lang="en-US" altLang="ko-KR" dirty="0"/>
              <a:t>/ </a:t>
            </a:r>
            <a:r>
              <a:rPr lang="ko-KR" altLang="en-US" dirty="0" err="1"/>
              <a:t>페인터</a:t>
            </a:r>
            <a:endParaRPr lang="en-US" altLang="ko-KR" dirty="0"/>
          </a:p>
          <a:p>
            <a:pPr lvl="1"/>
            <a:r>
              <a:rPr lang="ko-KR" altLang="en-US" dirty="0"/>
              <a:t>영상 편집 프로그램</a:t>
            </a:r>
            <a:endParaRPr lang="en-US" altLang="ko-KR" dirty="0"/>
          </a:p>
          <a:p>
            <a:pPr lvl="2"/>
            <a:r>
              <a:rPr lang="ko-KR" altLang="en-US" dirty="0"/>
              <a:t>프리미어 </a:t>
            </a:r>
            <a:r>
              <a:rPr lang="en-US" altLang="ko-KR" dirty="0"/>
              <a:t>/ </a:t>
            </a:r>
            <a:r>
              <a:rPr lang="ko-KR" altLang="en-US" dirty="0"/>
              <a:t>베가스</a:t>
            </a:r>
            <a:endParaRPr lang="en-US" altLang="ko-KR" dirty="0"/>
          </a:p>
          <a:p>
            <a:pPr lvl="1"/>
            <a:r>
              <a:rPr lang="ko-KR" altLang="en-US" dirty="0"/>
              <a:t>설계 프로그램</a:t>
            </a:r>
            <a:endParaRPr lang="en-US" altLang="ko-KR" dirty="0"/>
          </a:p>
          <a:p>
            <a:pPr lvl="2"/>
            <a:r>
              <a:rPr lang="ko-KR" altLang="en-US" dirty="0" err="1"/>
              <a:t>오토캐드</a:t>
            </a:r>
            <a:r>
              <a:rPr lang="ko-KR" altLang="en-US" dirty="0"/>
              <a:t> </a:t>
            </a:r>
            <a:r>
              <a:rPr lang="en-US" altLang="ko-KR" dirty="0"/>
              <a:t>/ </a:t>
            </a:r>
            <a:r>
              <a:rPr lang="ko-KR" altLang="en-US" dirty="0" err="1"/>
              <a:t>솔리드웍스</a:t>
            </a:r>
            <a:endParaRPr lang="en-US" altLang="ko-KR" dirty="0"/>
          </a:p>
          <a:p>
            <a:pPr lvl="1"/>
            <a:r>
              <a:rPr lang="ko-KR" altLang="en-US" dirty="0"/>
              <a:t>게임 프로그램</a:t>
            </a:r>
            <a:endParaRPr lang="en-US" altLang="ko-KR" dirty="0"/>
          </a:p>
          <a:p>
            <a:pPr lvl="2"/>
            <a:r>
              <a:rPr lang="ko-KR" altLang="en-US" dirty="0"/>
              <a:t>카운터 스트라이크 </a:t>
            </a:r>
            <a:r>
              <a:rPr lang="en-US" altLang="ko-KR" dirty="0"/>
              <a:t>/ </a:t>
            </a:r>
            <a:r>
              <a:rPr lang="ko-KR" altLang="en-US" dirty="0"/>
              <a:t>리그 오브 레전드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26</a:t>
            </a:fld>
            <a:endParaRPr lang="ko-KR" altLang="en-US"/>
          </a:p>
        </p:txBody>
      </p:sp>
      <p:pic>
        <p:nvPicPr>
          <p:cNvPr id="22" name="그림 21">
            <a:extLst>
              <a:ext uri="{FF2B5EF4-FFF2-40B4-BE49-F238E27FC236}">
                <a16:creationId xmlns:a16="http://schemas.microsoft.com/office/drawing/2014/main" id="{A2FFDD84-DD3D-0BDB-8397-4451D94255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4186" y="5463513"/>
            <a:ext cx="1166145" cy="1161307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06B80DD9-637B-4A63-7174-7075DFED86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8448" y="5469621"/>
            <a:ext cx="1161136" cy="1156319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C0738E29-CC77-82B4-3117-CF3C2EEDA3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7701" y="5474869"/>
            <a:ext cx="1099337" cy="1151071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id="{C3873646-D241-14C3-31E5-F8D876E935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11325" y="3537546"/>
            <a:ext cx="2275475" cy="1294512"/>
          </a:xfrm>
          <a:prstGeom prst="rect">
            <a:avLst/>
          </a:prstGeom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DA93BFCC-846F-6AAC-4FF5-01659B7908A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75155" y="5463514"/>
            <a:ext cx="2484659" cy="1161307"/>
          </a:xfrm>
          <a:prstGeom prst="rect">
            <a:avLst/>
          </a:prstGeom>
        </p:spPr>
      </p:pic>
      <p:pic>
        <p:nvPicPr>
          <p:cNvPr id="17" name="그림 16">
            <a:hlinkClick r:id="rId7"/>
            <a:extLst>
              <a:ext uri="{FF2B5EF4-FFF2-40B4-BE49-F238E27FC236}">
                <a16:creationId xmlns:a16="http://schemas.microsoft.com/office/drawing/2014/main" id="{BDD9800C-2D01-B618-F7FD-EA5CF98877C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98423" y="1744627"/>
            <a:ext cx="1388378" cy="1404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575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F7C9916E-EB85-2900-1812-863186F74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592912"/>
            <a:ext cx="7772400" cy="1044000"/>
          </a:xfrm>
        </p:spPr>
        <p:txBody>
          <a:bodyPr>
            <a:normAutofit/>
          </a:bodyPr>
          <a:lstStyle/>
          <a:p>
            <a:r>
              <a:rPr lang="en-US" altLang="ko-KR" dirty="0"/>
              <a:t>1 </a:t>
            </a:r>
            <a:r>
              <a:rPr lang="ko-KR" altLang="en-US" dirty="0"/>
              <a:t>컴퓨팅 시스템의 구성과 동작</a:t>
            </a: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00161E9-68B7-3EFC-A56F-C3ACFA2009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3068961"/>
            <a:ext cx="7772400" cy="2592287"/>
          </a:xfrm>
        </p:spPr>
        <p:txBody>
          <a:bodyPr/>
          <a:lstStyle/>
          <a:p>
            <a:r>
              <a:rPr lang="en-US" altLang="ko-KR" dirty="0"/>
              <a:t>01 </a:t>
            </a:r>
            <a:r>
              <a:rPr lang="ko-KR" altLang="en-US" dirty="0"/>
              <a:t>컴퓨팅 시스템의 구성</a:t>
            </a:r>
            <a:endParaRPr lang="en-US" altLang="ko-KR" dirty="0"/>
          </a:p>
          <a:p>
            <a:r>
              <a:rPr lang="en-US" altLang="ko-KR" dirty="0">
                <a:solidFill>
                  <a:srgbClr val="0070C0"/>
                </a:solidFill>
              </a:rPr>
              <a:t>02 </a:t>
            </a:r>
            <a:r>
              <a:rPr lang="ko-KR" altLang="en-US" dirty="0">
                <a:solidFill>
                  <a:srgbClr val="0070C0"/>
                </a:solidFill>
              </a:rPr>
              <a:t>컴퓨팅 시스템의 동작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4E7912D4-51B1-6D21-D3F2-9F115C7FAA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pPr lvl="0"/>
            <a:fld id="{647AD75C-6541-4590-97D7-F48445E1B944}" type="slidenum">
              <a:rPr lang="ko-KR" altLang="en-US" noProof="0" smtClean="0"/>
              <a:pPr lvl="0"/>
              <a:t>27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693626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02 </a:t>
            </a:r>
            <a:r>
              <a:rPr lang="ko-KR" altLang="en-US" dirty="0"/>
              <a:t>컴퓨팅 시스템의 동작 </a:t>
            </a:r>
            <a:r>
              <a:rPr lang="en-US" altLang="ko-KR" dirty="0"/>
              <a:t>(16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컴퓨팅 시스템의 동작 과정</a:t>
            </a:r>
            <a:endParaRPr lang="en-US" altLang="ko-KR" dirty="0"/>
          </a:p>
          <a:p>
            <a:pPr lvl="1"/>
            <a:r>
              <a:rPr lang="ko-KR" altLang="en-US" dirty="0"/>
              <a:t>입력</a:t>
            </a:r>
            <a:r>
              <a:rPr lang="en-US" altLang="ko-KR" dirty="0"/>
              <a:t>, </a:t>
            </a:r>
            <a:r>
              <a:rPr lang="ko-KR" altLang="en-US" dirty="0"/>
              <a:t>처리</a:t>
            </a:r>
            <a:r>
              <a:rPr lang="en-US" altLang="ko-KR" dirty="0"/>
              <a:t>, </a:t>
            </a:r>
            <a:r>
              <a:rPr lang="ko-KR" altLang="en-US" dirty="0"/>
              <a:t>출력의 과정을 반복하면서 작업을 수행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28</a:t>
            </a:fld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A01D267-C051-F080-8AE4-196610393B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4952" y="2848476"/>
            <a:ext cx="7819048" cy="40095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059541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02 </a:t>
            </a:r>
            <a:r>
              <a:rPr lang="ko-KR" altLang="en-US" dirty="0"/>
              <a:t>컴퓨팅 시스템의 동작 </a:t>
            </a:r>
            <a:r>
              <a:rPr lang="en-US" altLang="ko-KR" dirty="0"/>
              <a:t>(16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컴퓨팅 시스템의 동작 과정</a:t>
            </a:r>
            <a:endParaRPr lang="en-US" altLang="ko-KR" dirty="0"/>
          </a:p>
          <a:p>
            <a:pPr lvl="1"/>
            <a:r>
              <a:rPr lang="ko-KR" altLang="en-US" dirty="0"/>
              <a:t>입력</a:t>
            </a:r>
            <a:r>
              <a:rPr lang="en-US" altLang="ko-KR" dirty="0"/>
              <a:t>, </a:t>
            </a:r>
            <a:r>
              <a:rPr lang="ko-KR" altLang="en-US" dirty="0"/>
              <a:t>처리</a:t>
            </a:r>
            <a:r>
              <a:rPr lang="en-US" altLang="ko-KR" dirty="0"/>
              <a:t>, </a:t>
            </a:r>
            <a:r>
              <a:rPr lang="ko-KR" altLang="en-US" dirty="0"/>
              <a:t>출력의 과정을 반복하면서 작업을 수행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29</a:t>
            </a:fld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23469B0E-2336-BD6D-C958-9F2F187ABC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858000"/>
            <a:ext cx="7819048" cy="40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1201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그림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7174" y="1268760"/>
            <a:ext cx="6329652" cy="5312510"/>
          </a:xfrm>
          <a:prstGeom prst="rect">
            <a:avLst/>
          </a:prstGeom>
        </p:spPr>
      </p:pic>
      <p:sp>
        <p:nvSpPr>
          <p:cNvPr id="4" name="제목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11+27 </a:t>
            </a:r>
            <a:r>
              <a:rPr lang="ko-KR" altLang="en-US" dirty="0"/>
              <a:t>처리 과정 ①</a:t>
            </a:r>
          </a:p>
        </p:txBody>
      </p:sp>
    </p:spTree>
    <p:extLst>
      <p:ext uri="{BB962C8B-B14F-4D97-AF65-F5344CB8AC3E}">
        <p14:creationId xmlns:p14="http://schemas.microsoft.com/office/powerpoint/2010/main" val="31475953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6167" y="1701071"/>
            <a:ext cx="6551666" cy="4837841"/>
          </a:xfrm>
          <a:prstGeom prst="rect">
            <a:avLst/>
          </a:prstGeom>
        </p:spPr>
      </p:pic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11+27 </a:t>
            </a:r>
            <a:r>
              <a:rPr lang="ko-KR" altLang="en-US" dirty="0"/>
              <a:t>처리 과정 ②</a:t>
            </a:r>
          </a:p>
        </p:txBody>
      </p:sp>
    </p:spTree>
    <p:extLst>
      <p:ext uri="{BB962C8B-B14F-4D97-AF65-F5344CB8AC3E}">
        <p14:creationId xmlns:p14="http://schemas.microsoft.com/office/powerpoint/2010/main" val="96795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062" y="1556792"/>
            <a:ext cx="7373879" cy="5055784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11+27 </a:t>
            </a:r>
            <a:r>
              <a:rPr lang="ko-KR" altLang="en-US" dirty="0"/>
              <a:t>처리 과정 ③</a:t>
            </a:r>
          </a:p>
        </p:txBody>
      </p:sp>
    </p:spTree>
    <p:extLst>
      <p:ext uri="{BB962C8B-B14F-4D97-AF65-F5344CB8AC3E}">
        <p14:creationId xmlns:p14="http://schemas.microsoft.com/office/powerpoint/2010/main" val="2687647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39654" y="1556792"/>
            <a:ext cx="6264696" cy="5058162"/>
          </a:xfrm>
          <a:prstGeom prst="rect">
            <a:avLst/>
          </a:prstGeom>
        </p:spPr>
      </p:pic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11+27 </a:t>
            </a:r>
            <a:r>
              <a:rPr lang="ko-KR" altLang="en-US" dirty="0"/>
              <a:t>처리 과정 ④</a:t>
            </a:r>
          </a:p>
        </p:txBody>
      </p:sp>
    </p:spTree>
    <p:extLst>
      <p:ext uri="{BB962C8B-B14F-4D97-AF65-F5344CB8AC3E}">
        <p14:creationId xmlns:p14="http://schemas.microsoft.com/office/powerpoint/2010/main" val="3765783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02 </a:t>
            </a:r>
            <a:r>
              <a:rPr lang="ko-KR" altLang="en-US" dirty="0"/>
              <a:t>컴퓨팅 시스템의 동작 </a:t>
            </a:r>
            <a:r>
              <a:rPr lang="en-US" altLang="ko-KR" dirty="0"/>
              <a:t>(16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부팅</a:t>
            </a:r>
            <a:r>
              <a:rPr lang="en-US" altLang="ko-KR" dirty="0"/>
              <a:t>(booting)</a:t>
            </a:r>
          </a:p>
          <a:p>
            <a:pPr lvl="1"/>
            <a:r>
              <a:rPr lang="ko-KR" altLang="en-US" dirty="0"/>
              <a:t>전원이 켜졌을 때</a:t>
            </a:r>
            <a:r>
              <a:rPr lang="en-US" altLang="ko-KR" dirty="0"/>
              <a:t>,</a:t>
            </a:r>
            <a:r>
              <a:rPr lang="ko-KR" altLang="en-US" dirty="0"/>
              <a:t> 하드웨어의 이상 유무를 점검한 뒤</a:t>
            </a:r>
            <a:r>
              <a:rPr lang="en-US" altLang="ko-KR" dirty="0"/>
              <a:t> </a:t>
            </a:r>
            <a:r>
              <a:rPr lang="ko-KR" altLang="en-US" dirty="0"/>
              <a:t>보조 기억 장치에 저장된 운영체제를 </a:t>
            </a:r>
            <a:r>
              <a:rPr lang="ko-KR" altLang="en-US" dirty="0" err="1"/>
              <a:t>주기억</a:t>
            </a:r>
            <a:r>
              <a:rPr lang="ko-KR" altLang="en-US" dirty="0"/>
              <a:t> 장치로 불러오고</a:t>
            </a:r>
            <a:r>
              <a:rPr lang="en-US" altLang="ko-KR" dirty="0"/>
              <a:t>, CPU</a:t>
            </a:r>
            <a:r>
              <a:rPr lang="ko-KR" altLang="en-US" dirty="0"/>
              <a:t>가 이를 실행하게 함으로써</a:t>
            </a:r>
            <a:r>
              <a:rPr lang="en-US" altLang="ko-KR" dirty="0"/>
              <a:t> </a:t>
            </a:r>
            <a:r>
              <a:rPr lang="ko-KR" altLang="en-US" dirty="0"/>
              <a:t>사용자가 컴퓨터를 사용할 수 있는 상태로 만드는 과정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34</a:t>
            </a:fld>
            <a:endParaRPr lang="ko-KR" altLang="en-US"/>
          </a:p>
        </p:txBody>
      </p:sp>
      <p:pic>
        <p:nvPicPr>
          <p:cNvPr id="9" name="그림 8">
            <a:hlinkClick r:id="rId2"/>
            <a:extLst>
              <a:ext uri="{FF2B5EF4-FFF2-40B4-BE49-F238E27FC236}">
                <a16:creationId xmlns:a16="http://schemas.microsoft.com/office/drawing/2014/main" id="{F83A90AE-FA9E-F0EF-4D92-2262D42243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4473" y="3570368"/>
            <a:ext cx="2046791" cy="3151107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8A4BF55-8E96-88D5-FFF7-35D8912483E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0850" y="4821715"/>
            <a:ext cx="3762985" cy="1899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268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02 </a:t>
            </a:r>
            <a:r>
              <a:rPr lang="ko-KR" altLang="en-US" dirty="0"/>
              <a:t>컴퓨팅 시스템의 동작 </a:t>
            </a:r>
            <a:r>
              <a:rPr lang="en-US" altLang="ko-KR" dirty="0"/>
              <a:t>(18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운영체제</a:t>
            </a:r>
            <a:endParaRPr lang="en-US" altLang="ko-KR" dirty="0"/>
          </a:p>
          <a:p>
            <a:pPr lvl="1"/>
            <a:r>
              <a:rPr lang="ko-KR" altLang="en-US" dirty="0"/>
              <a:t>하드웨어를 관리하고 프로그램의 실행을 제어하며</a:t>
            </a:r>
            <a:r>
              <a:rPr lang="en-US" altLang="ko-KR" dirty="0"/>
              <a:t>, </a:t>
            </a:r>
            <a:r>
              <a:rPr lang="ko-KR" altLang="en-US" dirty="0"/>
              <a:t>사용자가 컴퓨터를 조작할 수 있는 환경을 제공하는 소프트웨어</a:t>
            </a:r>
          </a:p>
          <a:p>
            <a:endParaRPr lang="en-US" altLang="ko-KR" dirty="0"/>
          </a:p>
          <a:p>
            <a:r>
              <a:rPr lang="ko-KR" altLang="en-US" dirty="0"/>
              <a:t>운영체제 기능</a:t>
            </a:r>
            <a:endParaRPr lang="en-US" altLang="ko-KR" dirty="0"/>
          </a:p>
          <a:p>
            <a:pPr lvl="1"/>
            <a:r>
              <a:rPr lang="ko-KR" altLang="en-US" dirty="0"/>
              <a:t>프로세스 관리</a:t>
            </a:r>
            <a:endParaRPr lang="en-US" altLang="ko-KR" dirty="0"/>
          </a:p>
          <a:p>
            <a:pPr lvl="1"/>
            <a:r>
              <a:rPr lang="ko-KR" altLang="en-US" dirty="0" err="1"/>
              <a:t>주기억</a:t>
            </a:r>
            <a:r>
              <a:rPr lang="ko-KR" altLang="en-US" dirty="0"/>
              <a:t> 장치 관리</a:t>
            </a:r>
            <a:endParaRPr lang="en-US" altLang="ko-KR" dirty="0"/>
          </a:p>
          <a:p>
            <a:pPr lvl="1"/>
            <a:r>
              <a:rPr lang="ko-KR" altLang="en-US" dirty="0"/>
              <a:t>파일 관리</a:t>
            </a:r>
            <a:endParaRPr lang="en-US" altLang="ko-KR" dirty="0"/>
          </a:p>
          <a:p>
            <a:pPr lvl="1"/>
            <a:r>
              <a:rPr lang="ko-KR" altLang="en-US" dirty="0"/>
              <a:t>사용자 인터페이스 제공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09680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02 </a:t>
            </a:r>
            <a:r>
              <a:rPr lang="ko-KR" altLang="en-US" dirty="0"/>
              <a:t>컴퓨팅 시스템의 동작 </a:t>
            </a:r>
            <a:r>
              <a:rPr lang="en-US" altLang="ko-KR" dirty="0"/>
              <a:t>(18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프로세스 관리</a:t>
            </a:r>
            <a:endParaRPr lang="en-US" altLang="ko-KR" dirty="0"/>
          </a:p>
          <a:p>
            <a:pPr lvl="1"/>
            <a:r>
              <a:rPr lang="ko-KR" altLang="en-US" dirty="0"/>
              <a:t>여러 프로그램이 동시에 실행될 경우</a:t>
            </a:r>
            <a:r>
              <a:rPr lang="en-US" altLang="ko-KR" dirty="0"/>
              <a:t>, CPU</a:t>
            </a:r>
            <a:r>
              <a:rPr lang="ko-KR" altLang="en-US" dirty="0"/>
              <a:t>를 사용할 차례와 시간을 결정하는 것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36</a:t>
            </a:fld>
            <a:endParaRPr lang="ko-KR" alt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C4A7EF7-54F3-9775-6ADC-DD592E764994}"/>
              </a:ext>
            </a:extLst>
          </p:cNvPr>
          <p:cNvSpPr txBox="1"/>
          <p:nvPr/>
        </p:nvSpPr>
        <p:spPr>
          <a:xfrm>
            <a:off x="2299313" y="2860286"/>
            <a:ext cx="454537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*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프로세스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(process):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실행 중인 프로그램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A2CEB238-E291-A294-C73D-D0972798ED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9860" y="3548980"/>
            <a:ext cx="3444279" cy="305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605717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02 </a:t>
            </a:r>
            <a:r>
              <a:rPr lang="ko-KR" altLang="en-US" dirty="0"/>
              <a:t>컴퓨팅 시스템의 동작 </a:t>
            </a:r>
            <a:r>
              <a:rPr lang="en-US" altLang="ko-KR" dirty="0"/>
              <a:t>(19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err="1"/>
              <a:t>주기억</a:t>
            </a:r>
            <a:r>
              <a:rPr lang="ko-KR" altLang="en-US" dirty="0"/>
              <a:t> 장치 관리</a:t>
            </a:r>
            <a:endParaRPr lang="en-US" altLang="ko-KR" dirty="0"/>
          </a:p>
          <a:p>
            <a:pPr lvl="1"/>
            <a:r>
              <a:rPr lang="ko-KR" altLang="en-US" dirty="0"/>
              <a:t>여러 프로그램이 동시에 실행될 경우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ko-KR" altLang="en-US" dirty="0" err="1"/>
              <a:t>주기억</a:t>
            </a:r>
            <a:r>
              <a:rPr lang="ko-KR" altLang="en-US" dirty="0"/>
              <a:t> 장치에 저장될 위치를 결정하고</a:t>
            </a:r>
            <a:r>
              <a:rPr lang="en-US" altLang="ko-KR" dirty="0"/>
              <a:t>, </a:t>
            </a:r>
            <a:r>
              <a:rPr lang="ko-KR" altLang="en-US" dirty="0" err="1"/>
              <a:t>주기억</a:t>
            </a:r>
            <a:r>
              <a:rPr lang="ko-KR" altLang="en-US" dirty="0"/>
              <a:t> 장치의 빈 공간이 없을 경우 내보낼 프로그램을 결정하는 것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37</a:t>
            </a:fld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D2330410-9DDC-9388-65D2-8B877654AC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8190" y="3472245"/>
            <a:ext cx="4647619" cy="3066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938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02 </a:t>
            </a:r>
            <a:r>
              <a:rPr lang="ko-KR" altLang="en-US" dirty="0"/>
              <a:t>컴퓨팅 시스템의 동작 </a:t>
            </a:r>
            <a:r>
              <a:rPr lang="en-US" altLang="ko-KR" dirty="0"/>
              <a:t>(18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파일 관리</a:t>
            </a:r>
            <a:endParaRPr lang="en-US" altLang="ko-KR" dirty="0"/>
          </a:p>
          <a:p>
            <a:pPr lvl="1"/>
            <a:r>
              <a:rPr lang="ko-KR" altLang="en-US" dirty="0"/>
              <a:t>프로그램과 데이터 파일이 보조 기억 장치에 저장되는 위치를 결정하고</a:t>
            </a:r>
            <a:r>
              <a:rPr lang="en-US" altLang="ko-KR" dirty="0"/>
              <a:t>, </a:t>
            </a:r>
            <a:r>
              <a:rPr lang="ko-KR" altLang="en-US" dirty="0"/>
              <a:t>사용자가 위치 대신 이름으로 파일을 다룰 수 있도록 해주는 것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38</a:t>
            </a:fld>
            <a:endParaRPr lang="ko-KR" altLang="en-US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B3B8EE9A-A1B4-6A72-FD24-19A45EDE7B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193" y="4083728"/>
            <a:ext cx="6349614" cy="245518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04C8B58-AECD-DAA8-EA94-4FB11BD41645}"/>
              </a:ext>
            </a:extLst>
          </p:cNvPr>
          <p:cNvSpPr txBox="1"/>
          <p:nvPr/>
        </p:nvSpPr>
        <p:spPr>
          <a:xfrm>
            <a:off x="945472" y="3291647"/>
            <a:ext cx="7253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*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파일</a:t>
            </a:r>
            <a:r>
              <a:rPr lang="en-US" altLang="ko-KR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: </a:t>
            </a:r>
            <a:r>
              <a:rPr lang="ko-KR" altLang="en-US" sz="2000" dirty="0">
                <a:latin typeface="메이플스토리" panose="02000300000000000000" pitchFamily="2" charset="-127"/>
                <a:ea typeface="메이플스토리" panose="02000300000000000000" pitchFamily="2" charset="-127"/>
              </a:rPr>
              <a:t>보조 기억 장치에 저장된 프로그램이나 데이터의 저장 단위</a:t>
            </a:r>
          </a:p>
        </p:txBody>
      </p:sp>
    </p:spTree>
    <p:extLst>
      <p:ext uri="{BB962C8B-B14F-4D97-AF65-F5344CB8AC3E}">
        <p14:creationId xmlns:p14="http://schemas.microsoft.com/office/powerpoint/2010/main" val="40234395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02 </a:t>
            </a:r>
            <a:r>
              <a:rPr lang="ko-KR" altLang="en-US" dirty="0"/>
              <a:t>컴퓨팅 시스템의 동작 </a:t>
            </a:r>
            <a:r>
              <a:rPr lang="en-US" altLang="ko-KR" dirty="0"/>
              <a:t>(19</a:t>
            </a:r>
            <a:r>
              <a:rPr lang="ko-KR" altLang="en-US" dirty="0"/>
              <a:t>쪽</a:t>
            </a:r>
            <a:r>
              <a:rPr lang="en-US" altLang="ko-KR" dirty="0"/>
              <a:t>)</a:t>
            </a:r>
            <a:endParaRPr lang="ko-KR" altLang="en-US" dirty="0"/>
          </a:p>
        </p:txBody>
      </p:sp>
      <p:sp>
        <p:nvSpPr>
          <p:cNvPr id="8" name="내용 개체 틀 7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/>
              <a:t>사용자 인터페이스 제공</a:t>
            </a:r>
            <a:endParaRPr lang="en-US" altLang="ko-KR" dirty="0"/>
          </a:p>
          <a:p>
            <a:pPr lvl="1"/>
            <a:r>
              <a:rPr lang="ko-KR" altLang="en-US" dirty="0"/>
              <a:t>사용자가 컴퓨터와 편리하게 상호 작용할 수 있는 환경을 제공하는 것</a:t>
            </a:r>
            <a:endParaRPr lang="en-US" altLang="ko-KR" dirty="0"/>
          </a:p>
        </p:txBody>
      </p:sp>
      <p:sp>
        <p:nvSpPr>
          <p:cNvPr id="2" name="슬라이드 번호 개체 틀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7AD75C-6541-4590-97D7-F48445E1B944}" type="slidenum">
              <a:rPr lang="ko-KR" altLang="en-US" smtClean="0"/>
              <a:pPr/>
              <a:t>39</a:t>
            </a:fld>
            <a:endParaRPr lang="ko-KR" altLang="en-US"/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30E4927D-B51F-374B-73F2-BF6B0A8F2E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6152" y="3582698"/>
            <a:ext cx="2914286" cy="2190476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87949480-E90A-2B4B-6437-78D286AA18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564" y="3611269"/>
            <a:ext cx="3047619" cy="2161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7283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도시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대장간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36557</TotalTime>
  <Words>1334</Words>
  <Application>Microsoft Office PowerPoint</Application>
  <PresentationFormat>화면 슬라이드 쇼(4:3)</PresentationFormat>
  <Paragraphs>301</Paragraphs>
  <Slides>39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10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39</vt:i4>
      </vt:variant>
    </vt:vector>
  </HeadingPairs>
  <TitlesOfParts>
    <vt:vector size="50" baseType="lpstr">
      <vt:lpstr>YD2002</vt:lpstr>
      <vt:lpstr>나눔스퀘어 네오 Regular</vt:lpstr>
      <vt:lpstr>메이플스토리</vt:lpstr>
      <vt:lpstr>맑은 고딕</vt:lpstr>
      <vt:lpstr>Wingdings</vt:lpstr>
      <vt:lpstr>나눔스퀘어 네오 Heavy</vt:lpstr>
      <vt:lpstr>나눔스퀘어 네오 Light</vt:lpstr>
      <vt:lpstr>HY견명조</vt:lpstr>
      <vt:lpstr>HY견고딕</vt:lpstr>
      <vt:lpstr>Arial</vt:lpstr>
      <vt:lpstr>Office 테마</vt:lpstr>
      <vt:lpstr>PowerPoint 프레젠테이션</vt:lpstr>
      <vt:lpstr>I 컴퓨팅 시스템</vt:lpstr>
      <vt:lpstr>FUN하게 생각 열기 (24쪽)</vt:lpstr>
      <vt:lpstr>1 컴퓨팅 시스템의 구성과 동작</vt:lpstr>
      <vt:lpstr>01 컴퓨팅 시스템의 구성 (11쪽)</vt:lpstr>
      <vt:lpstr>01 컴퓨팅 시스템의 구성 (11쪽)</vt:lpstr>
      <vt:lpstr>01 컴퓨팅 시스템의 구성 (12쪽)</vt:lpstr>
      <vt:lpstr>01 컴퓨팅 시스템의 구성 (12쪽)</vt:lpstr>
      <vt:lpstr>01 컴퓨팅 시스템의 구성 (12쪽)</vt:lpstr>
      <vt:lpstr>01 컴퓨팅 시스템의 구성 (12쪽)</vt:lpstr>
      <vt:lpstr>01 컴퓨팅 시스템의 구성 (12쪽)</vt:lpstr>
      <vt:lpstr>01 컴퓨팅 시스템의 구성 (12쪽)</vt:lpstr>
      <vt:lpstr>01 컴퓨팅 시스템의 구성 (12쪽)</vt:lpstr>
      <vt:lpstr>01 컴퓨팅 시스템의 구성 (12쪽)</vt:lpstr>
      <vt:lpstr>01 컴퓨팅 시스템의 구성 (12쪽)</vt:lpstr>
      <vt:lpstr>01 컴퓨팅 시스템의 구성 (12쪽)</vt:lpstr>
      <vt:lpstr>01 컴퓨팅 시스템의 구성 (12쪽)</vt:lpstr>
      <vt:lpstr>01 컴퓨팅 시스템의 구성 (12쪽)</vt:lpstr>
      <vt:lpstr>01 컴퓨팅 시스템의 구성 (12쪽)</vt:lpstr>
      <vt:lpstr>01 컴퓨팅 시스템의 구성 (12쪽)</vt:lpstr>
      <vt:lpstr>01 컴퓨팅 시스템의 구성 (12쪽)</vt:lpstr>
      <vt:lpstr>01 컴퓨팅 시스템의 구성 (13쪽)</vt:lpstr>
      <vt:lpstr>01 컴퓨팅 시스템의 구성 (13쪽)</vt:lpstr>
      <vt:lpstr>01 컴퓨팅 시스템의 구성 (13쪽)</vt:lpstr>
      <vt:lpstr>01 컴퓨팅 시스템의 구성 (13쪽)</vt:lpstr>
      <vt:lpstr>01 컴퓨팅 시스템의 구성 (13쪽)</vt:lpstr>
      <vt:lpstr>1 컴퓨팅 시스템의 구성과 동작</vt:lpstr>
      <vt:lpstr>02 컴퓨팅 시스템의 동작 (16쪽)</vt:lpstr>
      <vt:lpstr>02 컴퓨팅 시스템의 동작 (16쪽)</vt:lpstr>
      <vt:lpstr>11+27 처리 과정 ①</vt:lpstr>
      <vt:lpstr>11+27 처리 과정 ②</vt:lpstr>
      <vt:lpstr>11+27 처리 과정 ③</vt:lpstr>
      <vt:lpstr>11+27 처리 과정 ④</vt:lpstr>
      <vt:lpstr>02 컴퓨팅 시스템의 동작 (16쪽)</vt:lpstr>
      <vt:lpstr>02 컴퓨팅 시스템의 동작 (18쪽)</vt:lpstr>
      <vt:lpstr>02 컴퓨팅 시스템의 동작 (18쪽)</vt:lpstr>
      <vt:lpstr>02 컴퓨팅 시스템의 동작 (19쪽)</vt:lpstr>
      <vt:lpstr>02 컴퓨팅 시스템의 동작 (18쪽)</vt:lpstr>
      <vt:lpstr>02 컴퓨팅 시스템의 동작 (19쪽)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Sangwook Lee</dc:creator>
  <cp:lastModifiedBy>user</cp:lastModifiedBy>
  <cp:revision>400</cp:revision>
  <dcterms:created xsi:type="dcterms:W3CDTF">2020-11-27T06:00:28Z</dcterms:created>
  <dcterms:modified xsi:type="dcterms:W3CDTF">2026-04-19T18:05:23Z</dcterms:modified>
</cp:coreProperties>
</file>