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9"/>
  </p:notesMasterIdLst>
  <p:sldIdLst>
    <p:sldId id="324" r:id="rId2"/>
    <p:sldId id="256" r:id="rId3"/>
    <p:sldId id="592" r:id="rId4"/>
    <p:sldId id="326" r:id="rId5"/>
    <p:sldId id="327" r:id="rId6"/>
    <p:sldId id="620" r:id="rId7"/>
    <p:sldId id="594" r:id="rId8"/>
    <p:sldId id="621" r:id="rId9"/>
    <p:sldId id="622" r:id="rId10"/>
    <p:sldId id="593" r:id="rId11"/>
    <p:sldId id="347" r:id="rId12"/>
    <p:sldId id="357" r:id="rId13"/>
    <p:sldId id="625" r:id="rId14"/>
    <p:sldId id="626" r:id="rId15"/>
    <p:sldId id="348" r:id="rId16"/>
    <p:sldId id="624" r:id="rId17"/>
    <p:sldId id="613" r:id="rId18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20"/>
    </p:embeddedFont>
    <p:embeddedFont>
      <p:font typeface="HY견명조" panose="02030600000101010101" pitchFamily="18" charset="-127"/>
      <p:regular r:id="rId21"/>
    </p:embeddedFont>
    <p:embeddedFont>
      <p:font typeface="YD2002" panose="02020603020101020101" pitchFamily="18" charset="-127"/>
      <p:regular r:id="rId22"/>
    </p:embeddedFont>
    <p:embeddedFont>
      <p:font typeface="나눔스퀘어 네오 Heavy" panose="00000A00000000000000" pitchFamily="2" charset="-127"/>
      <p:bold r:id="rId23"/>
    </p:embeddedFont>
    <p:embeddedFont>
      <p:font typeface="나눔스퀘어 네오 Light" panose="00000400000000000000" pitchFamily="2" charset="-127"/>
      <p:regular r:id="rId24"/>
    </p:embeddedFont>
    <p:embeddedFont>
      <p:font typeface="나눔스퀘어 네오 Regular" panose="00000500000000000000" pitchFamily="2" charset="-127"/>
      <p:regular r:id="rId25"/>
    </p:embeddedFont>
    <p:embeddedFont>
      <p:font typeface="맑은 고딕" panose="020B0503020000020004" pitchFamily="50" charset="-127"/>
      <p:regular r:id="rId26"/>
      <p:bold r:id="rId27"/>
    </p:embeddedFont>
    <p:embeddedFont>
      <p:font typeface="메이플스토리" panose="02000300000000000000" pitchFamily="2" charset="-127"/>
      <p:regular r:id="rId28"/>
      <p:bold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502002A9-2B41-417B-A746-C16CD0D91BDD}">
          <p14:sldIdLst>
            <p14:sldId id="324"/>
            <p14:sldId id="256"/>
            <p14:sldId id="592"/>
          </p14:sldIdLst>
        </p14:section>
        <p14:section name="1-2-01" id="{888051E9-775E-4891-B040-5257711422BD}">
          <p14:sldIdLst>
            <p14:sldId id="326"/>
            <p14:sldId id="327"/>
            <p14:sldId id="620"/>
            <p14:sldId id="594"/>
            <p14:sldId id="621"/>
            <p14:sldId id="622"/>
            <p14:sldId id="593"/>
            <p14:sldId id="347"/>
            <p14:sldId id="357"/>
            <p14:sldId id="625"/>
            <p14:sldId id="626"/>
            <p14:sldId id="348"/>
            <p14:sldId id="624"/>
          </p14:sldIdLst>
        </p14:section>
        <p14:section name="1-2-02" id="{CA710910-4CB6-4AFA-97EC-6148B67347F1}">
          <p14:sldIdLst>
            <p14:sldId id="6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14" y="11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2026-04-20 Mon요일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0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 hasCustomPrompt="1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bap-software.net/kr/knowledge/what-is-embedded-systems/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PIC_microcontrollers" TargetMode="External"/><Relationship Id="rId7" Type="http://schemas.openxmlformats.org/officeDocument/2006/relationships/image" Target="../media/image13.emf"/><Relationship Id="rId2" Type="http://schemas.openxmlformats.org/officeDocument/2006/relationships/hyperlink" Target="https://en.wikipedia.org/wiki/AVR_microcontrollers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hyperlink" Target="https://en.wikipedia.org/wiki/Intel_MCS-5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6954" y="4337809"/>
            <a:ext cx="47900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Duil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Middle School</a:t>
            </a:r>
          </a:p>
        </p:txBody>
      </p:sp>
      <p:pic>
        <p:nvPicPr>
          <p:cNvPr id="9" name="Picture 4" descr="http://www.cckorea.org/images/b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D20BE9-2875-A685-C900-260540071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</p:spPr>
        <p:txBody>
          <a:bodyPr/>
          <a:lstStyle/>
          <a:p>
            <a:r>
              <a:rPr lang="en-US" altLang="ko-KR"/>
              <a:t>I </a:t>
            </a:r>
            <a:r>
              <a:rPr lang="ko-KR" altLang="en-US"/>
              <a:t>컴퓨팅 시스템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0CA54FA-B5EC-9690-D853-BBFFE98F1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/>
          <a:lstStyle/>
          <a:p>
            <a:r>
              <a:rPr lang="en-US" altLang="ko-KR" dirty="0"/>
              <a:t>1 </a:t>
            </a:r>
            <a:r>
              <a:rPr lang="ko-KR" altLang="en-US" dirty="0"/>
              <a:t>컴퓨팅 시스템의 구성과 동작</a:t>
            </a:r>
            <a:endParaRPr lang="en-US" altLang="ko-KR" dirty="0"/>
          </a:p>
          <a:p>
            <a:r>
              <a:rPr lang="en-US" altLang="ko-KR" dirty="0">
                <a:solidFill>
                  <a:srgbClr val="0070C0"/>
                </a:solidFill>
              </a:rPr>
              <a:t>2 </a:t>
            </a:r>
            <a:r>
              <a:rPr lang="ko-KR" altLang="en-US" dirty="0">
                <a:solidFill>
                  <a:srgbClr val="0070C0"/>
                </a:solidFill>
              </a:rPr>
              <a:t>피지컬 컴퓨팅 시스템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F175C7-9234-DCB7-15E5-981CFD45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8189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C1DE8988-C319-F5C7-3DBA-F1E05E6E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FUN</a:t>
            </a:r>
            <a:r>
              <a:rPr lang="ko-KR" altLang="en-US" dirty="0"/>
              <a:t>하게 생각 열기 </a:t>
            </a:r>
            <a:r>
              <a:rPr lang="en-US" altLang="ko-KR" dirty="0"/>
              <a:t>(24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412A926C-635C-0DBF-FE43-1118A2444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컴퓨팅 시스템 동작 생각해 보기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6DA521-7AE4-3B5F-F858-4DDBDA1F6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D628E4-18F6-F0CE-18BE-B86ECDF55C09}"/>
              </a:ext>
            </a:extLst>
          </p:cNvPr>
          <p:cNvSpPr txBox="1"/>
          <p:nvPr/>
        </p:nvSpPr>
        <p:spPr>
          <a:xfrm>
            <a:off x="6553200" y="4067737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Q.</a:t>
            </a: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컴퓨팅 시스템은</a:t>
            </a:r>
            <a:b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외부 환경을</a:t>
            </a:r>
            <a:b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어떻게 인식하는가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538ED2-39B1-953F-BA46-0ECBBA611462}"/>
              </a:ext>
            </a:extLst>
          </p:cNvPr>
          <p:cNvSpPr txBox="1"/>
          <p:nvPr/>
        </p:nvSpPr>
        <p:spPr>
          <a:xfrm>
            <a:off x="6553200" y="5551489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A.</a:t>
            </a: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센서를 통해 인식함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805323F-9270-AA1B-2137-E4DF63D91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81" y="1902542"/>
            <a:ext cx="4794838" cy="48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8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컴퓨팅 시스템의 구성과 동작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/>
          <a:lstStyle/>
          <a:p>
            <a:r>
              <a:rPr lang="en-US" altLang="ko-KR" dirty="0">
                <a:solidFill>
                  <a:srgbClr val="0070C0"/>
                </a:solidFill>
              </a:rPr>
              <a:t>01 </a:t>
            </a:r>
            <a:r>
              <a:rPr lang="ko-KR" altLang="en-US" dirty="0">
                <a:solidFill>
                  <a:srgbClr val="0070C0"/>
                </a:solidFill>
              </a:rPr>
              <a:t>피지컬 컴퓨팅 시스템의 구성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/>
              <a:t>02 </a:t>
            </a:r>
            <a:r>
              <a:rPr lang="ko-KR" altLang="en-US" dirty="0"/>
              <a:t>스마트 교실</a:t>
            </a:r>
            <a:r>
              <a:rPr lang="en-US" altLang="ko-KR" dirty="0"/>
              <a:t>: </a:t>
            </a:r>
            <a:r>
              <a:rPr lang="ko-KR" altLang="en-US" dirty="0"/>
              <a:t>자동 전등 만들기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144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(25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컴퓨팅 시스템 분류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5</a:t>
            </a:fld>
            <a:endParaRPr lang="ko-KR" altLang="en-US" noProof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4ECD81D-EA99-ADC2-9E5A-7F93554B860C}"/>
              </a:ext>
            </a:extLst>
          </p:cNvPr>
          <p:cNvSpPr/>
          <p:nvPr/>
        </p:nvSpPr>
        <p:spPr>
          <a:xfrm>
            <a:off x="874207" y="2100105"/>
            <a:ext cx="7395586" cy="435093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00B5AD-CE85-C774-17A3-1FB1B9AE7DA7}"/>
              </a:ext>
            </a:extLst>
          </p:cNvPr>
          <p:cNvSpPr txBox="1"/>
          <p:nvPr/>
        </p:nvSpPr>
        <p:spPr>
          <a:xfrm>
            <a:off x="3501836" y="2245884"/>
            <a:ext cx="2140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/>
              <a:t>컴퓨팅 시스템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C1C4BD9-FD4F-84BF-3080-28D149B5BAF9}"/>
              </a:ext>
            </a:extLst>
          </p:cNvPr>
          <p:cNvSpPr/>
          <p:nvPr/>
        </p:nvSpPr>
        <p:spPr>
          <a:xfrm>
            <a:off x="1344370" y="3285090"/>
            <a:ext cx="3056808" cy="284168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6E467-61E5-1C63-EBF5-3534E805B711}"/>
              </a:ext>
            </a:extLst>
          </p:cNvPr>
          <p:cNvSpPr txBox="1"/>
          <p:nvPr/>
        </p:nvSpPr>
        <p:spPr>
          <a:xfrm>
            <a:off x="1904124" y="3402101"/>
            <a:ext cx="1937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/>
              <a:t>범용 컴퓨터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C469799-19D7-E630-4A7C-665E4992AD5B}"/>
              </a:ext>
            </a:extLst>
          </p:cNvPr>
          <p:cNvSpPr/>
          <p:nvPr/>
        </p:nvSpPr>
        <p:spPr>
          <a:xfrm>
            <a:off x="4742822" y="3285090"/>
            <a:ext cx="3056808" cy="284168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AF65D4-C745-27B5-6F8D-FFCA6AA49E67}"/>
              </a:ext>
            </a:extLst>
          </p:cNvPr>
          <p:cNvSpPr txBox="1"/>
          <p:nvPr/>
        </p:nvSpPr>
        <p:spPr>
          <a:xfrm>
            <a:off x="5045208" y="3402101"/>
            <a:ext cx="2452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/>
              <a:t>임베디드 시스템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7674F04-1EF1-5FBA-DA21-DBEA9C4D5E17}"/>
              </a:ext>
            </a:extLst>
          </p:cNvPr>
          <p:cNvSpPr/>
          <p:nvPr/>
        </p:nvSpPr>
        <p:spPr>
          <a:xfrm>
            <a:off x="5045208" y="4660360"/>
            <a:ext cx="2482990" cy="1297571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A9CB26-6D2F-8DF5-CB0E-288CA96C9E7E}"/>
              </a:ext>
            </a:extLst>
          </p:cNvPr>
          <p:cNvSpPr txBox="1"/>
          <p:nvPr/>
        </p:nvSpPr>
        <p:spPr>
          <a:xfrm>
            <a:off x="5072895" y="4770763"/>
            <a:ext cx="2427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/>
              <a:t>피지컬 컴퓨팅 시스템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9E31B7-1769-F18C-1290-BFD54DABDE8B}"/>
              </a:ext>
            </a:extLst>
          </p:cNvPr>
          <p:cNvSpPr txBox="1"/>
          <p:nvPr/>
        </p:nvSpPr>
        <p:spPr>
          <a:xfrm>
            <a:off x="1615802" y="2688729"/>
            <a:ext cx="5912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</a:rPr>
              <a:t>정해진 절차에 따라 데이터를 처리하는 하드웨어와</a:t>
            </a:r>
            <a:r>
              <a:rPr lang="en-US" altLang="ko-KR" sz="1400" dirty="0">
                <a:solidFill>
                  <a:schemeClr val="accent5"/>
                </a:solidFill>
              </a:rPr>
              <a:t> </a:t>
            </a:r>
            <a:r>
              <a:rPr lang="ko-KR" altLang="en-US" sz="1400" dirty="0">
                <a:solidFill>
                  <a:schemeClr val="accent5"/>
                </a:solidFill>
              </a:rPr>
              <a:t>소프트웨어 집합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DDAB9A-3BFF-BBF4-A6F3-60A43D997B8E}"/>
              </a:ext>
            </a:extLst>
          </p:cNvPr>
          <p:cNvSpPr txBox="1"/>
          <p:nvPr/>
        </p:nvSpPr>
        <p:spPr>
          <a:xfrm>
            <a:off x="1822243" y="3844919"/>
            <a:ext cx="2101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</a:rPr>
              <a:t>다목적 컴퓨팅 시스템</a:t>
            </a:r>
            <a:endParaRPr lang="en-US" altLang="ko-KR" sz="1400" dirty="0">
              <a:solidFill>
                <a:schemeClr val="accent5"/>
              </a:solidFill>
            </a:endParaRPr>
          </a:p>
          <a:p>
            <a:pPr algn="ctr"/>
            <a:r>
              <a:rPr lang="en-US" altLang="ko-KR" sz="1400" dirty="0">
                <a:solidFill>
                  <a:schemeClr val="accent5"/>
                </a:solidFill>
              </a:rPr>
              <a:t>(</a:t>
            </a:r>
            <a:r>
              <a:rPr lang="ko-KR" altLang="en-US" sz="1400" dirty="0">
                <a:solidFill>
                  <a:schemeClr val="accent5"/>
                </a:solidFill>
              </a:rPr>
              <a:t>예</a:t>
            </a:r>
            <a:r>
              <a:rPr lang="en-US" altLang="ko-KR" sz="1400" dirty="0">
                <a:solidFill>
                  <a:schemeClr val="accent5"/>
                </a:solidFill>
              </a:rPr>
              <a:t>: PC, </a:t>
            </a:r>
            <a:r>
              <a:rPr lang="ko-KR" altLang="en-US" sz="1400" dirty="0">
                <a:solidFill>
                  <a:schemeClr val="accent5"/>
                </a:solidFill>
              </a:rPr>
              <a:t>서버</a:t>
            </a:r>
            <a:r>
              <a:rPr lang="en-US" altLang="ko-KR" sz="1400" dirty="0">
                <a:solidFill>
                  <a:schemeClr val="accent5"/>
                </a:solidFill>
              </a:rPr>
              <a:t>)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5FE789-7999-316E-96EA-5E8CB0929802}"/>
              </a:ext>
            </a:extLst>
          </p:cNvPr>
          <p:cNvSpPr txBox="1"/>
          <p:nvPr/>
        </p:nvSpPr>
        <p:spPr>
          <a:xfrm>
            <a:off x="5045208" y="3844919"/>
            <a:ext cx="2452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</a:rPr>
              <a:t>단일 목적 컴퓨팅 시스템</a:t>
            </a:r>
            <a:endParaRPr lang="en-US" altLang="ko-KR" sz="1400" dirty="0">
              <a:solidFill>
                <a:schemeClr val="accent5"/>
              </a:solidFill>
            </a:endParaRPr>
          </a:p>
          <a:p>
            <a:pPr algn="ctr"/>
            <a:r>
              <a:rPr lang="en-US" altLang="ko-KR" sz="1400" dirty="0">
                <a:solidFill>
                  <a:schemeClr val="accent5"/>
                </a:solidFill>
              </a:rPr>
              <a:t>(</a:t>
            </a:r>
            <a:r>
              <a:rPr lang="ko-KR" altLang="en-US" sz="1400" dirty="0">
                <a:solidFill>
                  <a:schemeClr val="accent5"/>
                </a:solidFill>
              </a:rPr>
              <a:t>예</a:t>
            </a:r>
            <a:r>
              <a:rPr lang="en-US" altLang="ko-KR" sz="1400" dirty="0">
                <a:solidFill>
                  <a:schemeClr val="accent5"/>
                </a:solidFill>
              </a:rPr>
              <a:t>: </a:t>
            </a:r>
            <a:r>
              <a:rPr lang="ko-KR" altLang="en-US" sz="1400" dirty="0">
                <a:solidFill>
                  <a:schemeClr val="accent5"/>
                </a:solidFill>
              </a:rPr>
              <a:t>스마트폰</a:t>
            </a:r>
            <a:r>
              <a:rPr lang="en-US" altLang="ko-KR" sz="1400" dirty="0">
                <a:solidFill>
                  <a:schemeClr val="accent5"/>
                </a:solidFill>
              </a:rPr>
              <a:t>, </a:t>
            </a:r>
            <a:r>
              <a:rPr lang="ko-KR" altLang="en-US" sz="1400" dirty="0">
                <a:solidFill>
                  <a:schemeClr val="accent5"/>
                </a:solidFill>
              </a:rPr>
              <a:t>로봇 청소기</a:t>
            </a:r>
            <a:r>
              <a:rPr lang="en-US" altLang="ko-KR" sz="1400" dirty="0">
                <a:solidFill>
                  <a:schemeClr val="accent5"/>
                </a:solidFill>
              </a:rPr>
              <a:t>)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11409D-6EEA-EDB3-4CF5-0046B3EB6AC1}"/>
              </a:ext>
            </a:extLst>
          </p:cNvPr>
          <p:cNvSpPr txBox="1"/>
          <p:nvPr/>
        </p:nvSpPr>
        <p:spPr>
          <a:xfrm>
            <a:off x="5045208" y="5156124"/>
            <a:ext cx="24520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</a:rPr>
              <a:t>현실 세계와 상호작용하는</a:t>
            </a:r>
            <a:endParaRPr lang="en-US" altLang="ko-KR" sz="1400" dirty="0">
              <a:solidFill>
                <a:schemeClr val="accent5"/>
              </a:solidFill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</a:rPr>
              <a:t>컴퓨팅 시스템</a:t>
            </a:r>
            <a:endParaRPr lang="en-US" altLang="ko-KR" sz="1400" dirty="0">
              <a:solidFill>
                <a:schemeClr val="accent5"/>
              </a:solidFill>
            </a:endParaRPr>
          </a:p>
          <a:p>
            <a:pPr algn="ctr"/>
            <a:r>
              <a:rPr lang="en-US" altLang="ko-KR" sz="1400" dirty="0">
                <a:solidFill>
                  <a:schemeClr val="accent5"/>
                </a:solidFill>
              </a:rPr>
              <a:t>(</a:t>
            </a:r>
            <a:r>
              <a:rPr lang="ko-KR" altLang="en-US" sz="1400" dirty="0">
                <a:solidFill>
                  <a:schemeClr val="accent5"/>
                </a:solidFill>
              </a:rPr>
              <a:t>예</a:t>
            </a:r>
            <a:r>
              <a:rPr lang="en-US" altLang="ko-KR" sz="1400" dirty="0">
                <a:solidFill>
                  <a:schemeClr val="accent5"/>
                </a:solidFill>
              </a:rPr>
              <a:t>: </a:t>
            </a:r>
            <a:r>
              <a:rPr lang="ko-KR" altLang="en-US" sz="1400" dirty="0">
                <a:solidFill>
                  <a:schemeClr val="accent5"/>
                </a:solidFill>
              </a:rPr>
              <a:t>교통 요금 결제 시스템</a:t>
            </a:r>
            <a:r>
              <a:rPr lang="en-US" altLang="ko-KR" sz="1400" dirty="0">
                <a:solidFill>
                  <a:schemeClr val="accent5"/>
                </a:solidFill>
              </a:rPr>
              <a:t>)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98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 animBg="1"/>
      <p:bldP spid="13" grpId="0"/>
      <p:bldP spid="9" grpId="0"/>
      <p:bldP spid="15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(25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피지컬 컴퓨팅 시스템</a:t>
            </a:r>
            <a:endParaRPr lang="en-US" altLang="ko-KR" dirty="0"/>
          </a:p>
          <a:p>
            <a:pPr lvl="1"/>
            <a:r>
              <a:rPr lang="ko-KR" altLang="en-US" dirty="0"/>
              <a:t>현실 세계의 다양한 데이터를 읽어 들이고</a:t>
            </a:r>
            <a:r>
              <a:rPr lang="en-US" altLang="ko-KR" dirty="0"/>
              <a:t>, </a:t>
            </a:r>
            <a:r>
              <a:rPr lang="ko-KR" altLang="en-US" dirty="0"/>
              <a:t>프로그램에 따라 처리한 후</a:t>
            </a:r>
            <a:r>
              <a:rPr lang="en-US" altLang="ko-KR" dirty="0"/>
              <a:t>, </a:t>
            </a:r>
            <a:r>
              <a:rPr lang="ko-KR" altLang="en-US" dirty="0"/>
              <a:t>현실 세계의 변화를 일으키는</a:t>
            </a:r>
            <a:r>
              <a:rPr lang="en-US" altLang="ko-KR" dirty="0"/>
              <a:t> </a:t>
            </a:r>
            <a:r>
              <a:rPr lang="ko-KR" altLang="en-US" dirty="0"/>
              <a:t>컴퓨팅 시스템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즉</a:t>
            </a:r>
            <a:r>
              <a:rPr lang="en-US" altLang="ko-KR" dirty="0"/>
              <a:t>, </a:t>
            </a:r>
            <a:r>
              <a:rPr lang="ko-KR" altLang="en-US" dirty="0"/>
              <a:t>현실 세계와 상호작용하는 컴퓨팅 시스템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* </a:t>
            </a:r>
            <a:r>
              <a:rPr lang="ko-KR" altLang="en-US" dirty="0"/>
              <a:t>사물 인터넷</a:t>
            </a:r>
            <a:r>
              <a:rPr lang="en-US" altLang="ko-KR" dirty="0"/>
              <a:t>(IoT: Internet of Things)</a:t>
            </a:r>
          </a:p>
          <a:p>
            <a:pPr lvl="1"/>
            <a:r>
              <a:rPr lang="ko-KR" altLang="en-US" dirty="0"/>
              <a:t>사물에 인터넷 통신 기술을 장착하여 사물 간 정보 교류를 가능하게 만드는 기술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6</a:t>
            </a:fld>
            <a:endParaRPr lang="ko-KR" altLang="en-US" noProof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4F5A745-504C-594E-DC01-7FD30DCE9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533" y="2974254"/>
            <a:ext cx="2754934" cy="154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34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(25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피지컬 컴퓨팅 시스템의 하드웨어 구성</a:t>
            </a:r>
            <a:endParaRPr lang="en-US" altLang="ko-KR" dirty="0"/>
          </a:p>
          <a:p>
            <a:pPr lvl="1"/>
            <a:r>
              <a:rPr lang="ko-KR" altLang="en-US" dirty="0"/>
              <a:t>센서</a:t>
            </a:r>
            <a:r>
              <a:rPr lang="en-US" altLang="ko-KR" dirty="0"/>
              <a:t>(sensor)</a:t>
            </a:r>
          </a:p>
          <a:p>
            <a:pPr lvl="1"/>
            <a:r>
              <a:rPr lang="ko-KR" altLang="en-US" dirty="0" err="1"/>
              <a:t>액추에이터</a:t>
            </a:r>
            <a:r>
              <a:rPr lang="en-US" altLang="ko-KR" dirty="0"/>
              <a:t>(actuator)</a:t>
            </a:r>
          </a:p>
          <a:p>
            <a:pPr lvl="1"/>
            <a:r>
              <a:rPr lang="ko-KR" altLang="en-US" dirty="0"/>
              <a:t>중앙 처리 장치</a:t>
            </a:r>
            <a:r>
              <a:rPr lang="en-US" altLang="ko-KR" dirty="0"/>
              <a:t>(CPU)</a:t>
            </a:r>
          </a:p>
          <a:p>
            <a:pPr lvl="1"/>
            <a:r>
              <a:rPr lang="ko-KR" altLang="en-US" dirty="0"/>
              <a:t>기억 장치</a:t>
            </a:r>
            <a:r>
              <a:rPr lang="en-US" altLang="ko-KR" dirty="0"/>
              <a:t>(memory)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7</a:t>
            </a:fld>
            <a:endParaRPr lang="ko-KR" altLang="en-US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D1160-026F-5BCA-3CFE-7C080385672F}"/>
              </a:ext>
            </a:extLst>
          </p:cNvPr>
          <p:cNvSpPr txBox="1"/>
          <p:nvPr/>
        </p:nvSpPr>
        <p:spPr>
          <a:xfrm flipH="1">
            <a:off x="2726303" y="6355236"/>
            <a:ext cx="369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피지컬 컴퓨팅 시스템의 구성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B9C1472-162A-B4CD-D35B-FB1C7BF44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303" y="3753312"/>
            <a:ext cx="4805395" cy="240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20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센서</a:t>
            </a:r>
            <a:r>
              <a:rPr lang="en-US" altLang="ko-KR" dirty="0"/>
              <a:t>(sensor)</a:t>
            </a:r>
          </a:p>
          <a:p>
            <a:pPr lvl="1"/>
            <a:r>
              <a:rPr lang="ko-KR" altLang="en-US" dirty="0"/>
              <a:t>현실 세계의 소리</a:t>
            </a:r>
            <a:r>
              <a:rPr lang="en-US" altLang="ko-KR" dirty="0"/>
              <a:t>, </a:t>
            </a:r>
            <a:r>
              <a:rPr lang="ko-KR" altLang="en-US" dirty="0"/>
              <a:t>빛</a:t>
            </a:r>
            <a:r>
              <a:rPr lang="en-US" altLang="ko-KR" dirty="0"/>
              <a:t>, </a:t>
            </a:r>
            <a:r>
              <a:rPr lang="ko-KR" altLang="en-US" dirty="0"/>
              <a:t>온도</a:t>
            </a:r>
            <a:r>
              <a:rPr lang="en-US" altLang="ko-KR" dirty="0"/>
              <a:t>, </a:t>
            </a:r>
            <a:r>
              <a:rPr lang="ko-KR" altLang="en-US" dirty="0"/>
              <a:t>움직임 등을 감지</a:t>
            </a:r>
            <a:r>
              <a:rPr lang="en-US" altLang="ko-KR" dirty="0"/>
              <a:t>(</a:t>
            </a:r>
            <a:r>
              <a:rPr lang="ko-KR" altLang="en-US" dirty="0"/>
              <a:t>측정</a:t>
            </a:r>
            <a:r>
              <a:rPr lang="en-US" altLang="ko-KR" dirty="0"/>
              <a:t>)</a:t>
            </a:r>
            <a:r>
              <a:rPr lang="ko-KR" altLang="en-US" dirty="0"/>
              <a:t>하는 장치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8</a:t>
            </a:fld>
            <a:endParaRPr lang="ko-KR" altLang="en-US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D1160-026F-5BCA-3CFE-7C080385672F}"/>
              </a:ext>
            </a:extLst>
          </p:cNvPr>
          <p:cNvSpPr txBox="1"/>
          <p:nvPr/>
        </p:nvSpPr>
        <p:spPr>
          <a:xfrm flipH="1">
            <a:off x="2726303" y="6355236"/>
            <a:ext cx="369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다양한 센서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8176557-E15B-230C-CCF2-A19EEA782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095" y="3091552"/>
            <a:ext cx="5323809" cy="30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04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 err="1"/>
              <a:t>액추에이터</a:t>
            </a:r>
            <a:r>
              <a:rPr lang="en-US" altLang="ko-KR" dirty="0"/>
              <a:t>(actuator)</a:t>
            </a:r>
          </a:p>
          <a:p>
            <a:pPr lvl="1"/>
            <a:r>
              <a:rPr lang="ko-KR" altLang="en-US" dirty="0"/>
              <a:t>현실 세계의 소리</a:t>
            </a:r>
            <a:r>
              <a:rPr lang="en-US" altLang="ko-KR" dirty="0"/>
              <a:t>, </a:t>
            </a:r>
            <a:r>
              <a:rPr lang="ko-KR" altLang="en-US" dirty="0"/>
              <a:t>빛</a:t>
            </a:r>
            <a:r>
              <a:rPr lang="en-US" altLang="ko-KR" dirty="0"/>
              <a:t>, </a:t>
            </a:r>
            <a:r>
              <a:rPr lang="ko-KR" altLang="en-US" dirty="0"/>
              <a:t>온도</a:t>
            </a:r>
            <a:r>
              <a:rPr lang="en-US" altLang="ko-KR" dirty="0"/>
              <a:t>, </a:t>
            </a:r>
            <a:r>
              <a:rPr lang="ko-KR" altLang="en-US" dirty="0"/>
              <a:t>움직임 등을 변화시키는 장치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9</a:t>
            </a:fld>
            <a:endParaRPr lang="ko-KR" altLang="en-US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D1160-026F-5BCA-3CFE-7C080385672F}"/>
              </a:ext>
            </a:extLst>
          </p:cNvPr>
          <p:cNvSpPr txBox="1"/>
          <p:nvPr/>
        </p:nvSpPr>
        <p:spPr>
          <a:xfrm flipH="1">
            <a:off x="2726303" y="6355236"/>
            <a:ext cx="369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다양한 </a:t>
            </a:r>
            <a:r>
              <a:rPr lang="ko-KR" altLang="en-US" dirty="0" err="1"/>
              <a:t>액추에이터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3F84FA35-28D8-A77F-3B09-73AA4A6BC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619" y="3881431"/>
            <a:ext cx="6904762" cy="21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1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(25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피지컬 컴퓨팅 시스템 예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10</a:t>
            </a:fld>
            <a:endParaRPr lang="ko-KR" altLang="en-US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F73329-2A1F-3D52-7CA9-3CB9035C96C7}"/>
              </a:ext>
            </a:extLst>
          </p:cNvPr>
          <p:cNvSpPr txBox="1"/>
          <p:nvPr/>
        </p:nvSpPr>
        <p:spPr>
          <a:xfrm flipH="1">
            <a:off x="2726303" y="5383584"/>
            <a:ext cx="369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실생활 속 피지컬 컴퓨팅 시스템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5955117-CDE0-8AED-67E2-3C2FA0BAE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293" y="2026779"/>
            <a:ext cx="4649414" cy="32528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F5F5D9-1A2F-868A-EB09-2DD5F04E7082}"/>
              </a:ext>
            </a:extLst>
          </p:cNvPr>
          <p:cNvSpPr txBox="1"/>
          <p:nvPr/>
        </p:nvSpPr>
        <p:spPr>
          <a:xfrm>
            <a:off x="223121" y="2102238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건강 관리 시스템</a:t>
            </a:r>
            <a:endParaRPr lang="en-US" altLang="ko-KR" dirty="0"/>
          </a:p>
          <a:p>
            <a:r>
              <a:rPr lang="en-US" altLang="ko-KR" sz="1200" dirty="0"/>
              <a:t>- </a:t>
            </a:r>
            <a:r>
              <a:rPr lang="ko-KR" altLang="en-US" sz="1200" dirty="0"/>
              <a:t>센서</a:t>
            </a:r>
            <a:r>
              <a:rPr lang="en-US" altLang="ko-KR" sz="1200" dirty="0"/>
              <a:t>: </a:t>
            </a:r>
            <a:r>
              <a:rPr lang="ko-KR" altLang="en-US" sz="1200" dirty="0"/>
              <a:t>심박수 센서</a:t>
            </a:r>
            <a:endParaRPr lang="en-US" altLang="ko-KR" sz="1200" dirty="0"/>
          </a:p>
          <a:p>
            <a:r>
              <a:rPr lang="en-US" altLang="ko-KR" sz="1200" dirty="0"/>
              <a:t>- </a:t>
            </a:r>
            <a:r>
              <a:rPr lang="ko-KR" altLang="en-US" sz="1200" dirty="0" err="1"/>
              <a:t>액추에이터</a:t>
            </a:r>
            <a:r>
              <a:rPr lang="en-US" altLang="ko-KR" sz="1200" dirty="0"/>
              <a:t>: </a:t>
            </a:r>
            <a:r>
              <a:rPr lang="ko-KR" altLang="en-US" sz="1200" dirty="0"/>
              <a:t>진동 모터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003182-724B-AB1C-057F-4E82544E76D6}"/>
              </a:ext>
            </a:extLst>
          </p:cNvPr>
          <p:cNvSpPr txBox="1"/>
          <p:nvPr/>
        </p:nvSpPr>
        <p:spPr>
          <a:xfrm>
            <a:off x="6896707" y="2102238"/>
            <a:ext cx="21948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커넥티드</a:t>
            </a:r>
            <a:r>
              <a:rPr lang="ko-KR" altLang="en-US" dirty="0"/>
              <a:t> 카 시스템</a:t>
            </a:r>
            <a:endParaRPr lang="en-US" altLang="ko-KR" dirty="0"/>
          </a:p>
          <a:p>
            <a:r>
              <a:rPr lang="en-US" altLang="ko-KR" sz="1200" dirty="0"/>
              <a:t>- </a:t>
            </a:r>
            <a:r>
              <a:rPr lang="ko-KR" altLang="en-US" sz="1200" dirty="0"/>
              <a:t>센서</a:t>
            </a:r>
            <a:r>
              <a:rPr lang="en-US" altLang="ko-KR" sz="1200" dirty="0"/>
              <a:t>: </a:t>
            </a:r>
            <a:r>
              <a:rPr lang="ko-KR" altLang="en-US" sz="1200" dirty="0"/>
              <a:t>연료 센서</a:t>
            </a:r>
            <a:endParaRPr lang="en-US" altLang="ko-KR" sz="1200" dirty="0"/>
          </a:p>
          <a:p>
            <a:r>
              <a:rPr lang="en-US" altLang="ko-KR" sz="1200" dirty="0"/>
              <a:t>- </a:t>
            </a:r>
            <a:r>
              <a:rPr lang="ko-KR" altLang="en-US" sz="1200" dirty="0" err="1"/>
              <a:t>액추에이터</a:t>
            </a:r>
            <a:r>
              <a:rPr lang="en-US" altLang="ko-KR" sz="1200" dirty="0"/>
              <a:t>: </a:t>
            </a:r>
            <a:r>
              <a:rPr lang="ko-KR" altLang="en-US" sz="1200" dirty="0" err="1"/>
              <a:t>스타터</a:t>
            </a:r>
            <a:r>
              <a:rPr lang="ko-KR" altLang="en-US" sz="1200" dirty="0"/>
              <a:t> 모터</a:t>
            </a:r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FC302E-104D-6CE9-3E5F-B45F9BF825CB}"/>
              </a:ext>
            </a:extLst>
          </p:cNvPr>
          <p:cNvSpPr txBox="1"/>
          <p:nvPr/>
        </p:nvSpPr>
        <p:spPr>
          <a:xfrm>
            <a:off x="220177" y="3760291"/>
            <a:ext cx="216000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스마트 </a:t>
            </a:r>
            <a:r>
              <a:rPr lang="en-US" altLang="ko-KR" dirty="0"/>
              <a:t>TV </a:t>
            </a:r>
            <a:r>
              <a:rPr lang="ko-KR" altLang="en-US" dirty="0"/>
              <a:t>시스템</a:t>
            </a:r>
            <a:endParaRPr lang="en-US" altLang="ko-KR" dirty="0"/>
          </a:p>
          <a:p>
            <a:r>
              <a:rPr lang="en-US" altLang="ko-KR" sz="1200" dirty="0"/>
              <a:t>- </a:t>
            </a:r>
            <a:r>
              <a:rPr lang="ko-KR" altLang="en-US" sz="1200" dirty="0"/>
              <a:t>센서</a:t>
            </a:r>
            <a:r>
              <a:rPr lang="en-US" altLang="ko-KR" sz="1200" dirty="0"/>
              <a:t>: </a:t>
            </a:r>
            <a:r>
              <a:rPr lang="ko-KR" altLang="en-US" sz="1200" dirty="0"/>
              <a:t>음성 인식 센서</a:t>
            </a:r>
            <a:endParaRPr lang="en-US" altLang="ko-KR" sz="1200" dirty="0"/>
          </a:p>
          <a:p>
            <a:r>
              <a:rPr lang="en-US" altLang="ko-KR" sz="1200" dirty="0"/>
              <a:t>- </a:t>
            </a:r>
            <a:r>
              <a:rPr lang="ko-KR" altLang="en-US" sz="1200" dirty="0" err="1"/>
              <a:t>액추에이터</a:t>
            </a:r>
            <a:r>
              <a:rPr lang="en-US" altLang="ko-KR" sz="1200" dirty="0"/>
              <a:t>: </a:t>
            </a:r>
            <a:r>
              <a:rPr lang="ko-KR" altLang="en-US" sz="1200" dirty="0"/>
              <a:t>스피커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F77911-BEEC-B44F-1551-1D01303A0CD4}"/>
              </a:ext>
            </a:extLst>
          </p:cNvPr>
          <p:cNvSpPr txBox="1"/>
          <p:nvPr/>
        </p:nvSpPr>
        <p:spPr>
          <a:xfrm>
            <a:off x="6896707" y="3760291"/>
            <a:ext cx="21948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출입국 심사 시스템</a:t>
            </a:r>
            <a:endParaRPr lang="en-US" altLang="ko-KR" dirty="0"/>
          </a:p>
          <a:p>
            <a:r>
              <a:rPr lang="en-US" altLang="ko-KR" sz="1200" dirty="0"/>
              <a:t>- </a:t>
            </a:r>
            <a:r>
              <a:rPr lang="ko-KR" altLang="en-US" sz="1200" dirty="0"/>
              <a:t>센서</a:t>
            </a:r>
            <a:r>
              <a:rPr lang="en-US" altLang="ko-KR" sz="1200" dirty="0"/>
              <a:t>: </a:t>
            </a:r>
            <a:r>
              <a:rPr lang="ko-KR" altLang="en-US" sz="1200" dirty="0"/>
              <a:t>얼굴 인식 카메라</a:t>
            </a:r>
            <a:endParaRPr lang="en-US" altLang="ko-KR" sz="1200" dirty="0"/>
          </a:p>
          <a:p>
            <a:r>
              <a:rPr lang="en-US" altLang="ko-KR" sz="1200" dirty="0"/>
              <a:t>- </a:t>
            </a:r>
            <a:r>
              <a:rPr lang="ko-KR" altLang="en-US" sz="1200" dirty="0" err="1"/>
              <a:t>액추에이터</a:t>
            </a:r>
            <a:r>
              <a:rPr lang="en-US" altLang="ko-KR" sz="1200" dirty="0"/>
              <a:t>: </a:t>
            </a:r>
            <a:r>
              <a:rPr lang="ko-KR" altLang="en-US" sz="1200" dirty="0"/>
              <a:t>자동문 모터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539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44D07-7764-C7A6-E93B-3DC47025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F493C6-80B0-627B-C034-D8E8DFB7B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D4C946-BF2B-BBC9-A12A-9673B381C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ko-KR" altLang="en-US" dirty="0"/>
              <a:t>중앙 처리 장치</a:t>
            </a:r>
            <a:r>
              <a:rPr lang="en-US" altLang="ko-KR" dirty="0"/>
              <a:t>(CPU: Central Processing Unit)</a:t>
            </a:r>
          </a:p>
          <a:p>
            <a:pPr lvl="1"/>
            <a:r>
              <a:rPr lang="ko-KR" altLang="en-US" dirty="0"/>
              <a:t>컴퓨팅 시스템을 제어하고 데이터의 연산을 처리하는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마이크로프로세서</a:t>
            </a:r>
            <a:r>
              <a:rPr lang="en-US" altLang="ko-KR" dirty="0"/>
              <a:t>(MPU:</a:t>
            </a:r>
            <a:r>
              <a:rPr lang="ko-KR" altLang="en-US" dirty="0"/>
              <a:t> </a:t>
            </a:r>
            <a:r>
              <a:rPr lang="en-US" altLang="ko-KR" dirty="0" err="1"/>
              <a:t>MicroProcessor</a:t>
            </a:r>
            <a:r>
              <a:rPr lang="en-US" altLang="ko-KR" dirty="0"/>
              <a:t> Unit)</a:t>
            </a:r>
          </a:p>
          <a:p>
            <a:pPr lvl="1"/>
            <a:r>
              <a:rPr lang="en-US" altLang="ko-KR" sz="2400" dirty="0"/>
              <a:t>CPU</a:t>
            </a:r>
            <a:r>
              <a:rPr lang="ko-KR" altLang="en-US" sz="2400" dirty="0"/>
              <a:t>를 하나의 반도체 칩으로 만들어 놓은</a:t>
            </a:r>
            <a:r>
              <a:rPr lang="en-US" altLang="ko-KR" dirty="0"/>
              <a:t> </a:t>
            </a:r>
            <a:r>
              <a:rPr lang="ko-KR" altLang="en-US" dirty="0"/>
              <a:t>것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F080D9A-0C13-6FC2-33A2-CBD71E39A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11</a:t>
            </a:fld>
            <a:endParaRPr lang="ko-KR" altLang="en-US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3DB99D-FA0E-92B2-229D-EFC0AE010D2F}"/>
              </a:ext>
            </a:extLst>
          </p:cNvPr>
          <p:cNvSpPr txBox="1"/>
          <p:nvPr/>
        </p:nvSpPr>
        <p:spPr>
          <a:xfrm>
            <a:off x="2464309" y="6390536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[IBM</a:t>
            </a:r>
            <a:r>
              <a:rPr lang="ko-KR" altLang="en-US" dirty="0"/>
              <a:t> </a:t>
            </a:r>
            <a:r>
              <a:rPr lang="en-US" altLang="ko-KR" dirty="0"/>
              <a:t>1401 CPU]</a:t>
            </a:r>
            <a:endParaRPr lang="ko-KR" altLang="en-US" dirty="0"/>
          </a:p>
        </p:txBody>
      </p:sp>
      <p:graphicFrame>
        <p:nvGraphicFramePr>
          <p:cNvPr id="17" name="개체 16">
            <a:extLst>
              <a:ext uri="{FF2B5EF4-FFF2-40B4-BE49-F238E27FC236}">
                <a16:creationId xmlns:a16="http://schemas.microsoft.com/office/drawing/2014/main" id="{D663CB05-2BC1-B6C5-8767-32E234EA95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692" y="5059412"/>
          <a:ext cx="2386617" cy="1700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5195156" imgH="3702620" progId="Photoshop.Image.12">
                  <p:embed/>
                </p:oleObj>
              </mc:Choice>
              <mc:Fallback>
                <p:oleObj name="Image" r:id="rId2" imgW="5195156" imgH="3702620" progId="Photoshop.Image.12">
                  <p:embed/>
                  <p:pic>
                    <p:nvPicPr>
                      <p:cNvPr id="17" name="개체 16">
                        <a:extLst>
                          <a:ext uri="{FF2B5EF4-FFF2-40B4-BE49-F238E27FC236}">
                            <a16:creationId xmlns:a16="http://schemas.microsoft.com/office/drawing/2014/main" id="{D663CB05-2BC1-B6C5-8767-32E234EA95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692" y="5059412"/>
                        <a:ext cx="2386617" cy="1700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개체 17">
            <a:extLst>
              <a:ext uri="{FF2B5EF4-FFF2-40B4-BE49-F238E27FC236}">
                <a16:creationId xmlns:a16="http://schemas.microsoft.com/office/drawing/2014/main" id="{87D8D113-1578-37CF-65C3-E02D910179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0277" y="5059412"/>
          <a:ext cx="2267031" cy="1700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4935923" imgH="3702620" progId="Photoshop.Image.12">
                  <p:embed/>
                </p:oleObj>
              </mc:Choice>
              <mc:Fallback>
                <p:oleObj name="Image" r:id="rId4" imgW="4935923" imgH="3702620" progId="Photoshop.Image.12">
                  <p:embed/>
                  <p:pic>
                    <p:nvPicPr>
                      <p:cNvPr id="18" name="개체 17">
                        <a:extLst>
                          <a:ext uri="{FF2B5EF4-FFF2-40B4-BE49-F238E27FC236}">
                            <a16:creationId xmlns:a16="http://schemas.microsoft.com/office/drawing/2014/main" id="{87D8D113-1578-37CF-65C3-E02D910179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80277" y="5059412"/>
                        <a:ext cx="2267031" cy="1700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A360AEC-C667-C573-D8BF-E34CF98869A4}"/>
              </a:ext>
            </a:extLst>
          </p:cNvPr>
          <p:cNvSpPr txBox="1"/>
          <p:nvPr/>
        </p:nvSpPr>
        <p:spPr>
          <a:xfrm>
            <a:off x="4966145" y="6390536"/>
            <a:ext cx="1867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[Intel Core CPU]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C48440-9CBC-B204-F759-959ED8F480D8}"/>
              </a:ext>
            </a:extLst>
          </p:cNvPr>
          <p:cNvSpPr txBox="1"/>
          <p:nvPr/>
        </p:nvSpPr>
        <p:spPr>
          <a:xfrm>
            <a:off x="1785019" y="4045101"/>
            <a:ext cx="5573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과거에는 </a:t>
            </a:r>
            <a:r>
              <a:rPr lang="en-US" altLang="ko-KR" sz="2000" dirty="0">
                <a:latin typeface="YD2002" panose="02020603020101020101" pitchFamily="18" charset="-127"/>
                <a:ea typeface="YD2002" panose="02020603020101020101" pitchFamily="18" charset="-127"/>
              </a:rPr>
              <a:t>CPU</a:t>
            </a:r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가 여러 개의 회로판으로 나뉘어 있었다</a:t>
            </a: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0A9C6FBD-8913-FC50-FAFF-2702128ACA0C}"/>
              </a:ext>
            </a:extLst>
          </p:cNvPr>
          <p:cNvCxnSpPr>
            <a:cxnSpLocks/>
          </p:cNvCxnSpPr>
          <p:nvPr/>
        </p:nvCxnSpPr>
        <p:spPr>
          <a:xfrm flipH="1">
            <a:off x="1872192" y="4360244"/>
            <a:ext cx="1227143" cy="8951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4DCAA4C4-BF46-FE6A-C77E-BB86E585B837}"/>
              </a:ext>
            </a:extLst>
          </p:cNvPr>
          <p:cNvSpPr/>
          <p:nvPr/>
        </p:nvSpPr>
        <p:spPr>
          <a:xfrm>
            <a:off x="1087527" y="5331755"/>
            <a:ext cx="784665" cy="7521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641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/>
      <p:bldP spid="5" grpId="0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049E6-D3FB-F07A-072C-63EFE9FE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190497-B3E5-438C-2A61-534169679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7D9E30-1F8D-0FB9-6696-A3F240FFD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ko-KR" altLang="en-US" dirty="0" err="1"/>
              <a:t>마이크로컨트롤러</a:t>
            </a:r>
            <a:r>
              <a:rPr lang="en-US" altLang="ko-KR" dirty="0"/>
              <a:t>(MCU: </a:t>
            </a:r>
            <a:r>
              <a:rPr lang="en-US" altLang="ko-KR" dirty="0" err="1"/>
              <a:t>MicroController</a:t>
            </a:r>
            <a:r>
              <a:rPr lang="en-US" altLang="ko-KR" dirty="0"/>
              <a:t> Unit)</a:t>
            </a:r>
          </a:p>
          <a:p>
            <a:pPr lvl="1"/>
            <a:r>
              <a:rPr lang="ko-KR" altLang="en-US" dirty="0">
                <a:solidFill>
                  <a:schemeClr val="accent2"/>
                </a:solidFill>
              </a:rPr>
              <a:t>중앙 처리 장치</a:t>
            </a:r>
            <a:r>
              <a:rPr lang="ko-KR" altLang="en-US" dirty="0"/>
              <a:t>를 비롯하여 </a:t>
            </a:r>
            <a:r>
              <a:rPr lang="ko-KR" altLang="en-US" dirty="0">
                <a:solidFill>
                  <a:schemeClr val="accent2"/>
                </a:solidFill>
              </a:rPr>
              <a:t>기억 장치</a:t>
            </a:r>
            <a:r>
              <a:rPr lang="en-US" altLang="ko-KR" dirty="0"/>
              <a:t>(</a:t>
            </a:r>
            <a:r>
              <a:rPr lang="ko-KR" altLang="en-US" dirty="0"/>
              <a:t>램</a:t>
            </a:r>
            <a:r>
              <a:rPr lang="en-US" altLang="ko-KR" dirty="0"/>
              <a:t>, </a:t>
            </a:r>
            <a:r>
              <a:rPr lang="ko-KR" altLang="en-US" dirty="0"/>
              <a:t>플래시 메모리</a:t>
            </a:r>
            <a:r>
              <a:rPr lang="en-US" altLang="ko-KR" dirty="0"/>
              <a:t>)</a:t>
            </a:r>
            <a:r>
              <a:rPr lang="ko-KR" altLang="en-US" dirty="0"/>
              <a:t>와</a:t>
            </a:r>
            <a:br>
              <a:rPr lang="en-US" altLang="ko-KR" dirty="0"/>
            </a:br>
            <a:r>
              <a:rPr lang="ko-KR" altLang="en-US" dirty="0">
                <a:solidFill>
                  <a:schemeClr val="accent2"/>
                </a:solidFill>
              </a:rPr>
              <a:t>입출력 제어장치</a:t>
            </a:r>
            <a:r>
              <a:rPr lang="ko-KR" altLang="en-US" dirty="0"/>
              <a:t> 등을 하나의 반도체 칩으로 만들어 놓은 것</a:t>
            </a:r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E2AC01-A167-17CC-9A8F-F225157E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12</a:t>
            </a:fld>
            <a:endParaRPr lang="ko-KR" altLang="en-US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7546FE-DA45-4D5F-B8CB-078251C55D05}"/>
              </a:ext>
            </a:extLst>
          </p:cNvPr>
          <p:cNvSpPr txBox="1"/>
          <p:nvPr/>
        </p:nvSpPr>
        <p:spPr>
          <a:xfrm>
            <a:off x="1512511" y="2936328"/>
            <a:ext cx="611898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latin typeface="YD2002" panose="02020603020101020101" pitchFamily="18" charset="-127"/>
                <a:ea typeface="YD2002" panose="02020603020101020101" pitchFamily="18" charset="-127"/>
              </a:rPr>
              <a:t>MCU</a:t>
            </a:r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는</a:t>
            </a:r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  <a:p>
            <a:pPr algn="ctr"/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  <a:p>
            <a:pPr algn="ctr"/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컴퓨팅 시스템의 주요 장치들을 포함하고 있기 때문에</a:t>
            </a:r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  <a:p>
            <a:pPr algn="ctr"/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그 자체가 하나의 작은 컴퓨팅 시스템이며</a:t>
            </a:r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  <a:p>
            <a:pPr algn="ctr"/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  <a:p>
            <a:pPr algn="ctr"/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일반적인 </a:t>
            </a:r>
            <a:r>
              <a:rPr lang="en-US" altLang="ko-KR" sz="2000" dirty="0">
                <a:latin typeface="YD2002" panose="02020603020101020101" pitchFamily="18" charset="-127"/>
                <a:ea typeface="YD2002" panose="02020603020101020101" pitchFamily="18" charset="-127"/>
              </a:rPr>
              <a:t>CPU</a:t>
            </a:r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보다</a:t>
            </a:r>
            <a:r>
              <a:rPr lang="en-US" altLang="ko-KR" sz="2000" dirty="0">
                <a:latin typeface="YD2002" panose="02020603020101020101" pitchFamily="18" charset="-127"/>
                <a:ea typeface="YD2002" panose="02020603020101020101" pitchFamily="18" charset="-127"/>
              </a:rPr>
              <a:t> </a:t>
            </a:r>
            <a:r>
              <a:rPr lang="ko-KR" altLang="en-US" sz="2000" dirty="0" err="1">
                <a:latin typeface="YD2002" panose="02020603020101020101" pitchFamily="18" charset="-127"/>
                <a:ea typeface="YD2002" panose="02020603020101020101" pitchFamily="18" charset="-127"/>
              </a:rPr>
              <a:t>저성능의</a:t>
            </a:r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 </a:t>
            </a:r>
            <a:r>
              <a:rPr lang="en-US" altLang="ko-KR" sz="2000" dirty="0">
                <a:latin typeface="YD2002" panose="02020603020101020101" pitchFamily="18" charset="-127"/>
                <a:ea typeface="YD2002" panose="02020603020101020101" pitchFamily="18" charset="-127"/>
              </a:rPr>
              <a:t>CPU</a:t>
            </a:r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를 포함하고 있기 때문에</a:t>
            </a:r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  <a:p>
            <a:pPr algn="ctr"/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특정 목적을 가진 임베디드 시스템을 만드는데 사용된다</a:t>
            </a:r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</p:txBody>
      </p:sp>
      <p:pic>
        <p:nvPicPr>
          <p:cNvPr id="7" name="그림 6">
            <a:hlinkClick r:id="rId2"/>
            <a:extLst>
              <a:ext uri="{FF2B5EF4-FFF2-40B4-BE49-F238E27FC236}">
                <a16:creationId xmlns:a16="http://schemas.microsoft.com/office/drawing/2014/main" id="{7033CF08-1102-1BE8-0AFC-42E60C80A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039" y="5564994"/>
            <a:ext cx="2269322" cy="115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4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049E6-D3FB-F07A-072C-63EFE9FE8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190497-B3E5-438C-2A61-534169679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87D9E30-1F8D-0FB9-6696-A3F240FFD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/>
          <a:lstStyle/>
          <a:p>
            <a:r>
              <a:rPr lang="en-US" altLang="ko-KR" dirty="0"/>
              <a:t>MCU </a:t>
            </a:r>
            <a:r>
              <a:rPr lang="ko-KR" altLang="en-US" dirty="0"/>
              <a:t>예</a:t>
            </a:r>
            <a:endParaRPr lang="en-US" altLang="ko-KR" dirty="0"/>
          </a:p>
          <a:p>
            <a:pPr lvl="1"/>
            <a:r>
              <a:rPr lang="en-US" altLang="ko-KR" dirty="0"/>
              <a:t>Atmel</a:t>
            </a:r>
            <a:r>
              <a:rPr lang="ko-KR" altLang="en-US" dirty="0"/>
              <a:t>사의 </a:t>
            </a:r>
            <a:r>
              <a:rPr lang="en-US" altLang="ko-KR" dirty="0">
                <a:hlinkClick r:id="rId2"/>
              </a:rPr>
              <a:t>AVR</a:t>
            </a:r>
            <a:r>
              <a:rPr lang="en-US" altLang="ko-KR" dirty="0"/>
              <a:t> (2016 Microchip</a:t>
            </a:r>
            <a:r>
              <a:rPr lang="ko-KR" altLang="en-US" dirty="0"/>
              <a:t>사가 인수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Microchip</a:t>
            </a:r>
            <a:r>
              <a:rPr lang="ko-KR" altLang="en-US" dirty="0"/>
              <a:t>사의 </a:t>
            </a:r>
            <a:r>
              <a:rPr lang="en-US" altLang="ko-KR" dirty="0">
                <a:hlinkClick r:id="rId3"/>
              </a:rPr>
              <a:t>PIC</a:t>
            </a:r>
            <a:endParaRPr lang="en-US" altLang="ko-KR" dirty="0"/>
          </a:p>
          <a:p>
            <a:pPr lvl="1"/>
            <a:r>
              <a:rPr lang="en-US" altLang="ko-KR" dirty="0"/>
              <a:t>Intel</a:t>
            </a:r>
            <a:r>
              <a:rPr lang="ko-KR" altLang="en-US" dirty="0"/>
              <a:t>사의 </a:t>
            </a:r>
            <a:r>
              <a:rPr lang="en-US" altLang="ko-KR" dirty="0">
                <a:hlinkClick r:id="rId4"/>
              </a:rPr>
              <a:t>8051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E2AC01-A167-17CC-9A8F-F225157E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13</a:t>
            </a:fld>
            <a:endParaRPr lang="ko-KR" altLang="en-US" noProof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073F794-C03F-1696-FA5B-C8BEB29A7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8817" y="3004701"/>
            <a:ext cx="2444290" cy="192051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1987DBB-BE57-FD93-D4FE-0EA0D0168A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003" y="3705726"/>
            <a:ext cx="3404547" cy="253158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F132727-96E9-B58A-8824-4740608F4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4781" y="4886339"/>
            <a:ext cx="3404547" cy="179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398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0996F3F-52BB-B42D-8171-27930563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20DD53-04A1-D9E3-7D63-E5678298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마이크로컨트롤러</a:t>
            </a:r>
            <a:r>
              <a:rPr lang="ko-KR" altLang="en-US" dirty="0"/>
              <a:t> 보드</a:t>
            </a:r>
            <a:r>
              <a:rPr lang="en-US" altLang="ko-KR" dirty="0"/>
              <a:t>(MCU board)</a:t>
            </a:r>
          </a:p>
          <a:p>
            <a:pPr lvl="1"/>
            <a:r>
              <a:rPr lang="ko-KR" altLang="en-US" dirty="0" err="1"/>
              <a:t>마이크로컨트롤러에</a:t>
            </a:r>
            <a:r>
              <a:rPr lang="ko-KR" altLang="en-US" dirty="0"/>
              <a:t> 전원 단자</a:t>
            </a:r>
            <a:r>
              <a:rPr lang="en-US" altLang="ko-KR" dirty="0"/>
              <a:t>, USB </a:t>
            </a:r>
            <a:r>
              <a:rPr lang="ko-KR" altLang="en-US" dirty="0"/>
              <a:t>포트</a:t>
            </a:r>
            <a:r>
              <a:rPr lang="en-US" altLang="ko-KR" dirty="0"/>
              <a:t>, </a:t>
            </a:r>
            <a:r>
              <a:rPr lang="ko-KR" altLang="en-US" dirty="0"/>
              <a:t>입출력 핀 등을 추가하여 프로그래밍을 할 수 있도록 만든 회로 기판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C32809F-CA99-BE3F-1D26-508953FE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4BB49D9-CA54-BA17-758B-6F3D3D4DC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007" y="3673335"/>
            <a:ext cx="2655174" cy="3048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C0208D-4D3C-C2C1-E8BE-38C7694D179F}"/>
              </a:ext>
            </a:extLst>
          </p:cNvPr>
          <p:cNvSpPr txBox="1"/>
          <p:nvPr/>
        </p:nvSpPr>
        <p:spPr>
          <a:xfrm>
            <a:off x="853235" y="5942888"/>
            <a:ext cx="5399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YD2002" panose="02020603020101020101" pitchFamily="18" charset="-127"/>
                <a:ea typeface="YD2002" panose="02020603020101020101" pitchFamily="18" charset="-127"/>
              </a:rPr>
              <a:t>MCU </a:t>
            </a:r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보드는 피지컬 컴퓨팅 시스템이나</a:t>
            </a:r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  <a:p>
            <a:pPr algn="ctr"/>
            <a:r>
              <a:rPr lang="ko-KR" altLang="en-US" sz="2000" dirty="0">
                <a:latin typeface="YD2002" panose="02020603020101020101" pitchFamily="18" charset="-127"/>
                <a:ea typeface="YD2002" panose="02020603020101020101" pitchFamily="18" charset="-127"/>
              </a:rPr>
              <a:t>사물 인터넷 디바이스를 직접 만들 때 많이 사용</a:t>
            </a:r>
            <a:endParaRPr lang="en-US" altLang="ko-KR" sz="2000" dirty="0">
              <a:latin typeface="YD2002" panose="02020603020101020101" pitchFamily="18" charset="-127"/>
              <a:ea typeface="YD2002" panose="02020603020101020101" pitchFamily="18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F2FA180-DCAC-3D22-C026-460193F7B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498" y="2877535"/>
            <a:ext cx="3247212" cy="265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0996F3F-52BB-B42D-8171-27930563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20DD53-04A1-D9E3-7D63-E5678298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MCU </a:t>
            </a:r>
            <a:r>
              <a:rPr lang="ko-KR" altLang="en-US" dirty="0"/>
              <a:t>보드 예</a:t>
            </a:r>
            <a:endParaRPr lang="en-US" altLang="ko-KR" dirty="0"/>
          </a:p>
          <a:p>
            <a:pPr lvl="1"/>
            <a:r>
              <a:rPr lang="ko-KR" altLang="en-US" dirty="0" err="1"/>
              <a:t>아두이노</a:t>
            </a:r>
            <a:endParaRPr lang="en-US" altLang="ko-KR" dirty="0"/>
          </a:p>
          <a:p>
            <a:pPr lvl="1"/>
            <a:r>
              <a:rPr lang="ko-KR" altLang="en-US" dirty="0" err="1"/>
              <a:t>라즈베리파이</a:t>
            </a:r>
            <a:r>
              <a:rPr lang="ko-KR" altLang="en-US" dirty="0"/>
              <a:t> </a:t>
            </a:r>
            <a:r>
              <a:rPr lang="ko-KR" altLang="en-US" dirty="0" err="1"/>
              <a:t>피코</a:t>
            </a:r>
            <a:endParaRPr lang="en-US" altLang="ko-KR" dirty="0"/>
          </a:p>
          <a:p>
            <a:pPr lvl="1"/>
            <a:r>
              <a:rPr lang="en-US" altLang="ko-KR" dirty="0"/>
              <a:t>ESP32</a:t>
            </a:r>
          </a:p>
          <a:p>
            <a:pPr lvl="1"/>
            <a:r>
              <a:rPr lang="ko-KR" altLang="en-US" dirty="0" err="1"/>
              <a:t>마이크로비트</a:t>
            </a:r>
            <a:endParaRPr lang="ko-KR" altLang="en-US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C32809F-CA99-BE3F-1D26-508953FE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426CA8E-86FA-D179-F96F-3777E6A8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60" y="1269312"/>
            <a:ext cx="2587818" cy="2209598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74E08618-B5A5-1CEC-2C4C-458594471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610" y="3088243"/>
            <a:ext cx="1988125" cy="154462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C68F35A-7D41-54A2-836E-E529B0313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1880" y="4934464"/>
            <a:ext cx="2775193" cy="178701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B93CA55-D435-B62A-0ABA-DA5F55CAA2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112" y="4390681"/>
            <a:ext cx="2360558" cy="190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19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70996F3F-52BB-B42D-8171-27930563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 </a:t>
            </a:r>
            <a:r>
              <a:rPr lang="en-US" altLang="ko-KR" dirty="0"/>
              <a:t>(27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20DD53-04A1-D9E3-7D63-E5678298A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피지컬 컴퓨팅 시스템의 동작 과정</a:t>
            </a:r>
            <a:endParaRPr lang="en-US" altLang="ko-KR" dirty="0"/>
          </a:p>
          <a:p>
            <a:pPr marL="914400" lvl="1" indent="-457200">
              <a:buFont typeface="+mj-lt"/>
              <a:buAutoNum type="arabicPeriod"/>
            </a:pPr>
            <a:r>
              <a:rPr lang="ko-KR" altLang="en-US" dirty="0"/>
              <a:t>현실 세계의 데이터 수집</a:t>
            </a:r>
            <a:endParaRPr lang="en-US" altLang="ko-KR" dirty="0"/>
          </a:p>
          <a:p>
            <a:pPr marL="914400" lvl="1" indent="-457200">
              <a:buFont typeface="+mj-lt"/>
              <a:buAutoNum type="arabicPeriod"/>
            </a:pPr>
            <a:r>
              <a:rPr lang="ko-KR" altLang="en-US" dirty="0"/>
              <a:t>데이터 처리</a:t>
            </a:r>
            <a:endParaRPr lang="en-US" altLang="ko-KR" dirty="0"/>
          </a:p>
          <a:p>
            <a:pPr marL="914400" lvl="1" indent="-457200">
              <a:buFont typeface="+mj-lt"/>
              <a:buAutoNum type="arabicPeriod"/>
            </a:pPr>
            <a:r>
              <a:rPr lang="ko-KR" altLang="en-US" dirty="0"/>
              <a:t>현실 세계의 물리적 변화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C32809F-CA99-BE3F-1D26-508953FEA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7C09F41-F6E4-5490-2334-198443CFE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36" y="5622244"/>
            <a:ext cx="1161815" cy="120828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2870CB6-DD35-0EF5-0EAF-541731446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8693" y="3607266"/>
            <a:ext cx="6466615" cy="24071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A8B6F6-B389-F745-6AC1-03E407A5A09F}"/>
              </a:ext>
            </a:extLst>
          </p:cNvPr>
          <p:cNvSpPr txBox="1"/>
          <p:nvPr/>
        </p:nvSpPr>
        <p:spPr>
          <a:xfrm>
            <a:off x="2097605" y="6062627"/>
            <a:ext cx="4948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피지컬 컴퓨팅 시스템의 사례</a:t>
            </a:r>
            <a:r>
              <a:rPr lang="en-US" altLang="ko-KR" dirty="0"/>
              <a:t>(</a:t>
            </a:r>
            <a:r>
              <a:rPr lang="ko-KR" altLang="en-US" dirty="0"/>
              <a:t>디지털 </a:t>
            </a:r>
            <a:r>
              <a:rPr lang="ko-KR" altLang="en-US" dirty="0" err="1"/>
              <a:t>도어록</a:t>
            </a:r>
            <a:r>
              <a:rPr lang="en-US" altLang="ko-KR" dirty="0"/>
              <a:t>)]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119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컴퓨팅 시스템의 구성과 동작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피지컬 컴퓨팅 시스템의 구성</a:t>
            </a:r>
            <a:endParaRPr lang="en-US" altLang="ko-KR" dirty="0"/>
          </a:p>
          <a:p>
            <a:r>
              <a:rPr lang="en-US" altLang="ko-KR" dirty="0">
                <a:solidFill>
                  <a:srgbClr val="0070C0"/>
                </a:solidFill>
              </a:rPr>
              <a:t>02 </a:t>
            </a:r>
            <a:r>
              <a:rPr lang="ko-KR" altLang="en-US" dirty="0">
                <a:solidFill>
                  <a:srgbClr val="0070C0"/>
                </a:solidFill>
              </a:rPr>
              <a:t>스마트 교실</a:t>
            </a:r>
            <a:r>
              <a:rPr lang="en-US" altLang="ko-KR" dirty="0">
                <a:solidFill>
                  <a:srgbClr val="0070C0"/>
                </a:solidFill>
              </a:rPr>
              <a:t>: </a:t>
            </a:r>
            <a:r>
              <a:rPr lang="ko-KR" altLang="en-US" dirty="0">
                <a:solidFill>
                  <a:srgbClr val="0070C0"/>
                </a:solidFill>
              </a:rPr>
              <a:t>자동 전등 만들기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93626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38379</TotalTime>
  <Words>664</Words>
  <Application>Microsoft Office PowerPoint</Application>
  <PresentationFormat>화면 슬라이드 쇼(4:3)</PresentationFormat>
  <Paragraphs>130</Paragraphs>
  <Slides>17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9" baseType="lpstr">
      <vt:lpstr>YD2002</vt:lpstr>
      <vt:lpstr>나눔스퀘어 네오 Regular</vt:lpstr>
      <vt:lpstr>메이플스토리</vt:lpstr>
      <vt:lpstr>맑은 고딕</vt:lpstr>
      <vt:lpstr>Wingdings</vt:lpstr>
      <vt:lpstr>나눔스퀘어 네오 Heavy</vt:lpstr>
      <vt:lpstr>나눔스퀘어 네오 Light</vt:lpstr>
      <vt:lpstr>HY견명조</vt:lpstr>
      <vt:lpstr>HY견고딕</vt:lpstr>
      <vt:lpstr>Arial</vt:lpstr>
      <vt:lpstr>Office 테마</vt:lpstr>
      <vt:lpstr>Image</vt:lpstr>
      <vt:lpstr>PowerPoint 프레젠테이션</vt:lpstr>
      <vt:lpstr>I 컴퓨팅 시스템</vt:lpstr>
      <vt:lpstr>FUN하게 생각 열기 (24쪽)</vt:lpstr>
      <vt:lpstr>1 컴퓨팅 시스템의 구성과 동작</vt:lpstr>
      <vt:lpstr>01 피지컬 컴퓨팅 시스템의 구성 (25쪽)</vt:lpstr>
      <vt:lpstr>01 피지컬 컴퓨팅 시스템의 구성 (25쪽)</vt:lpstr>
      <vt:lpstr>01 피지컬 컴퓨팅 시스템의 구성 (25쪽)</vt:lpstr>
      <vt:lpstr>01 피지컬 컴퓨팅 시스템의 구성 (26쪽)</vt:lpstr>
      <vt:lpstr>01 피지컬 컴퓨팅 시스템의 구성 (26쪽)</vt:lpstr>
      <vt:lpstr>01 피지컬 컴퓨팅 시스템의 구성 (25쪽)</vt:lpstr>
      <vt:lpstr>01 피지컬 컴퓨팅 시스템의 구성 (27쪽)</vt:lpstr>
      <vt:lpstr>01 피지컬 컴퓨팅 시스템의 구성 (27쪽)</vt:lpstr>
      <vt:lpstr>01 피지컬 컴퓨팅 시스템의 구성 (27쪽)</vt:lpstr>
      <vt:lpstr>01 피지컬 컴퓨팅 시스템의 구성 (28쪽)</vt:lpstr>
      <vt:lpstr>01 피지컬 컴퓨팅 시스템의 구성 (28쪽)</vt:lpstr>
      <vt:lpstr>01 피지컬 컴퓨팅 시스템의 구성 (27쪽)</vt:lpstr>
      <vt:lpstr>1 컴퓨팅 시스템의 구성과 동작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441</cp:revision>
  <dcterms:created xsi:type="dcterms:W3CDTF">2020-11-27T06:00:28Z</dcterms:created>
  <dcterms:modified xsi:type="dcterms:W3CDTF">2026-04-20T17:29:45Z</dcterms:modified>
</cp:coreProperties>
</file>