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35"/>
  </p:notesMasterIdLst>
  <p:sldIdLst>
    <p:sldId id="324" r:id="rId2"/>
    <p:sldId id="256" r:id="rId3"/>
    <p:sldId id="326" r:id="rId4"/>
    <p:sldId id="327" r:id="rId5"/>
    <p:sldId id="614" r:id="rId6"/>
    <p:sldId id="619" r:id="rId7"/>
    <p:sldId id="620" r:id="rId8"/>
    <p:sldId id="621" r:id="rId9"/>
    <p:sldId id="551" r:id="rId10"/>
    <p:sldId id="552" r:id="rId11"/>
    <p:sldId id="615" r:id="rId12"/>
    <p:sldId id="424" r:id="rId13"/>
    <p:sldId id="262" r:id="rId14"/>
    <p:sldId id="616" r:id="rId15"/>
    <p:sldId id="578" r:id="rId16"/>
    <p:sldId id="617" r:id="rId17"/>
    <p:sldId id="570" r:id="rId18"/>
    <p:sldId id="273" r:id="rId19"/>
    <p:sldId id="311" r:id="rId20"/>
    <p:sldId id="472" r:id="rId21"/>
    <p:sldId id="469" r:id="rId22"/>
    <p:sldId id="481" r:id="rId23"/>
    <p:sldId id="622" r:id="rId24"/>
    <p:sldId id="618" r:id="rId25"/>
    <p:sldId id="504" r:id="rId26"/>
    <p:sldId id="505" r:id="rId27"/>
    <p:sldId id="499" r:id="rId28"/>
    <p:sldId id="574" r:id="rId29"/>
    <p:sldId id="507" r:id="rId30"/>
    <p:sldId id="566" r:id="rId31"/>
    <p:sldId id="517" r:id="rId32"/>
    <p:sldId id="516" r:id="rId33"/>
    <p:sldId id="613" r:id="rId34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36"/>
    </p:embeddedFont>
    <p:embeddedFont>
      <p:font typeface="HY견명조" panose="02030600000101010101" pitchFamily="18" charset="-127"/>
      <p:regular r:id="rId37"/>
    </p:embeddedFont>
    <p:embeddedFont>
      <p:font typeface="Wingdings 2" panose="05020102010507070707" pitchFamily="18" charset="2"/>
      <p:regular r:id="rId38"/>
    </p:embeddedFont>
    <p:embeddedFont>
      <p:font typeface="YD2002" panose="02020603020101020101" pitchFamily="18" charset="-127"/>
      <p:regular r:id="rId39"/>
    </p:embeddedFont>
    <p:embeddedFont>
      <p:font typeface="YD여고시절M 30" panose="02020603020101020101" pitchFamily="18" charset="-127"/>
      <p:regular r:id="rId40"/>
    </p:embeddedFont>
    <p:embeddedFont>
      <p:font typeface="나눔스퀘어 네오 Heavy" panose="00000A00000000000000" pitchFamily="2" charset="-127"/>
      <p:bold r:id="rId41"/>
    </p:embeddedFont>
    <p:embeddedFont>
      <p:font typeface="나눔스퀘어 네오 Light" panose="00000400000000000000" pitchFamily="2" charset="-127"/>
      <p:regular r:id="rId42"/>
    </p:embeddedFont>
    <p:embeddedFont>
      <p:font typeface="나눔스퀘어 네오 Regular" panose="00000500000000000000" pitchFamily="2" charset="-127"/>
      <p:regular r:id="rId43"/>
    </p:embeddedFont>
    <p:embeddedFont>
      <p:font typeface="맑은 고딕" panose="020B0503020000020004" pitchFamily="50" charset="-127"/>
      <p:regular r:id="rId44"/>
      <p:bold r:id="rId45"/>
    </p:embeddedFont>
    <p:embeddedFont>
      <p:font typeface="메이플스토리" panose="02000300000000000000" pitchFamily="2" charset="-127"/>
      <p:regular r:id="rId46"/>
      <p:bold r:id="rId4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502002A9-2B41-417B-A746-C16CD0D91BDD}">
          <p14:sldIdLst>
            <p14:sldId id="324"/>
            <p14:sldId id="256"/>
          </p14:sldIdLst>
        </p14:section>
        <p14:section name="2-1-01" id="{888051E9-775E-4891-B040-5257711422BD}">
          <p14:sldIdLst>
            <p14:sldId id="326"/>
            <p14:sldId id="327"/>
            <p14:sldId id="614"/>
            <p14:sldId id="619"/>
            <p14:sldId id="620"/>
            <p14:sldId id="621"/>
            <p14:sldId id="551"/>
            <p14:sldId id="552"/>
            <p14:sldId id="615"/>
            <p14:sldId id="424"/>
            <p14:sldId id="262"/>
            <p14:sldId id="616"/>
            <p14:sldId id="578"/>
            <p14:sldId id="617"/>
            <p14:sldId id="570"/>
            <p14:sldId id="273"/>
            <p14:sldId id="311"/>
            <p14:sldId id="472"/>
            <p14:sldId id="469"/>
            <p14:sldId id="481"/>
            <p14:sldId id="622"/>
            <p14:sldId id="618"/>
            <p14:sldId id="504"/>
            <p14:sldId id="505"/>
            <p14:sldId id="499"/>
            <p14:sldId id="574"/>
            <p14:sldId id="507"/>
            <p14:sldId id="566"/>
            <p14:sldId id="517"/>
            <p14:sldId id="516"/>
          </p14:sldIdLst>
        </p14:section>
        <p14:section name="2-1-02" id="{CA710910-4CB6-4AFA-97EC-6148B67347F1}">
          <p14:sldIdLst>
            <p14:sldId id="6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965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66" y="19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2026-09-07 Mon요일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636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115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0960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9759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4F797-A5BC-44CB-A7B3-EA220586DE2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7842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45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4F797-A5BC-44CB-A7B3-EA220586DE2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068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4F797-A5BC-44CB-A7B3-EA220586DE2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752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4F797-A5BC-44CB-A7B3-EA220586DE26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4663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6868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9181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27573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50958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71375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5961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03382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62396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73119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54753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4713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2026-09-07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0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2026-09-07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2026-09-07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2026-09-07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 hasCustomPrompt="1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</p:txBody>
      </p:sp>
    </p:spTree>
    <p:extLst>
      <p:ext uri="{BB962C8B-B14F-4D97-AF65-F5344CB8AC3E}">
        <p14:creationId xmlns:p14="http://schemas.microsoft.com/office/powerpoint/2010/main" val="31807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2026-09-07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2026-09-07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ko.wikipedia.org/wiki/ASCII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notesSlide" Target="../notesSlides/notesSlid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764704"/>
            <a:ext cx="8229600" cy="2880000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정보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76954" y="4337809"/>
            <a:ext cx="479009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4000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4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Duil</a:t>
            </a:r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Middle School</a:t>
            </a:r>
          </a:p>
        </p:txBody>
      </p:sp>
      <p:pic>
        <p:nvPicPr>
          <p:cNvPr id="9" name="Picture 4" descr="http://www.cckorea.org/images/b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  <p:extLst>
      <p:ext uri="{BB962C8B-B14F-4D97-AF65-F5344CB8AC3E}">
        <p14:creationId xmlns:p14="http://schemas.microsoft.com/office/powerpoint/2010/main" val="2405022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D20BE9-2875-A685-C900-2605400715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II </a:t>
            </a:r>
            <a:r>
              <a:rPr lang="ko-KR" altLang="en-US" dirty="0"/>
              <a:t>데이터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0CA54FA-B5EC-9690-D853-BBFFE98F1E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0070C0"/>
                </a:solidFill>
              </a:rPr>
              <a:t>1 </a:t>
            </a:r>
            <a:r>
              <a:rPr lang="ko-KR" altLang="en-US" dirty="0">
                <a:solidFill>
                  <a:srgbClr val="0070C0"/>
                </a:solidFill>
              </a:rPr>
              <a:t>데이터의 표현과 관리</a:t>
            </a:r>
            <a:endParaRPr lang="en-US" altLang="ko-KR" dirty="0">
              <a:solidFill>
                <a:srgbClr val="0070C0"/>
              </a:solidFill>
            </a:endParaRPr>
          </a:p>
          <a:p>
            <a:r>
              <a:rPr lang="en-US" altLang="ko-KR" dirty="0"/>
              <a:t>2 </a:t>
            </a:r>
            <a:r>
              <a:rPr lang="ko-KR" altLang="en-US" dirty="0"/>
              <a:t>데이터의 구조화와 해석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6F175C7-9234-DCB7-15E5-981CFD45F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893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F7C9916E-EB85-2900-1812-863186F7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>
            <a:normAutofit/>
          </a:bodyPr>
          <a:lstStyle/>
          <a:p>
            <a:r>
              <a:rPr lang="en-US" altLang="ko-KR" dirty="0"/>
              <a:t>1 </a:t>
            </a:r>
            <a:r>
              <a:rPr lang="ko-KR" altLang="en-US" dirty="0"/>
              <a:t>데이터의 표현과 관리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00161E9-68B7-3EFC-A56F-C3ACFA200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/>
          <a:lstStyle/>
          <a:p>
            <a:r>
              <a:rPr lang="en-US" altLang="ko-KR" dirty="0">
                <a:solidFill>
                  <a:srgbClr val="0070C0"/>
                </a:solidFill>
              </a:rPr>
              <a:t>01 </a:t>
            </a:r>
            <a:r>
              <a:rPr lang="ko-KR" altLang="en-US" dirty="0">
                <a:solidFill>
                  <a:srgbClr val="0070C0"/>
                </a:solidFill>
              </a:rPr>
              <a:t>데이터의 디지털 표현</a:t>
            </a:r>
            <a:endParaRPr lang="en-US" altLang="ko-KR" dirty="0">
              <a:solidFill>
                <a:srgbClr val="0070C0"/>
              </a:solidFill>
            </a:endParaRPr>
          </a:p>
          <a:p>
            <a:r>
              <a:rPr lang="en-US" altLang="ko-KR" dirty="0"/>
              <a:t>02 </a:t>
            </a:r>
            <a:r>
              <a:rPr lang="ko-KR" altLang="en-US" dirty="0"/>
              <a:t>데이터의 수집과 관리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E7912D4-51B1-6D21-D3F2-9F115C7FA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91441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(45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데이터</a:t>
            </a:r>
            <a:endParaRPr lang="en-US" altLang="ko-KR" dirty="0"/>
          </a:p>
          <a:p>
            <a:pPr lvl="1"/>
            <a:r>
              <a:rPr lang="ko-KR" altLang="en-US" dirty="0"/>
              <a:t>관찰</a:t>
            </a:r>
            <a:r>
              <a:rPr lang="en-US" altLang="ko-KR" dirty="0"/>
              <a:t>, </a:t>
            </a:r>
            <a:r>
              <a:rPr lang="ko-KR" altLang="en-US" dirty="0"/>
              <a:t>측정</a:t>
            </a:r>
            <a:r>
              <a:rPr lang="en-US" altLang="ko-KR" dirty="0"/>
              <a:t>, </a:t>
            </a:r>
            <a:r>
              <a:rPr lang="ko-KR" altLang="en-US" dirty="0"/>
              <a:t>실험</a:t>
            </a:r>
            <a:r>
              <a:rPr lang="en-US" altLang="ko-KR" dirty="0"/>
              <a:t>, </a:t>
            </a:r>
            <a:r>
              <a:rPr lang="ko-KR" altLang="en-US" dirty="0"/>
              <a:t>조사 등으로 얻을 수 있는 값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아날로그 데이터 </a:t>
            </a:r>
            <a:r>
              <a:rPr lang="en-US" altLang="ko-KR" dirty="0"/>
              <a:t>vs</a:t>
            </a:r>
            <a:r>
              <a:rPr lang="ko-KR" altLang="en-US" dirty="0"/>
              <a:t> 디지털 데이터</a:t>
            </a:r>
            <a:endParaRPr lang="en-US" altLang="ko-KR" dirty="0"/>
          </a:p>
          <a:p>
            <a:pPr lvl="1"/>
            <a:r>
              <a:rPr lang="ko-KR" altLang="en-US" dirty="0"/>
              <a:t>아날로그 데이터</a:t>
            </a:r>
            <a:r>
              <a:rPr lang="en-US" altLang="ko-KR" dirty="0"/>
              <a:t>: </a:t>
            </a:r>
            <a:r>
              <a:rPr lang="ko-KR" altLang="en-US" dirty="0"/>
              <a:t>연속적인 값</a:t>
            </a:r>
            <a:endParaRPr lang="en-US" altLang="ko-KR" dirty="0"/>
          </a:p>
          <a:p>
            <a:pPr lvl="1"/>
            <a:r>
              <a:rPr lang="ko-KR" altLang="en-US" dirty="0"/>
              <a:t>디지털 데이터</a:t>
            </a:r>
            <a:r>
              <a:rPr lang="en-US" altLang="ko-KR" dirty="0"/>
              <a:t>: </a:t>
            </a:r>
            <a:r>
              <a:rPr lang="ko-KR" altLang="en-US" dirty="0" err="1"/>
              <a:t>불연속적인</a:t>
            </a:r>
            <a:r>
              <a:rPr lang="ko-KR" altLang="en-US" dirty="0"/>
              <a:t> 값</a:t>
            </a:r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4</a:t>
            </a:fld>
            <a:endParaRPr lang="ko-KR" altLang="en-US" noProof="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35137D92-B6E4-BD3A-7736-8B9B257121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r="52798"/>
          <a:stretch/>
        </p:blipFill>
        <p:spPr bwMode="auto">
          <a:xfrm>
            <a:off x="2457044" y="4896380"/>
            <a:ext cx="1431676" cy="135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5" descr="디지털 시계에 대한 이미지 검색결과">
            <a:extLst>
              <a:ext uri="{FF2B5EF4-FFF2-40B4-BE49-F238E27FC236}">
                <a16:creationId xmlns:a16="http://schemas.microsoft.com/office/drawing/2014/main" id="{64C010E2-9BF5-7B32-16CC-E1C2DF46A3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3" r="5194"/>
          <a:stretch/>
        </p:blipFill>
        <p:spPr bwMode="auto">
          <a:xfrm>
            <a:off x="6442636" y="4989420"/>
            <a:ext cx="2160240" cy="117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A82CCFE6-6862-03A3-4C17-E981C37BA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701" y="4882790"/>
            <a:ext cx="1431677" cy="138528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DA5233C-B276-2846-BAC2-BBC25F6C8F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824" y="4888262"/>
            <a:ext cx="1431677" cy="13741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DC6188-CB5E-3CCE-B270-1621D9C093FA}"/>
              </a:ext>
            </a:extLst>
          </p:cNvPr>
          <p:cNvSpPr txBox="1"/>
          <p:nvPr/>
        </p:nvSpPr>
        <p:spPr>
          <a:xfrm>
            <a:off x="1371193" y="6286297"/>
            <a:ext cx="2023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아날로그 데이터</a:t>
            </a:r>
            <a:r>
              <a:rPr lang="en-US" altLang="ko-KR" dirty="0"/>
              <a:t>]</a:t>
            </a:r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929275-D45A-C8ED-3474-0631B8A1A31F}"/>
              </a:ext>
            </a:extLst>
          </p:cNvPr>
          <p:cNvSpPr txBox="1"/>
          <p:nvPr/>
        </p:nvSpPr>
        <p:spPr>
          <a:xfrm>
            <a:off x="5916704" y="6286297"/>
            <a:ext cx="1792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디지털 데이터</a:t>
            </a:r>
            <a:r>
              <a:rPr lang="en-US" altLang="ko-KR" dirty="0"/>
              <a:t>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098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(46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컴퓨터의 데이터 표현</a:t>
            </a:r>
            <a:endParaRPr lang="en-US" altLang="ko-KR" dirty="0"/>
          </a:p>
          <a:p>
            <a:pPr lvl="1"/>
            <a:r>
              <a:rPr lang="ko-KR" altLang="en-US" dirty="0"/>
              <a:t>숫자 </a:t>
            </a:r>
            <a:r>
              <a:rPr lang="en-US" altLang="ko-KR" dirty="0"/>
              <a:t>0</a:t>
            </a:r>
            <a:r>
              <a:rPr lang="ko-KR" altLang="en-US" dirty="0"/>
              <a:t>과 </a:t>
            </a:r>
            <a:r>
              <a:rPr lang="en-US" altLang="ko-KR" dirty="0"/>
              <a:t>1</a:t>
            </a:r>
            <a:r>
              <a:rPr lang="ko-KR" altLang="en-US" dirty="0"/>
              <a:t>만을 사용</a:t>
            </a:r>
            <a:endParaRPr lang="en-US" altLang="ko-KR" dirty="0"/>
          </a:p>
          <a:p>
            <a:pPr lvl="1"/>
            <a:r>
              <a:rPr lang="ko-KR" altLang="en-US" dirty="0"/>
              <a:t>불연속적으로 값을 표현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5</a:t>
            </a:fld>
            <a:endParaRPr lang="ko-KR" altLang="en-US" noProof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508FD4-0B6E-41FA-698B-8B4F23A729D6}"/>
              </a:ext>
            </a:extLst>
          </p:cNvPr>
          <p:cNvSpPr txBox="1"/>
          <p:nvPr/>
        </p:nvSpPr>
        <p:spPr>
          <a:xfrm>
            <a:off x="2629802" y="6171783"/>
            <a:ext cx="3884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실생활 데이터의 디지털 변환 과정</a:t>
            </a:r>
            <a:r>
              <a:rPr lang="en-US" altLang="ko-KR" dirty="0"/>
              <a:t>]</a:t>
            </a:r>
            <a:endParaRPr lang="ko-KR" altLang="en-US" dirty="0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56D6C8CE-742A-9CB8-B3D5-DFD80B4BD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996" y="2923705"/>
            <a:ext cx="5004009" cy="302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65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(46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진법</a:t>
            </a:r>
            <a:endParaRPr lang="en-US" altLang="ko-KR" dirty="0"/>
          </a:p>
          <a:p>
            <a:pPr lvl="1"/>
            <a:r>
              <a:rPr lang="ko-KR" altLang="en-US" dirty="0"/>
              <a:t>숫자의 위치에 따라 </a:t>
            </a:r>
            <a:r>
              <a:rPr lang="ko-KR" altLang="en-US" dirty="0" err="1"/>
              <a:t>자릿값을</a:t>
            </a:r>
            <a:r>
              <a:rPr lang="ko-KR" altLang="en-US" dirty="0"/>
              <a:t> 다르게 부여하는 수의 표현 방법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N</a:t>
            </a:r>
            <a:r>
              <a:rPr lang="ko-KR" altLang="en-US" dirty="0"/>
              <a:t>진법으로 표현된 수의 </a:t>
            </a:r>
            <a:r>
              <a:rPr lang="ko-KR" altLang="en-US" dirty="0" err="1"/>
              <a:t>자릿값</a:t>
            </a:r>
            <a:endParaRPr lang="en-US" altLang="ko-KR" dirty="0"/>
          </a:p>
          <a:p>
            <a:pPr lvl="1"/>
            <a:r>
              <a:rPr lang="ko-KR" altLang="en-US" dirty="0"/>
              <a:t>오른쪽 끝자리부터 </a:t>
            </a:r>
            <a:r>
              <a:rPr lang="en-US" altLang="ko-KR" dirty="0">
                <a:solidFill>
                  <a:srgbClr val="FF0000"/>
                </a:solidFill>
              </a:rPr>
              <a:t>N</a:t>
            </a:r>
            <a:r>
              <a:rPr lang="ko-KR" altLang="en-US" dirty="0"/>
              <a:t>의 거듭제곱으로 증가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진수</a:t>
            </a:r>
            <a:endParaRPr lang="en-US" altLang="ko-KR" dirty="0"/>
          </a:p>
          <a:p>
            <a:pPr lvl="1"/>
            <a:r>
              <a:rPr lang="ko-KR" altLang="en-US" dirty="0"/>
              <a:t>특정 진법으로 표현된 수</a:t>
            </a:r>
            <a:br>
              <a:rPr lang="en-US" altLang="ko-KR" dirty="0"/>
            </a:br>
            <a:r>
              <a:rPr lang="en-US" altLang="ko-KR" dirty="0"/>
              <a:t>(</a:t>
            </a:r>
            <a:r>
              <a:rPr lang="ko-KR" altLang="en-US" dirty="0"/>
              <a:t>예</a:t>
            </a:r>
            <a:r>
              <a:rPr lang="en-US" altLang="ko-KR" dirty="0"/>
              <a:t>: 2</a:t>
            </a:r>
            <a:r>
              <a:rPr lang="ko-KR" altLang="en-US" dirty="0"/>
              <a:t>진법으로 표현된 수는 </a:t>
            </a:r>
            <a:r>
              <a:rPr lang="en-US" altLang="ko-KR" dirty="0"/>
              <a:t>2</a:t>
            </a:r>
            <a:r>
              <a:rPr lang="ko-KR" altLang="en-US" dirty="0"/>
              <a:t>진수</a:t>
            </a:r>
            <a:r>
              <a:rPr lang="en-US" altLang="ko-KR" dirty="0"/>
              <a:t>)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376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(46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진법별로 사용하는 숫자</a:t>
            </a:r>
            <a:r>
              <a:rPr lang="en-US" altLang="ko-KR" dirty="0"/>
              <a:t>(</a:t>
            </a:r>
            <a:r>
              <a:rPr lang="ko-KR" altLang="en-US" dirty="0"/>
              <a:t>기호</a:t>
            </a:r>
            <a:r>
              <a:rPr lang="en-US" altLang="ko-KR" dirty="0"/>
              <a:t>)</a:t>
            </a:r>
            <a:r>
              <a:rPr lang="ko-KR" altLang="en-US" dirty="0"/>
              <a:t>의 개수와 종류</a:t>
            </a:r>
            <a:endParaRPr lang="en-US" altLang="ko-KR" dirty="0"/>
          </a:p>
          <a:p>
            <a:pPr lvl="1"/>
            <a:r>
              <a:rPr lang="en-US" altLang="ko-KR" dirty="0"/>
              <a:t>2</a:t>
            </a:r>
            <a:r>
              <a:rPr lang="ko-KR" altLang="en-US" dirty="0"/>
              <a:t>진법</a:t>
            </a:r>
            <a:endParaRPr lang="en-US" altLang="ko-KR" dirty="0"/>
          </a:p>
          <a:p>
            <a:pPr lvl="2"/>
            <a:r>
              <a:rPr lang="ko-KR" altLang="en-US" dirty="0"/>
              <a:t>개수</a:t>
            </a:r>
            <a:r>
              <a:rPr lang="en-US" altLang="ko-KR" dirty="0"/>
              <a:t>: 2</a:t>
            </a:r>
            <a:r>
              <a:rPr lang="ko-KR" altLang="en-US" dirty="0"/>
              <a:t>개</a:t>
            </a:r>
            <a:endParaRPr lang="en-US" altLang="ko-KR" dirty="0"/>
          </a:p>
          <a:p>
            <a:pPr lvl="2"/>
            <a:r>
              <a:rPr lang="ko-KR" altLang="en-US" dirty="0"/>
              <a:t>종류</a:t>
            </a:r>
            <a:r>
              <a:rPr lang="en-US" altLang="ko-KR" dirty="0"/>
              <a:t>: 0, 1</a:t>
            </a:r>
          </a:p>
          <a:p>
            <a:pPr lvl="1"/>
            <a:r>
              <a:rPr lang="en-US" altLang="ko-KR" dirty="0"/>
              <a:t>10</a:t>
            </a:r>
            <a:r>
              <a:rPr lang="ko-KR" altLang="en-US" dirty="0"/>
              <a:t>진법</a:t>
            </a:r>
            <a:endParaRPr lang="en-US" altLang="ko-KR" dirty="0"/>
          </a:p>
          <a:p>
            <a:pPr lvl="2"/>
            <a:r>
              <a:rPr lang="ko-KR" altLang="en-US" dirty="0"/>
              <a:t>개수</a:t>
            </a:r>
            <a:r>
              <a:rPr lang="en-US" altLang="ko-KR" dirty="0"/>
              <a:t>: 10</a:t>
            </a:r>
            <a:r>
              <a:rPr lang="ko-KR" altLang="en-US" dirty="0"/>
              <a:t>개</a:t>
            </a:r>
            <a:endParaRPr lang="en-US" altLang="ko-KR" dirty="0"/>
          </a:p>
          <a:p>
            <a:pPr lvl="2"/>
            <a:r>
              <a:rPr lang="ko-KR" altLang="en-US" dirty="0"/>
              <a:t>종류</a:t>
            </a:r>
            <a:r>
              <a:rPr lang="en-US" altLang="ko-KR" dirty="0"/>
              <a:t>: 0, 1, 2, 3, 4, 5, 6, 7, 8, 9</a:t>
            </a:r>
          </a:p>
          <a:p>
            <a:pPr lvl="1"/>
            <a:r>
              <a:rPr lang="en-US" altLang="ko-KR" dirty="0"/>
              <a:t>16</a:t>
            </a:r>
            <a:r>
              <a:rPr lang="ko-KR" altLang="en-US" dirty="0"/>
              <a:t>진법</a:t>
            </a:r>
            <a:endParaRPr lang="en-US" altLang="ko-KR" dirty="0"/>
          </a:p>
          <a:p>
            <a:pPr lvl="2"/>
            <a:r>
              <a:rPr lang="ko-KR" altLang="en-US" dirty="0"/>
              <a:t>개수</a:t>
            </a:r>
            <a:r>
              <a:rPr lang="en-US" altLang="ko-KR" dirty="0"/>
              <a:t>: 16</a:t>
            </a:r>
            <a:r>
              <a:rPr lang="ko-KR" altLang="en-US" dirty="0"/>
              <a:t>개</a:t>
            </a:r>
            <a:endParaRPr lang="en-US" altLang="ko-KR" dirty="0"/>
          </a:p>
          <a:p>
            <a:pPr lvl="2"/>
            <a:r>
              <a:rPr lang="ko-KR" altLang="en-US" dirty="0"/>
              <a:t>종류</a:t>
            </a:r>
            <a:r>
              <a:rPr lang="en-US" altLang="ko-KR" dirty="0"/>
              <a:t>: 0, 1, 2, 3, 4, 5, 6, 7, 8, 9, A, B, C, D, E, F</a:t>
            </a:r>
          </a:p>
          <a:p>
            <a:pPr lvl="2"/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88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N</a:t>
            </a:r>
            <a:r>
              <a:rPr lang="ko-KR" altLang="en-US" dirty="0"/>
              <a:t>진수의 크기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N</a:t>
            </a:r>
            <a:r>
              <a:rPr lang="ko-KR" altLang="en-US" dirty="0"/>
              <a:t>진수의 크기를 구하는</a:t>
            </a:r>
            <a:r>
              <a:rPr lang="en-US" altLang="ko-KR" dirty="0"/>
              <a:t> </a:t>
            </a:r>
            <a:r>
              <a:rPr lang="ko-KR" altLang="en-US" dirty="0"/>
              <a:t>방법</a:t>
            </a:r>
            <a:br>
              <a:rPr lang="en-US" altLang="ko-KR" dirty="0"/>
            </a:br>
            <a:r>
              <a:rPr lang="en-US" altLang="ko-KR" dirty="0"/>
              <a:t>(= N</a:t>
            </a:r>
            <a:r>
              <a:rPr lang="ko-KR" altLang="en-US" dirty="0"/>
              <a:t>진수를 </a:t>
            </a:r>
            <a:r>
              <a:rPr lang="en-US" altLang="ko-KR" dirty="0"/>
              <a:t>10</a:t>
            </a:r>
            <a:r>
              <a:rPr lang="ko-KR" altLang="en-US" dirty="0"/>
              <a:t>진수로 변환하는 방법</a:t>
            </a:r>
            <a:r>
              <a:rPr lang="en-US" altLang="ko-KR" dirty="0"/>
              <a:t>)</a:t>
            </a:r>
          </a:p>
          <a:p>
            <a:pPr marL="457200" lvl="1" indent="0">
              <a:buNone/>
            </a:pPr>
            <a:r>
              <a:rPr lang="ko-KR" altLang="en-US" dirty="0"/>
              <a:t>①</a:t>
            </a:r>
            <a:r>
              <a:rPr lang="en-US" altLang="ko-KR" dirty="0"/>
              <a:t> </a:t>
            </a:r>
            <a:r>
              <a:rPr lang="ko-KR" altLang="en-US" dirty="0"/>
              <a:t>각 자리의 숫자와 </a:t>
            </a:r>
            <a:r>
              <a:rPr lang="ko-KR" altLang="en-US" dirty="0" err="1"/>
              <a:t>자릿값을</a:t>
            </a:r>
            <a:r>
              <a:rPr lang="ko-KR" altLang="en-US" dirty="0"/>
              <a:t> 곱함</a:t>
            </a:r>
            <a:br>
              <a:rPr lang="en-US" altLang="ko-KR" dirty="0"/>
            </a:br>
            <a:r>
              <a:rPr lang="en-US" altLang="ko-KR" dirty="0"/>
              <a:t>     (* </a:t>
            </a:r>
            <a:r>
              <a:rPr lang="ko-KR" altLang="en-US" dirty="0"/>
              <a:t>각 자리 숫자가 실제로 의미하는 값을 구하는 과정</a:t>
            </a:r>
            <a:r>
              <a:rPr lang="en-US" altLang="ko-KR" dirty="0"/>
              <a:t>)</a:t>
            </a:r>
          </a:p>
          <a:p>
            <a:pPr marL="457200" lvl="1" indent="0">
              <a:buNone/>
            </a:pPr>
            <a:r>
              <a:rPr lang="ko-KR" altLang="en-US" dirty="0"/>
              <a:t>② 곱한 결과를 모두 더함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8</a:t>
            </a:fld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ED496858-A6E5-4D33-9E10-8923F8C43D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634236"/>
              </p:ext>
            </p:extLst>
          </p:nvPr>
        </p:nvGraphicFramePr>
        <p:xfrm>
          <a:off x="882727" y="4680853"/>
          <a:ext cx="7378546" cy="1516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8946">
                  <a:extLst>
                    <a:ext uri="{9D8B030D-6E8A-4147-A177-3AD203B41FA5}">
                      <a16:colId xmlns:a16="http://schemas.microsoft.com/office/drawing/2014/main" val="213274307"/>
                    </a:ext>
                  </a:extLst>
                </a:gridCol>
                <a:gridCol w="1314900">
                  <a:extLst>
                    <a:ext uri="{9D8B030D-6E8A-4147-A177-3AD203B41FA5}">
                      <a16:colId xmlns:a16="http://schemas.microsoft.com/office/drawing/2014/main" val="1036298682"/>
                    </a:ext>
                  </a:extLst>
                </a:gridCol>
                <a:gridCol w="1314900">
                  <a:extLst>
                    <a:ext uri="{9D8B030D-6E8A-4147-A177-3AD203B41FA5}">
                      <a16:colId xmlns:a16="http://schemas.microsoft.com/office/drawing/2014/main" val="253009314"/>
                    </a:ext>
                  </a:extLst>
                </a:gridCol>
                <a:gridCol w="1314900">
                  <a:extLst>
                    <a:ext uri="{9D8B030D-6E8A-4147-A177-3AD203B41FA5}">
                      <a16:colId xmlns:a16="http://schemas.microsoft.com/office/drawing/2014/main" val="3382962001"/>
                    </a:ext>
                  </a:extLst>
                </a:gridCol>
                <a:gridCol w="1314900">
                  <a:extLst>
                    <a:ext uri="{9D8B030D-6E8A-4147-A177-3AD203B41FA5}">
                      <a16:colId xmlns:a16="http://schemas.microsoft.com/office/drawing/2014/main" val="3316827030"/>
                    </a:ext>
                  </a:extLst>
                </a:gridCol>
              </a:tblGrid>
              <a:tr h="5053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err="1"/>
                        <a:t>자릿값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chemeClr val="bg1"/>
                          </a:solidFill>
                        </a:rPr>
                        <a:t>16</a:t>
                      </a:r>
                      <a:r>
                        <a:rPr lang="en-US" altLang="ko-KR" sz="2000" baseline="3000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ko-KR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chemeClr val="bg1"/>
                          </a:solidFill>
                        </a:rPr>
                        <a:t>16</a:t>
                      </a:r>
                      <a:r>
                        <a:rPr lang="en-US" altLang="ko-KR" sz="20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ko-KR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chemeClr val="bg1"/>
                          </a:solidFill>
                        </a:rPr>
                        <a:t>16</a:t>
                      </a:r>
                      <a:r>
                        <a:rPr lang="en-US" altLang="ko-KR" sz="2000" baseline="3000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chemeClr val="bg1"/>
                          </a:solidFill>
                        </a:rPr>
                        <a:t>16</a:t>
                      </a:r>
                      <a:r>
                        <a:rPr lang="en-US" altLang="ko-KR" sz="2000" baseline="30000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6626192"/>
                  </a:ext>
                </a:extLst>
              </a:tr>
              <a:tr h="5053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각 자리 숫자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/>
                        <a:t>2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/>
                        <a:t>3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/>
                        <a:t>4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/>
                        <a:t>5</a:t>
                      </a:r>
                      <a:endParaRPr lang="ko-KR" alt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0614239"/>
                  </a:ext>
                </a:extLst>
              </a:tr>
              <a:tr h="5053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숫자의 실제 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2×16</a:t>
                      </a:r>
                      <a:r>
                        <a:rPr lang="en-US" altLang="ko-KR" sz="2000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3×16</a:t>
                      </a:r>
                      <a:r>
                        <a:rPr lang="en-US" altLang="ko-KR" sz="200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4×16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</a:rPr>
                        <a:t>5×1</a:t>
                      </a:r>
                      <a:endParaRPr lang="ko-KR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615091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D6AE528-50C4-4ABD-8FB4-A1A3A184C555}"/>
              </a:ext>
            </a:extLst>
          </p:cNvPr>
          <p:cNvSpPr txBox="1"/>
          <p:nvPr/>
        </p:nvSpPr>
        <p:spPr>
          <a:xfrm>
            <a:off x="747075" y="4100150"/>
            <a:ext cx="7760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16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2345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각 자리 숫자가 실제로 의미하는 값 구하기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8149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N</a:t>
            </a:r>
            <a:r>
              <a:rPr lang="ko-KR" altLang="en-US" dirty="0"/>
              <a:t>진수의 크기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예제</a:t>
            </a:r>
            <a:r>
              <a:rPr lang="en-US" altLang="ko-KR" dirty="0"/>
              <a:t>) 2</a:t>
            </a:r>
            <a:r>
              <a:rPr lang="ko-KR" altLang="en-US" dirty="0"/>
              <a:t>진수 </a:t>
            </a:r>
            <a:r>
              <a:rPr lang="en-US" altLang="ko-KR" dirty="0"/>
              <a:t>10101</a:t>
            </a:r>
            <a:r>
              <a:rPr lang="ko-KR" altLang="en-US" dirty="0"/>
              <a:t>의 크기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32442" y="2266377"/>
            <a:ext cx="7132917" cy="4113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10101</a:t>
            </a:r>
            <a:endParaRPr lang="en-US" altLang="ko-KR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algn="ctr"/>
            <a:endParaRPr lang="en-US" altLang="ko-KR" sz="2800" baseline="30000" dirty="0">
              <a:solidFill>
                <a:srgbClr val="C0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sz="2800" baseline="30000" dirty="0">
              <a:solidFill>
                <a:srgbClr val="C0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800" dirty="0">
                <a:solidFill>
                  <a:schemeClr val="bg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0×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8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800" dirty="0">
                <a:solidFill>
                  <a:schemeClr val="bg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1×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800" dirty="0">
                <a:solidFill>
                  <a:schemeClr val="bg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0×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800" dirty="0">
                <a:solidFill>
                  <a:schemeClr val="bg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1×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16 + 0 + 4 + 0 + 1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21</a:t>
            </a:r>
            <a:endParaRPr lang="ko-KR" altLang="en-US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1259632" y="2673350"/>
            <a:ext cx="2213818" cy="467618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>
            <a:cxnSpLocks/>
          </p:cNvCxnSpPr>
          <p:nvPr/>
        </p:nvCxnSpPr>
        <p:spPr>
          <a:xfrm flipH="1">
            <a:off x="2733321" y="2677304"/>
            <a:ext cx="928575" cy="463664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>
            <a:cxnSpLocks/>
            <a:endCxn id="10" idx="0"/>
          </p:cNvCxnSpPr>
          <p:nvPr/>
        </p:nvCxnSpPr>
        <p:spPr>
          <a:xfrm flipH="1">
            <a:off x="3891262" y="2677304"/>
            <a:ext cx="44432" cy="497042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>
            <a:cxnSpLocks/>
          </p:cNvCxnSpPr>
          <p:nvPr/>
        </p:nvCxnSpPr>
        <p:spPr>
          <a:xfrm>
            <a:off x="4111250" y="2677304"/>
            <a:ext cx="897534" cy="463664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>
            <a:cxnSpLocks/>
          </p:cNvCxnSpPr>
          <p:nvPr/>
        </p:nvCxnSpPr>
        <p:spPr>
          <a:xfrm>
            <a:off x="4359087" y="2677304"/>
            <a:ext cx="1879788" cy="463664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16518" y="5071660"/>
            <a:ext cx="27067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10101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21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247BD2-3936-926E-BF77-82CA2047C1FF}"/>
              </a:ext>
            </a:extLst>
          </p:cNvPr>
          <p:cNvSpPr txBox="1"/>
          <p:nvPr/>
        </p:nvSpPr>
        <p:spPr>
          <a:xfrm>
            <a:off x="6066730" y="3174346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800" baseline="300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  <a:endParaRPr lang="ko-KR" alt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5F0AB6-DBD3-8CF4-3FEC-C4F2DCAF1C81}"/>
              </a:ext>
            </a:extLst>
          </p:cNvPr>
          <p:cNvSpPr txBox="1"/>
          <p:nvPr/>
        </p:nvSpPr>
        <p:spPr>
          <a:xfrm>
            <a:off x="4699593" y="3174346"/>
            <a:ext cx="1072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800" baseline="300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endParaRPr lang="ko-KR" alt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A68F97-1519-D2E0-B3DD-B531AFB977D4}"/>
              </a:ext>
            </a:extLst>
          </p:cNvPr>
          <p:cNvSpPr txBox="1"/>
          <p:nvPr/>
        </p:nvSpPr>
        <p:spPr>
          <a:xfrm>
            <a:off x="3377339" y="3174346"/>
            <a:ext cx="10278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800" baseline="300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endParaRPr lang="ko-KR" alt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AF59F3-316B-25AC-B160-CBD3138B3624}"/>
              </a:ext>
            </a:extLst>
          </p:cNvPr>
          <p:cNvSpPr txBox="1"/>
          <p:nvPr/>
        </p:nvSpPr>
        <p:spPr>
          <a:xfrm>
            <a:off x="1970125" y="3174346"/>
            <a:ext cx="11128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800" baseline="300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3</a:t>
            </a:r>
            <a:endParaRPr lang="ko-KR" altLang="en-US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CC5BEA-8DAE-9CDE-C927-088958DEC400}"/>
              </a:ext>
            </a:extLst>
          </p:cNvPr>
          <p:cNvSpPr txBox="1"/>
          <p:nvPr/>
        </p:nvSpPr>
        <p:spPr>
          <a:xfrm>
            <a:off x="635046" y="3174346"/>
            <a:ext cx="1040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800" baseline="300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endParaRPr lang="ko-KR" altLang="en-US" sz="2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17DDE9-3F0A-74B3-CD02-6A4476671A6A}"/>
              </a:ext>
            </a:extLst>
          </p:cNvPr>
          <p:cNvSpPr txBox="1"/>
          <p:nvPr/>
        </p:nvSpPr>
        <p:spPr>
          <a:xfrm>
            <a:off x="5752768" y="3167390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bg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</a:t>
            </a:r>
            <a:endParaRPr lang="ko-KR" altLang="en-US" sz="2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5AE874-09BE-E53F-38A1-000E91F87AA7}"/>
              </a:ext>
            </a:extLst>
          </p:cNvPr>
          <p:cNvSpPr txBox="1"/>
          <p:nvPr/>
        </p:nvSpPr>
        <p:spPr>
          <a:xfrm>
            <a:off x="4353506" y="3167390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bg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</a:t>
            </a:r>
            <a:endParaRPr lang="ko-KR" altLang="en-US" sz="28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076C01-2951-3EAC-3907-170683791DE4}"/>
              </a:ext>
            </a:extLst>
          </p:cNvPr>
          <p:cNvSpPr txBox="1"/>
          <p:nvPr/>
        </p:nvSpPr>
        <p:spPr>
          <a:xfrm>
            <a:off x="3041621" y="3167390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bg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</a:t>
            </a:r>
            <a:endParaRPr lang="ko-KR" altLang="en-US" sz="28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BB0CFA-36D7-CEEF-0588-8AB07891EA57}"/>
              </a:ext>
            </a:extLst>
          </p:cNvPr>
          <p:cNvSpPr txBox="1"/>
          <p:nvPr/>
        </p:nvSpPr>
        <p:spPr>
          <a:xfrm>
            <a:off x="1593097" y="3167390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bg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</a:t>
            </a:r>
            <a:endParaRPr lang="ko-KR" alt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767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7" grpId="0"/>
      <p:bldP spid="9" grpId="0"/>
      <p:bldP spid="10" grpId="0"/>
      <p:bldP spid="14" grpId="0"/>
      <p:bldP spid="16" grpId="0"/>
      <p:bldP spid="17" grpId="0"/>
      <p:bldP spid="24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N</a:t>
            </a:r>
            <a:r>
              <a:rPr lang="ko-KR" altLang="en-US" dirty="0"/>
              <a:t>진수의 크기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예제</a:t>
            </a:r>
            <a:r>
              <a:rPr lang="en-US" altLang="ko-KR" dirty="0"/>
              <a:t>) 16</a:t>
            </a:r>
            <a:r>
              <a:rPr lang="ko-KR" altLang="en-US" dirty="0"/>
              <a:t>진수 </a:t>
            </a:r>
            <a:r>
              <a:rPr lang="en-US" altLang="ko-KR" dirty="0"/>
              <a:t>AD4</a:t>
            </a:r>
            <a:r>
              <a:rPr lang="ko-KR" altLang="en-US" dirty="0"/>
              <a:t>를 </a:t>
            </a:r>
            <a:r>
              <a:rPr lang="en-US" altLang="ko-KR" dirty="0"/>
              <a:t>10</a:t>
            </a:r>
            <a:r>
              <a:rPr lang="ko-KR" altLang="en-US" dirty="0"/>
              <a:t>진수로 변환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53142" y="2266377"/>
            <a:ext cx="50841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AD4</a:t>
            </a:r>
            <a:endParaRPr lang="en-US" altLang="ko-KR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A×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en-US" altLang="ko-KR" sz="2800" baseline="300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</a:t>
            </a:r>
            <a:r>
              <a:rPr lang="en-US" altLang="ko-KR" sz="2800" dirty="0">
                <a:solidFill>
                  <a:schemeClr val="bg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D×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en-US" altLang="ko-KR" sz="2800" baseline="300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</a:t>
            </a:r>
            <a:r>
              <a:rPr lang="en-US" altLang="ko-KR" sz="2800" dirty="0">
                <a:solidFill>
                  <a:schemeClr val="bg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4×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en-US" altLang="ko-KR" sz="2800" baseline="300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256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</a:t>
            </a:r>
            <a:r>
              <a:rPr lang="en-US" altLang="ko-KR" sz="2800" dirty="0">
                <a:solidFill>
                  <a:schemeClr val="bg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13×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</a:t>
            </a:r>
            <a:r>
              <a:rPr lang="en-US" altLang="ko-KR" sz="2800" dirty="0">
                <a:solidFill>
                  <a:schemeClr val="bg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4×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2560  +  208  +  4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2772</a:t>
            </a:r>
            <a:endParaRPr lang="ko-KR" altLang="en-US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8" name="직선 화살표 연결선 7"/>
          <p:cNvCxnSpPr>
            <a:cxnSpLocks/>
          </p:cNvCxnSpPr>
          <p:nvPr/>
        </p:nvCxnSpPr>
        <p:spPr>
          <a:xfrm flipH="1">
            <a:off x="2047875" y="2717800"/>
            <a:ext cx="1063625" cy="368300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>
            <a:cxnSpLocks/>
          </p:cNvCxnSpPr>
          <p:nvPr/>
        </p:nvCxnSpPr>
        <p:spPr>
          <a:xfrm flipH="1">
            <a:off x="3333750" y="2717800"/>
            <a:ext cx="57150" cy="488950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>
            <a:cxnSpLocks/>
          </p:cNvCxnSpPr>
          <p:nvPr/>
        </p:nvCxnSpPr>
        <p:spPr>
          <a:xfrm>
            <a:off x="3663950" y="2717800"/>
            <a:ext cx="822325" cy="368300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24500" y="4939739"/>
            <a:ext cx="3086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AD4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(16)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2772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08750" y="2138328"/>
            <a:ext cx="2006600" cy="203132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&lt;16</a:t>
            </a:r>
            <a:r>
              <a:rPr lang="ko-KR" altLang="en-US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문자 의미</a:t>
            </a:r>
            <a:r>
              <a:rPr lang="en-US" altLang="ko-KR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&gt;</a:t>
            </a:r>
          </a:p>
          <a:p>
            <a:pPr algn="ctr"/>
            <a:r>
              <a:rPr lang="en-US" altLang="ko-KR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A = 10</a:t>
            </a:r>
          </a:p>
          <a:p>
            <a:pPr algn="ctr"/>
            <a:r>
              <a:rPr lang="en-US" altLang="ko-KR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B = 11</a:t>
            </a:r>
          </a:p>
          <a:p>
            <a:pPr algn="ctr"/>
            <a:r>
              <a:rPr lang="en-US" altLang="ko-KR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C = 12</a:t>
            </a:r>
          </a:p>
          <a:p>
            <a:pPr algn="ctr"/>
            <a:r>
              <a:rPr lang="en-US" altLang="ko-KR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D = 13</a:t>
            </a:r>
          </a:p>
          <a:p>
            <a:pPr algn="ctr"/>
            <a:r>
              <a:rPr lang="en-US" altLang="ko-KR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 = 14</a:t>
            </a:r>
          </a:p>
          <a:p>
            <a:pPr algn="ctr"/>
            <a:r>
              <a:rPr lang="en-US" altLang="ko-KR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F = 15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675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디지털 데이터의 양을 나타내는 단위 </a:t>
            </a:r>
            <a:r>
              <a:rPr lang="en-US" altLang="ko-KR" dirty="0"/>
              <a:t>(46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비트</a:t>
            </a:r>
            <a:r>
              <a:rPr lang="en-US" altLang="ko-KR" dirty="0"/>
              <a:t>(bit)</a:t>
            </a:r>
          </a:p>
          <a:p>
            <a:pPr lvl="1"/>
            <a:r>
              <a:rPr lang="ko-KR" altLang="en-US" dirty="0"/>
              <a:t>디지털 데이터의 최소 단위</a:t>
            </a:r>
            <a:endParaRPr lang="en-US" altLang="ko-KR" dirty="0"/>
          </a:p>
          <a:p>
            <a:pPr lvl="1"/>
            <a:r>
              <a:rPr lang="ko-KR" altLang="en-US" dirty="0"/>
              <a:t>하나의 </a:t>
            </a:r>
            <a:r>
              <a:rPr lang="en-US" altLang="ko-KR" dirty="0"/>
              <a:t>0 </a:t>
            </a:r>
            <a:r>
              <a:rPr lang="ko-KR" altLang="en-US" dirty="0"/>
              <a:t>또는 </a:t>
            </a:r>
            <a:r>
              <a:rPr lang="en-US" altLang="ko-KR" dirty="0"/>
              <a:t>1 (</a:t>
            </a:r>
            <a:r>
              <a:rPr lang="ko-KR" altLang="en-US" dirty="0"/>
              <a:t>즉</a:t>
            </a:r>
            <a:r>
              <a:rPr lang="en-US" altLang="ko-KR" dirty="0"/>
              <a:t>, 2</a:t>
            </a:r>
            <a:r>
              <a:rPr lang="ko-KR" altLang="en-US" dirty="0"/>
              <a:t>진수 한 자리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예</a:t>
            </a:r>
            <a:r>
              <a:rPr lang="en-US" altLang="ko-KR" dirty="0"/>
              <a:t>: ‘011101’</a:t>
            </a:r>
            <a:r>
              <a:rPr lang="ko-KR" altLang="en-US" dirty="0"/>
              <a:t>은 </a:t>
            </a:r>
            <a:r>
              <a:rPr lang="en-US" altLang="ko-KR" dirty="0"/>
              <a:t>6</a:t>
            </a:r>
            <a:r>
              <a:rPr lang="ko-KR" altLang="en-US" dirty="0"/>
              <a:t>비트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바이트</a:t>
            </a:r>
            <a:r>
              <a:rPr lang="en-US" altLang="ko-KR" dirty="0"/>
              <a:t>(byte)</a:t>
            </a:r>
          </a:p>
          <a:p>
            <a:pPr lvl="1"/>
            <a:r>
              <a:rPr lang="ko-KR" altLang="en-US" dirty="0"/>
              <a:t>디지털 데이터의 기본 단위</a:t>
            </a:r>
            <a:endParaRPr lang="en-US" altLang="ko-KR" dirty="0"/>
          </a:p>
          <a:p>
            <a:pPr lvl="1"/>
            <a:r>
              <a:rPr lang="ko-KR" altLang="en-US" dirty="0"/>
              <a:t>여덟 개의 </a:t>
            </a:r>
            <a:r>
              <a:rPr lang="en-US" altLang="ko-KR" dirty="0"/>
              <a:t>0 </a:t>
            </a:r>
            <a:r>
              <a:rPr lang="ko-KR" altLang="en-US" dirty="0"/>
              <a:t>또는 </a:t>
            </a:r>
            <a:r>
              <a:rPr lang="en-US" altLang="ko-KR" dirty="0"/>
              <a:t>1 (</a:t>
            </a:r>
            <a:r>
              <a:rPr lang="ko-KR" altLang="en-US" dirty="0"/>
              <a:t>즉</a:t>
            </a:r>
            <a:r>
              <a:rPr lang="en-US" altLang="ko-KR" dirty="0"/>
              <a:t>, 2</a:t>
            </a:r>
            <a:r>
              <a:rPr lang="ko-KR" altLang="en-US" dirty="0"/>
              <a:t>진수 여덟 자리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예</a:t>
            </a:r>
            <a:r>
              <a:rPr lang="en-US" altLang="ko-KR" dirty="0"/>
              <a:t>: '10010011 11001011'</a:t>
            </a:r>
            <a:r>
              <a:rPr lang="ko-KR" altLang="en-US" dirty="0"/>
              <a:t>은  </a:t>
            </a:r>
            <a:r>
              <a:rPr lang="en-US" altLang="ko-KR" dirty="0"/>
              <a:t>2</a:t>
            </a:r>
            <a:r>
              <a:rPr lang="ko-KR" altLang="en-US" dirty="0"/>
              <a:t>바이트</a:t>
            </a:r>
            <a:r>
              <a:rPr lang="en-US" altLang="ko-KR" dirty="0"/>
              <a:t>(=16</a:t>
            </a:r>
            <a:r>
              <a:rPr lang="ko-KR" altLang="en-US" dirty="0"/>
              <a:t>비트</a:t>
            </a:r>
            <a:r>
              <a:rPr lang="en-US" altLang="ko-KR" dirty="0"/>
              <a:t>)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18108" y="5838380"/>
            <a:ext cx="7507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바이트는 데이터를 저장하는 기억 장치의 용량을 나타낼 때 사용하기도 함</a:t>
            </a:r>
          </a:p>
        </p:txBody>
      </p:sp>
    </p:spTree>
    <p:extLst>
      <p:ext uri="{BB962C8B-B14F-4D97-AF65-F5344CB8AC3E}">
        <p14:creationId xmlns:p14="http://schemas.microsoft.com/office/powerpoint/2010/main" val="342744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1484784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제조업체와 컴퓨터가 용량을 계산하는 방식이 다르기 때문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!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848531"/>
              </p:ext>
            </p:extLst>
          </p:nvPr>
        </p:nvGraphicFramePr>
        <p:xfrm>
          <a:off x="539552" y="2112733"/>
          <a:ext cx="7776864" cy="2592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6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53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5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6320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>
                          <a:latin typeface="+mn-lt"/>
                        </a:rPr>
                        <a:t>제조업체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>
                          <a:latin typeface="+mn-lt"/>
                        </a:rPr>
                        <a:t>컴퓨터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9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latin typeface="+mn-lt"/>
                        </a:rPr>
                        <a:t>1k</a:t>
                      </a:r>
                      <a:endParaRPr lang="ko-KR" altLang="en-US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en-US" altLang="ko-KR" sz="2000" b="0" baseline="30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en-US" altLang="ko-KR" sz="2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= 1,000</a:t>
                      </a:r>
                      <a:endParaRPr lang="ko-KR" altLang="en-US" sz="2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ko-KR" sz="2000" b="0" baseline="30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 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 1024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89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latin typeface="+mn-lt"/>
                        </a:rPr>
                        <a:t>1M</a:t>
                      </a:r>
                      <a:endParaRPr lang="ko-KR" altLang="en-US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en-US" altLang="ko-KR" sz="2000" b="0" baseline="30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 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 1,000,000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ko-KR" sz="2000" b="0" baseline="30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= 1,048,576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2327511"/>
                  </a:ext>
                </a:extLst>
              </a:tr>
              <a:tr h="5389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latin typeface="+mn-lt"/>
                        </a:rPr>
                        <a:t>1G</a:t>
                      </a:r>
                      <a:endParaRPr lang="ko-KR" altLang="en-US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en-US" altLang="ko-KR" sz="2000" b="0" baseline="30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= 1,000,000,000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ko-KR" sz="2000" b="0" baseline="30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=1,0</a:t>
                      </a:r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73,741,824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9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latin typeface="+mn-lt"/>
                        </a:rPr>
                        <a:t>1T</a:t>
                      </a:r>
                      <a:endParaRPr lang="ko-KR" altLang="en-US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en-US" altLang="ko-KR" sz="2000" b="0" baseline="30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= 1,000,000,000,000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ko-KR" sz="2000" b="0" baseline="30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40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=1,099,511,627,776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6155977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57200" y="5045682"/>
            <a:ext cx="6556568" cy="143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예를 들면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..</a:t>
            </a:r>
          </a:p>
          <a:p>
            <a:pPr algn="ctr">
              <a:lnSpc>
                <a:spcPct val="150000"/>
              </a:lnSpc>
            </a:pP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제조사는 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1,000,000,000,000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바이트의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기억 장치를 만든 후</a:t>
            </a:r>
            <a:endParaRPr lang="en-US" altLang="ko-KR" sz="2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0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 TB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로 표시하고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컴퓨터는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0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0.931 TB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로 인식</a:t>
            </a:r>
            <a:endParaRPr lang="en-US" altLang="ko-KR" sz="2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/>
          <a:p>
            <a:r>
              <a:rPr lang="ko-KR" altLang="en-US" dirty="0"/>
              <a:t>기억 장치의 용량이 작게 표시되는 이유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98B321E-DF31-187A-A231-32AB2FBE7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1169" y="5045682"/>
            <a:ext cx="1673032" cy="174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42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(46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문자 데이터의 디지털 표현</a:t>
            </a:r>
            <a:endParaRPr lang="en-US" altLang="ko-KR" dirty="0"/>
          </a:p>
          <a:p>
            <a:pPr lvl="1"/>
            <a:r>
              <a:rPr lang="ko-KR" altLang="en-US" dirty="0"/>
              <a:t>문자별로 약속된 번호를 이진수의 형태로 나타낸</a:t>
            </a:r>
            <a:r>
              <a:rPr lang="en-US" altLang="ko-KR" dirty="0"/>
              <a:t> </a:t>
            </a:r>
            <a:r>
              <a:rPr lang="ko-KR" altLang="en-US" dirty="0"/>
              <a:t>문자 코드를 사용하여 표현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73F53-BAE7-3B06-8230-2C879E372CFF}"/>
              </a:ext>
            </a:extLst>
          </p:cNvPr>
          <p:cNvSpPr txBox="1"/>
          <p:nvPr/>
        </p:nvSpPr>
        <p:spPr>
          <a:xfrm>
            <a:off x="2629802" y="6171783"/>
            <a:ext cx="3422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문자 데이터의 디지털 표현 예</a:t>
            </a:r>
            <a:r>
              <a:rPr lang="en-US" altLang="ko-KR" dirty="0"/>
              <a:t>]</a:t>
            </a:r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C32B5C1A-50C1-C4D7-21E0-69652462C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" y="2943805"/>
            <a:ext cx="6781800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74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(46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문자 코드</a:t>
            </a:r>
            <a:endParaRPr lang="en-US" altLang="ko-KR" dirty="0"/>
          </a:p>
          <a:p>
            <a:pPr lvl="1"/>
            <a:r>
              <a:rPr lang="ko-KR" altLang="en-US" dirty="0"/>
              <a:t>문자별로 약속된 번호를 이진수의 형태로 나타낸 것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문자 코드 예</a:t>
            </a:r>
            <a:endParaRPr lang="en-US" altLang="ko-KR" dirty="0"/>
          </a:p>
          <a:p>
            <a:pPr lvl="1"/>
            <a:r>
              <a:rPr lang="ko-KR" altLang="en-US" dirty="0"/>
              <a:t>아스키</a:t>
            </a:r>
            <a:r>
              <a:rPr lang="en-US" altLang="ko-KR" dirty="0"/>
              <a:t>(ASCII) </a:t>
            </a:r>
            <a:r>
              <a:rPr lang="ko-KR" altLang="en-US" dirty="0"/>
              <a:t>코드</a:t>
            </a:r>
            <a:endParaRPr lang="en-US" altLang="ko-KR" dirty="0"/>
          </a:p>
          <a:p>
            <a:pPr lvl="2"/>
            <a:r>
              <a:rPr lang="ko-KR" altLang="en-US" dirty="0"/>
              <a:t>미국 표준 협회에서 개발</a:t>
            </a:r>
          </a:p>
          <a:p>
            <a:pPr lvl="2"/>
            <a:r>
              <a:rPr lang="en-US" altLang="ko-KR" dirty="0"/>
              <a:t>7</a:t>
            </a:r>
            <a:r>
              <a:rPr lang="ko-KR" altLang="en-US" dirty="0"/>
              <a:t>비트를 사용하여 총</a:t>
            </a:r>
            <a:r>
              <a:rPr lang="en-US" altLang="ko-KR" dirty="0"/>
              <a:t>128</a:t>
            </a:r>
            <a:r>
              <a:rPr lang="ko-KR" altLang="en-US" dirty="0"/>
              <a:t>개의 문자를 표현</a:t>
            </a:r>
            <a:endParaRPr lang="en-US" altLang="ko-KR" dirty="0"/>
          </a:p>
          <a:p>
            <a:pPr lvl="1"/>
            <a:r>
              <a:rPr lang="ko-KR" altLang="en-US" dirty="0"/>
              <a:t>유니코드</a:t>
            </a:r>
            <a:r>
              <a:rPr lang="en-US" altLang="ko-KR" dirty="0"/>
              <a:t>(Unicode)</a:t>
            </a:r>
          </a:p>
          <a:p>
            <a:pPr lvl="2"/>
            <a:r>
              <a:rPr lang="ko-KR" altLang="en-US" dirty="0"/>
              <a:t>세계의 모든 문자를 표현하기 위해 개발</a:t>
            </a:r>
            <a:endParaRPr lang="en-US" altLang="ko-KR" dirty="0"/>
          </a:p>
          <a:p>
            <a:pPr lvl="2"/>
            <a:r>
              <a:rPr lang="ko-KR" altLang="en-US" dirty="0"/>
              <a:t>최대 </a:t>
            </a:r>
            <a:r>
              <a:rPr lang="en-US" altLang="ko-KR" dirty="0"/>
              <a:t>32</a:t>
            </a:r>
            <a:r>
              <a:rPr lang="ko-KR" altLang="en-US" dirty="0"/>
              <a:t>비트를 사용하여 문자를 표현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63C4B5-4593-0B3B-04B9-D220D5999A87}"/>
              </a:ext>
            </a:extLst>
          </p:cNvPr>
          <p:cNvSpPr txBox="1"/>
          <p:nvPr/>
        </p:nvSpPr>
        <p:spPr>
          <a:xfrm>
            <a:off x="6590556" y="3100707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/>
              <a:t>&lt;</a:t>
            </a:r>
            <a:r>
              <a:rPr lang="ko-KR" altLang="en-US" dirty="0">
                <a:hlinkClick r:id="rId3"/>
              </a:rPr>
              <a:t>아스키 코드 예</a:t>
            </a:r>
            <a:r>
              <a:rPr lang="en-US" altLang="ko-KR" dirty="0"/>
              <a:t>&gt;</a:t>
            </a: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6DE27D-0DA3-F63D-430C-006BE82B62ED}"/>
              </a:ext>
            </a:extLst>
          </p:cNvPr>
          <p:cNvSpPr txBox="1"/>
          <p:nvPr/>
        </p:nvSpPr>
        <p:spPr>
          <a:xfrm>
            <a:off x="7391255" y="3494051"/>
            <a:ext cx="455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dirty="0"/>
              <a:t>A</a:t>
            </a:r>
            <a:endParaRPr lang="ko-KR" alt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5CE020-5E08-DAF7-BD3B-8D058FCF90EC}"/>
              </a:ext>
            </a:extLst>
          </p:cNvPr>
          <p:cNvSpPr txBox="1"/>
          <p:nvPr/>
        </p:nvSpPr>
        <p:spPr>
          <a:xfrm>
            <a:off x="7012948" y="4372389"/>
            <a:ext cx="1212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/>
              <a:t>65</a:t>
            </a:r>
            <a:r>
              <a:rPr lang="ko-KR" altLang="en-US" dirty="0"/>
              <a:t>번 부여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4BE17F-0D6E-6B29-F506-2FABADD215ED}"/>
              </a:ext>
            </a:extLst>
          </p:cNvPr>
          <p:cNvSpPr txBox="1"/>
          <p:nvPr/>
        </p:nvSpPr>
        <p:spPr>
          <a:xfrm>
            <a:off x="6309229" y="5035283"/>
            <a:ext cx="2619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/>
              <a:t>이진수 </a:t>
            </a:r>
            <a:r>
              <a:rPr lang="en-US" altLang="ko-KR" dirty="0"/>
              <a:t>1000001</a:t>
            </a:r>
            <a:r>
              <a:rPr lang="ko-KR" altLang="en-US" dirty="0"/>
              <a:t>로 저장</a:t>
            </a:r>
          </a:p>
        </p:txBody>
      </p:sp>
      <p:sp>
        <p:nvSpPr>
          <p:cNvPr id="10" name="화살표: 아래쪽 9">
            <a:extLst>
              <a:ext uri="{FF2B5EF4-FFF2-40B4-BE49-F238E27FC236}">
                <a16:creationId xmlns:a16="http://schemas.microsoft.com/office/drawing/2014/main" id="{A60518FC-F5CA-6F66-67FA-9F9C927BFEB2}"/>
              </a:ext>
            </a:extLst>
          </p:cNvPr>
          <p:cNvSpPr/>
          <p:nvPr/>
        </p:nvSpPr>
        <p:spPr>
          <a:xfrm>
            <a:off x="7450566" y="4102838"/>
            <a:ext cx="336952" cy="245539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화살표: 아래쪽 10">
            <a:extLst>
              <a:ext uri="{FF2B5EF4-FFF2-40B4-BE49-F238E27FC236}">
                <a16:creationId xmlns:a16="http://schemas.microsoft.com/office/drawing/2014/main" id="{2BA96417-F50A-2663-4883-9B12A51B2E89}"/>
              </a:ext>
            </a:extLst>
          </p:cNvPr>
          <p:cNvSpPr/>
          <p:nvPr/>
        </p:nvSpPr>
        <p:spPr>
          <a:xfrm>
            <a:off x="7450566" y="4765733"/>
            <a:ext cx="336952" cy="245539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01728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latin typeface="+mn-lt"/>
              </a:rPr>
              <a:t>유니코드 한글 문자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(46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96737" y="6302582"/>
            <a:ext cx="2566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ko-KR" altLang="en-US" dirty="0"/>
              <a:t>유니코드 한글 문자표</a:t>
            </a:r>
            <a:r>
              <a:rPr lang="en-US" altLang="ko-KR" dirty="0"/>
              <a:t>]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875" y="4290939"/>
            <a:ext cx="3968452" cy="20180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C6878E-EA94-0380-00AA-9009783F3832}"/>
              </a:ext>
            </a:extLst>
          </p:cNvPr>
          <p:cNvSpPr txBox="1"/>
          <p:nvPr/>
        </p:nvSpPr>
        <p:spPr>
          <a:xfrm>
            <a:off x="1761937" y="1906348"/>
            <a:ext cx="26438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가</a:t>
            </a:r>
            <a:r>
              <a:rPr lang="en-US" altLang="ko-KR" dirty="0"/>
              <a:t> AC00</a:t>
            </a:r>
            <a:r>
              <a:rPr lang="ko-KR" altLang="en-US" dirty="0"/>
              <a:t> </a:t>
            </a:r>
            <a:r>
              <a:rPr lang="en-US" altLang="ko-KR" dirty="0"/>
              <a:t>(44032)</a:t>
            </a:r>
          </a:p>
          <a:p>
            <a:r>
              <a:rPr lang="ko-KR" altLang="en-US" dirty="0"/>
              <a:t>각</a:t>
            </a:r>
            <a:r>
              <a:rPr lang="en-US" altLang="ko-KR" dirty="0"/>
              <a:t> AC01 (44033)</a:t>
            </a:r>
          </a:p>
          <a:p>
            <a:r>
              <a:rPr lang="ko-KR" altLang="en-US" dirty="0" err="1"/>
              <a:t>갂</a:t>
            </a:r>
            <a:r>
              <a:rPr lang="en-US" altLang="ko-KR" dirty="0"/>
              <a:t> AC02 (44034)</a:t>
            </a:r>
          </a:p>
          <a:p>
            <a:r>
              <a:rPr lang="ko-KR" altLang="en-US" dirty="0" err="1"/>
              <a:t>갃</a:t>
            </a:r>
            <a:r>
              <a:rPr lang="en-US" altLang="ko-KR" dirty="0"/>
              <a:t> AC03</a:t>
            </a:r>
            <a:r>
              <a:rPr lang="ko-KR" altLang="en-US" dirty="0"/>
              <a:t> </a:t>
            </a:r>
            <a:r>
              <a:rPr lang="en-US" altLang="ko-KR" dirty="0"/>
              <a:t>(44035)</a:t>
            </a:r>
          </a:p>
          <a:p>
            <a:r>
              <a:rPr lang="ko-KR" altLang="en-US" dirty="0"/>
              <a:t>간</a:t>
            </a:r>
            <a:r>
              <a:rPr lang="en-US" altLang="ko-KR" dirty="0"/>
              <a:t> AC04</a:t>
            </a:r>
            <a:r>
              <a:rPr lang="ko-KR" altLang="en-US" dirty="0"/>
              <a:t> </a:t>
            </a:r>
            <a:r>
              <a:rPr lang="en-US" altLang="ko-KR" dirty="0"/>
              <a:t>(44036)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58F6E4-9FBE-34FA-93D9-098F2D4890A1}"/>
              </a:ext>
            </a:extLst>
          </p:cNvPr>
          <p:cNvSpPr txBox="1"/>
          <p:nvPr/>
        </p:nvSpPr>
        <p:spPr>
          <a:xfrm>
            <a:off x="1761937" y="4258497"/>
            <a:ext cx="26438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/>
              <a:t>힟</a:t>
            </a:r>
            <a:r>
              <a:rPr lang="en-US" altLang="ko-KR" dirty="0"/>
              <a:t> D79F</a:t>
            </a:r>
            <a:r>
              <a:rPr lang="ko-KR" altLang="en-US" dirty="0"/>
              <a:t> </a:t>
            </a:r>
            <a:r>
              <a:rPr lang="en-US" altLang="ko-KR" dirty="0"/>
              <a:t>(55199)</a:t>
            </a:r>
          </a:p>
          <a:p>
            <a:r>
              <a:rPr lang="ko-KR" altLang="en-US" dirty="0" err="1"/>
              <a:t>힠</a:t>
            </a:r>
            <a:r>
              <a:rPr lang="en-US" altLang="ko-KR" dirty="0"/>
              <a:t> D7A0</a:t>
            </a:r>
            <a:r>
              <a:rPr lang="ko-KR" altLang="en-US" dirty="0"/>
              <a:t> </a:t>
            </a:r>
            <a:r>
              <a:rPr lang="en-US" altLang="ko-KR" dirty="0"/>
              <a:t>(55200)</a:t>
            </a:r>
          </a:p>
          <a:p>
            <a:r>
              <a:rPr lang="ko-KR" altLang="en-US" dirty="0" err="1"/>
              <a:t>힡</a:t>
            </a:r>
            <a:r>
              <a:rPr lang="ko-KR" altLang="en-US" dirty="0"/>
              <a:t> </a:t>
            </a:r>
            <a:r>
              <a:rPr lang="en-US" altLang="ko-KR" dirty="0"/>
              <a:t>D7A1 (55201)</a:t>
            </a:r>
          </a:p>
          <a:p>
            <a:r>
              <a:rPr lang="ko-KR" altLang="en-US" dirty="0" err="1"/>
              <a:t>힢</a:t>
            </a:r>
            <a:r>
              <a:rPr lang="ko-KR" altLang="en-US" dirty="0"/>
              <a:t> </a:t>
            </a:r>
            <a:r>
              <a:rPr lang="en-US" altLang="ko-KR" dirty="0"/>
              <a:t>D7A2 (55202)</a:t>
            </a:r>
          </a:p>
          <a:p>
            <a:r>
              <a:rPr lang="ko-KR" altLang="en-US" dirty="0" err="1"/>
              <a:t>힣</a:t>
            </a:r>
            <a:r>
              <a:rPr lang="ko-KR" altLang="en-US" dirty="0"/>
              <a:t> </a:t>
            </a:r>
            <a:r>
              <a:rPr lang="en-US" altLang="ko-KR" dirty="0"/>
              <a:t>D7A3 (55203)</a:t>
            </a:r>
            <a:endParaRPr lang="ko-KR" altLang="en-US" dirty="0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ADFB7DF9-C894-0784-04A3-5FA36FAF9891}"/>
              </a:ext>
            </a:extLst>
          </p:cNvPr>
          <p:cNvSpPr/>
          <p:nvPr/>
        </p:nvSpPr>
        <p:spPr>
          <a:xfrm>
            <a:off x="2557929" y="3430494"/>
            <a:ext cx="191247" cy="764988"/>
          </a:xfrm>
          <a:custGeom>
            <a:avLst/>
            <a:gdLst>
              <a:gd name="connsiteX0" fmla="*/ 155389 w 191247"/>
              <a:gd name="connsiteY0" fmla="*/ 0 h 764988"/>
              <a:gd name="connsiteX1" fmla="*/ 119530 w 191247"/>
              <a:gd name="connsiteY1" fmla="*/ 17930 h 764988"/>
              <a:gd name="connsiteX2" fmla="*/ 53789 w 191247"/>
              <a:gd name="connsiteY2" fmla="*/ 59765 h 764988"/>
              <a:gd name="connsiteX3" fmla="*/ 41836 w 191247"/>
              <a:gd name="connsiteY3" fmla="*/ 77694 h 764988"/>
              <a:gd name="connsiteX4" fmla="*/ 17930 w 191247"/>
              <a:gd name="connsiteY4" fmla="*/ 101600 h 764988"/>
              <a:gd name="connsiteX5" fmla="*/ 11953 w 191247"/>
              <a:gd name="connsiteY5" fmla="*/ 125506 h 764988"/>
              <a:gd name="connsiteX6" fmla="*/ 0 w 191247"/>
              <a:gd name="connsiteY6" fmla="*/ 155388 h 764988"/>
              <a:gd name="connsiteX7" fmla="*/ 29883 w 191247"/>
              <a:gd name="connsiteY7" fmla="*/ 262965 h 764988"/>
              <a:gd name="connsiteX8" fmla="*/ 59765 w 191247"/>
              <a:gd name="connsiteY8" fmla="*/ 316753 h 764988"/>
              <a:gd name="connsiteX9" fmla="*/ 95624 w 191247"/>
              <a:gd name="connsiteY9" fmla="*/ 346635 h 764988"/>
              <a:gd name="connsiteX10" fmla="*/ 119530 w 191247"/>
              <a:gd name="connsiteY10" fmla="*/ 394447 h 764988"/>
              <a:gd name="connsiteX11" fmla="*/ 137459 w 191247"/>
              <a:gd name="connsiteY11" fmla="*/ 406400 h 764988"/>
              <a:gd name="connsiteX12" fmla="*/ 161365 w 191247"/>
              <a:gd name="connsiteY12" fmla="*/ 448235 h 764988"/>
              <a:gd name="connsiteX13" fmla="*/ 173318 w 191247"/>
              <a:gd name="connsiteY13" fmla="*/ 478118 h 764988"/>
              <a:gd name="connsiteX14" fmla="*/ 191247 w 191247"/>
              <a:gd name="connsiteY14" fmla="*/ 537882 h 764988"/>
              <a:gd name="connsiteX15" fmla="*/ 179295 w 191247"/>
              <a:gd name="connsiteY15" fmla="*/ 621553 h 764988"/>
              <a:gd name="connsiteX16" fmla="*/ 173318 w 191247"/>
              <a:gd name="connsiteY16" fmla="*/ 639482 h 764988"/>
              <a:gd name="connsiteX17" fmla="*/ 155389 w 191247"/>
              <a:gd name="connsiteY17" fmla="*/ 657412 h 764988"/>
              <a:gd name="connsiteX18" fmla="*/ 137459 w 191247"/>
              <a:gd name="connsiteY18" fmla="*/ 669365 h 764988"/>
              <a:gd name="connsiteX19" fmla="*/ 131483 w 191247"/>
              <a:gd name="connsiteY19" fmla="*/ 687294 h 764988"/>
              <a:gd name="connsiteX20" fmla="*/ 83671 w 191247"/>
              <a:gd name="connsiteY20" fmla="*/ 723153 h 764988"/>
              <a:gd name="connsiteX21" fmla="*/ 53789 w 191247"/>
              <a:gd name="connsiteY21" fmla="*/ 759012 h 764988"/>
              <a:gd name="connsiteX22" fmla="*/ 41836 w 191247"/>
              <a:gd name="connsiteY22" fmla="*/ 764988 h 76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1247" h="764988">
                <a:moveTo>
                  <a:pt x="155389" y="0"/>
                </a:moveTo>
                <a:cubicBezTo>
                  <a:pt x="143436" y="5977"/>
                  <a:pt x="130771" y="10703"/>
                  <a:pt x="119530" y="17930"/>
                </a:cubicBezTo>
                <a:cubicBezTo>
                  <a:pt x="48383" y="63667"/>
                  <a:pt x="96402" y="45559"/>
                  <a:pt x="53789" y="59765"/>
                </a:cubicBezTo>
                <a:cubicBezTo>
                  <a:pt x="49805" y="65741"/>
                  <a:pt x="46510" y="72240"/>
                  <a:pt x="41836" y="77694"/>
                </a:cubicBezTo>
                <a:cubicBezTo>
                  <a:pt x="34502" y="86250"/>
                  <a:pt x="23903" y="92044"/>
                  <a:pt x="17930" y="101600"/>
                </a:cubicBezTo>
                <a:cubicBezTo>
                  <a:pt x="13577" y="108565"/>
                  <a:pt x="14551" y="117714"/>
                  <a:pt x="11953" y="125506"/>
                </a:cubicBezTo>
                <a:cubicBezTo>
                  <a:pt x="8560" y="135683"/>
                  <a:pt x="3984" y="145427"/>
                  <a:pt x="0" y="155388"/>
                </a:cubicBezTo>
                <a:cubicBezTo>
                  <a:pt x="9961" y="191247"/>
                  <a:pt x="18599" y="227500"/>
                  <a:pt x="29883" y="262965"/>
                </a:cubicBezTo>
                <a:cubicBezTo>
                  <a:pt x="33020" y="272823"/>
                  <a:pt x="55520" y="311093"/>
                  <a:pt x="59765" y="316753"/>
                </a:cubicBezTo>
                <a:cubicBezTo>
                  <a:pt x="71268" y="332090"/>
                  <a:pt x="80441" y="336513"/>
                  <a:pt x="95624" y="346635"/>
                </a:cubicBezTo>
                <a:cubicBezTo>
                  <a:pt x="102142" y="366193"/>
                  <a:pt x="104131" y="376482"/>
                  <a:pt x="119530" y="394447"/>
                </a:cubicBezTo>
                <a:cubicBezTo>
                  <a:pt x="124204" y="399901"/>
                  <a:pt x="131483" y="402416"/>
                  <a:pt x="137459" y="406400"/>
                </a:cubicBezTo>
                <a:cubicBezTo>
                  <a:pt x="151927" y="449801"/>
                  <a:pt x="131212" y="393959"/>
                  <a:pt x="161365" y="448235"/>
                </a:cubicBezTo>
                <a:cubicBezTo>
                  <a:pt x="166575" y="457613"/>
                  <a:pt x="169551" y="468073"/>
                  <a:pt x="173318" y="478118"/>
                </a:cubicBezTo>
                <a:cubicBezTo>
                  <a:pt x="179661" y="495033"/>
                  <a:pt x="187281" y="523999"/>
                  <a:pt x="191247" y="537882"/>
                </a:cubicBezTo>
                <a:cubicBezTo>
                  <a:pt x="187263" y="565772"/>
                  <a:pt x="184191" y="593808"/>
                  <a:pt x="179295" y="621553"/>
                </a:cubicBezTo>
                <a:cubicBezTo>
                  <a:pt x="178200" y="627757"/>
                  <a:pt x="176812" y="634240"/>
                  <a:pt x="173318" y="639482"/>
                </a:cubicBezTo>
                <a:cubicBezTo>
                  <a:pt x="168630" y="646515"/>
                  <a:pt x="161882" y="652001"/>
                  <a:pt x="155389" y="657412"/>
                </a:cubicBezTo>
                <a:cubicBezTo>
                  <a:pt x="149871" y="662010"/>
                  <a:pt x="143436" y="665381"/>
                  <a:pt x="137459" y="669365"/>
                </a:cubicBezTo>
                <a:cubicBezTo>
                  <a:pt x="135467" y="675341"/>
                  <a:pt x="134977" y="682052"/>
                  <a:pt x="131483" y="687294"/>
                </a:cubicBezTo>
                <a:cubicBezTo>
                  <a:pt x="119863" y="704723"/>
                  <a:pt x="100840" y="712852"/>
                  <a:pt x="83671" y="723153"/>
                </a:cubicBezTo>
                <a:cubicBezTo>
                  <a:pt x="72618" y="739733"/>
                  <a:pt x="70221" y="745866"/>
                  <a:pt x="53789" y="759012"/>
                </a:cubicBezTo>
                <a:cubicBezTo>
                  <a:pt x="50311" y="761795"/>
                  <a:pt x="45820" y="762996"/>
                  <a:pt x="41836" y="764988"/>
                </a:cubicBez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1AF6BFB8-1CBD-9AA3-422F-BAB389B446E9}"/>
              </a:ext>
            </a:extLst>
          </p:cNvPr>
          <p:cNvSpPr/>
          <p:nvPr/>
        </p:nvSpPr>
        <p:spPr>
          <a:xfrm>
            <a:off x="3669553" y="1966259"/>
            <a:ext cx="519953" cy="3830917"/>
          </a:xfrm>
          <a:custGeom>
            <a:avLst/>
            <a:gdLst>
              <a:gd name="connsiteX0" fmla="*/ 11953 w 519953"/>
              <a:gd name="connsiteY0" fmla="*/ 0 h 3830917"/>
              <a:gd name="connsiteX1" fmla="*/ 101600 w 519953"/>
              <a:gd name="connsiteY1" fmla="*/ 11953 h 3830917"/>
              <a:gd name="connsiteX2" fmla="*/ 137459 w 519953"/>
              <a:gd name="connsiteY2" fmla="*/ 35859 h 3830917"/>
              <a:gd name="connsiteX3" fmla="*/ 203200 w 519953"/>
              <a:gd name="connsiteY3" fmla="*/ 107576 h 3830917"/>
              <a:gd name="connsiteX4" fmla="*/ 221129 w 519953"/>
              <a:gd name="connsiteY4" fmla="*/ 149412 h 3830917"/>
              <a:gd name="connsiteX5" fmla="*/ 245035 w 519953"/>
              <a:gd name="connsiteY5" fmla="*/ 191247 h 3830917"/>
              <a:gd name="connsiteX6" fmla="*/ 262965 w 519953"/>
              <a:gd name="connsiteY6" fmla="*/ 262965 h 3830917"/>
              <a:gd name="connsiteX7" fmla="*/ 286871 w 519953"/>
              <a:gd name="connsiteY7" fmla="*/ 358588 h 3830917"/>
              <a:gd name="connsiteX8" fmla="*/ 298823 w 519953"/>
              <a:gd name="connsiteY8" fmla="*/ 442259 h 3830917"/>
              <a:gd name="connsiteX9" fmla="*/ 304800 w 519953"/>
              <a:gd name="connsiteY9" fmla="*/ 466165 h 3830917"/>
              <a:gd name="connsiteX10" fmla="*/ 304800 w 519953"/>
              <a:gd name="connsiteY10" fmla="*/ 1051859 h 3830917"/>
              <a:gd name="connsiteX11" fmla="*/ 298823 w 519953"/>
              <a:gd name="connsiteY11" fmla="*/ 1141506 h 3830917"/>
              <a:gd name="connsiteX12" fmla="*/ 292847 w 519953"/>
              <a:gd name="connsiteY12" fmla="*/ 1267012 h 3830917"/>
              <a:gd name="connsiteX13" fmla="*/ 304800 w 519953"/>
              <a:gd name="connsiteY13" fmla="*/ 1488141 h 3830917"/>
              <a:gd name="connsiteX14" fmla="*/ 316753 w 519953"/>
              <a:gd name="connsiteY14" fmla="*/ 1518023 h 3830917"/>
              <a:gd name="connsiteX15" fmla="*/ 340659 w 519953"/>
              <a:gd name="connsiteY15" fmla="*/ 1565835 h 3830917"/>
              <a:gd name="connsiteX16" fmla="*/ 352612 w 519953"/>
              <a:gd name="connsiteY16" fmla="*/ 1589741 h 3830917"/>
              <a:gd name="connsiteX17" fmla="*/ 394447 w 519953"/>
              <a:gd name="connsiteY17" fmla="*/ 1613647 h 3830917"/>
              <a:gd name="connsiteX18" fmla="*/ 430306 w 519953"/>
              <a:gd name="connsiteY18" fmla="*/ 1631576 h 3830917"/>
              <a:gd name="connsiteX19" fmla="*/ 454212 w 519953"/>
              <a:gd name="connsiteY19" fmla="*/ 1637553 h 3830917"/>
              <a:gd name="connsiteX20" fmla="*/ 478118 w 519953"/>
              <a:gd name="connsiteY20" fmla="*/ 1649506 h 3830917"/>
              <a:gd name="connsiteX21" fmla="*/ 519953 w 519953"/>
              <a:gd name="connsiteY21" fmla="*/ 1655482 h 3830917"/>
              <a:gd name="connsiteX22" fmla="*/ 490071 w 519953"/>
              <a:gd name="connsiteY22" fmla="*/ 1679388 h 3830917"/>
              <a:gd name="connsiteX23" fmla="*/ 406400 w 519953"/>
              <a:gd name="connsiteY23" fmla="*/ 1727200 h 3830917"/>
              <a:gd name="connsiteX24" fmla="*/ 376518 w 519953"/>
              <a:gd name="connsiteY24" fmla="*/ 1757082 h 3830917"/>
              <a:gd name="connsiteX25" fmla="*/ 340659 w 519953"/>
              <a:gd name="connsiteY25" fmla="*/ 1804894 h 3830917"/>
              <a:gd name="connsiteX26" fmla="*/ 322729 w 519953"/>
              <a:gd name="connsiteY26" fmla="*/ 1858682 h 3830917"/>
              <a:gd name="connsiteX27" fmla="*/ 310776 w 519953"/>
              <a:gd name="connsiteY27" fmla="*/ 1900517 h 3830917"/>
              <a:gd name="connsiteX28" fmla="*/ 292847 w 519953"/>
              <a:gd name="connsiteY28" fmla="*/ 2020047 h 3830917"/>
              <a:gd name="connsiteX29" fmla="*/ 298823 w 519953"/>
              <a:gd name="connsiteY29" fmla="*/ 2659529 h 3830917"/>
              <a:gd name="connsiteX30" fmla="*/ 304800 w 519953"/>
              <a:gd name="connsiteY30" fmla="*/ 2725270 h 3830917"/>
              <a:gd name="connsiteX31" fmla="*/ 310776 w 519953"/>
              <a:gd name="connsiteY31" fmla="*/ 2856753 h 3830917"/>
              <a:gd name="connsiteX32" fmla="*/ 322729 w 519953"/>
              <a:gd name="connsiteY32" fmla="*/ 3125694 h 3830917"/>
              <a:gd name="connsiteX33" fmla="*/ 334682 w 519953"/>
              <a:gd name="connsiteY33" fmla="*/ 3424517 h 3830917"/>
              <a:gd name="connsiteX34" fmla="*/ 310776 w 519953"/>
              <a:gd name="connsiteY34" fmla="*/ 3585882 h 3830917"/>
              <a:gd name="connsiteX35" fmla="*/ 298823 w 519953"/>
              <a:gd name="connsiteY35" fmla="*/ 3621741 h 3830917"/>
              <a:gd name="connsiteX36" fmla="*/ 256988 w 519953"/>
              <a:gd name="connsiteY36" fmla="*/ 3657600 h 3830917"/>
              <a:gd name="connsiteX37" fmla="*/ 221129 w 519953"/>
              <a:gd name="connsiteY37" fmla="*/ 3705412 h 3830917"/>
              <a:gd name="connsiteX38" fmla="*/ 173318 w 519953"/>
              <a:gd name="connsiteY38" fmla="*/ 3753223 h 3830917"/>
              <a:gd name="connsiteX39" fmla="*/ 131482 w 519953"/>
              <a:gd name="connsiteY39" fmla="*/ 3783106 h 3830917"/>
              <a:gd name="connsiteX40" fmla="*/ 107576 w 519953"/>
              <a:gd name="connsiteY40" fmla="*/ 3801035 h 3830917"/>
              <a:gd name="connsiteX41" fmla="*/ 53788 w 519953"/>
              <a:gd name="connsiteY41" fmla="*/ 3824941 h 3830917"/>
              <a:gd name="connsiteX42" fmla="*/ 0 w 519953"/>
              <a:gd name="connsiteY42" fmla="*/ 3830917 h 3830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19953" h="3830917">
                <a:moveTo>
                  <a:pt x="11953" y="0"/>
                </a:moveTo>
                <a:cubicBezTo>
                  <a:pt x="41835" y="3984"/>
                  <a:pt x="72613" y="3671"/>
                  <a:pt x="101600" y="11953"/>
                </a:cubicBezTo>
                <a:cubicBezTo>
                  <a:pt x="115413" y="15900"/>
                  <a:pt x="127301" y="25701"/>
                  <a:pt x="137459" y="35859"/>
                </a:cubicBezTo>
                <a:cubicBezTo>
                  <a:pt x="149616" y="48016"/>
                  <a:pt x="190618" y="84509"/>
                  <a:pt x="203200" y="107576"/>
                </a:cubicBezTo>
                <a:cubicBezTo>
                  <a:pt x="210465" y="120896"/>
                  <a:pt x="214344" y="135842"/>
                  <a:pt x="221129" y="149412"/>
                </a:cubicBezTo>
                <a:cubicBezTo>
                  <a:pt x="228312" y="163778"/>
                  <a:pt x="238304" y="176664"/>
                  <a:pt x="245035" y="191247"/>
                </a:cubicBezTo>
                <a:cubicBezTo>
                  <a:pt x="261185" y="226238"/>
                  <a:pt x="254566" y="226570"/>
                  <a:pt x="262965" y="262965"/>
                </a:cubicBezTo>
                <a:cubicBezTo>
                  <a:pt x="292260" y="389905"/>
                  <a:pt x="256200" y="205230"/>
                  <a:pt x="286871" y="358588"/>
                </a:cubicBezTo>
                <a:cubicBezTo>
                  <a:pt x="298157" y="415019"/>
                  <a:pt x="287806" y="376154"/>
                  <a:pt x="298823" y="442259"/>
                </a:cubicBezTo>
                <a:cubicBezTo>
                  <a:pt x="300173" y="450361"/>
                  <a:pt x="302808" y="458196"/>
                  <a:pt x="304800" y="466165"/>
                </a:cubicBezTo>
                <a:cubicBezTo>
                  <a:pt x="322126" y="708743"/>
                  <a:pt x="314537" y="569875"/>
                  <a:pt x="304800" y="1051859"/>
                </a:cubicBezTo>
                <a:cubicBezTo>
                  <a:pt x="304195" y="1081802"/>
                  <a:pt x="300484" y="1111603"/>
                  <a:pt x="298823" y="1141506"/>
                </a:cubicBezTo>
                <a:cubicBezTo>
                  <a:pt x="296500" y="1183324"/>
                  <a:pt x="294839" y="1225177"/>
                  <a:pt x="292847" y="1267012"/>
                </a:cubicBezTo>
                <a:cubicBezTo>
                  <a:pt x="296831" y="1340722"/>
                  <a:pt x="297801" y="1414656"/>
                  <a:pt x="304800" y="1488141"/>
                </a:cubicBezTo>
                <a:cubicBezTo>
                  <a:pt x="305817" y="1498821"/>
                  <a:pt x="312257" y="1508282"/>
                  <a:pt x="316753" y="1518023"/>
                </a:cubicBezTo>
                <a:cubicBezTo>
                  <a:pt x="324220" y="1534201"/>
                  <a:pt x="332690" y="1549898"/>
                  <a:pt x="340659" y="1565835"/>
                </a:cubicBezTo>
                <a:cubicBezTo>
                  <a:pt x="344643" y="1573804"/>
                  <a:pt x="346312" y="1583441"/>
                  <a:pt x="352612" y="1589741"/>
                </a:cubicBezTo>
                <a:cubicBezTo>
                  <a:pt x="384607" y="1621736"/>
                  <a:pt x="354316" y="1597595"/>
                  <a:pt x="394447" y="1613647"/>
                </a:cubicBezTo>
                <a:cubicBezTo>
                  <a:pt x="406855" y="1618610"/>
                  <a:pt x="417898" y="1626613"/>
                  <a:pt x="430306" y="1631576"/>
                </a:cubicBezTo>
                <a:cubicBezTo>
                  <a:pt x="437932" y="1634627"/>
                  <a:pt x="446521" y="1634669"/>
                  <a:pt x="454212" y="1637553"/>
                </a:cubicBezTo>
                <a:cubicBezTo>
                  <a:pt x="462554" y="1640681"/>
                  <a:pt x="469523" y="1647162"/>
                  <a:pt x="478118" y="1649506"/>
                </a:cubicBezTo>
                <a:cubicBezTo>
                  <a:pt x="491708" y="1653212"/>
                  <a:pt x="506008" y="1653490"/>
                  <a:pt x="519953" y="1655482"/>
                </a:cubicBezTo>
                <a:cubicBezTo>
                  <a:pt x="509992" y="1663451"/>
                  <a:pt x="500935" y="1672703"/>
                  <a:pt x="490071" y="1679388"/>
                </a:cubicBezTo>
                <a:cubicBezTo>
                  <a:pt x="465696" y="1694388"/>
                  <a:pt x="427830" y="1705770"/>
                  <a:pt x="406400" y="1727200"/>
                </a:cubicBezTo>
                <a:cubicBezTo>
                  <a:pt x="396439" y="1737161"/>
                  <a:pt x="385318" y="1746082"/>
                  <a:pt x="376518" y="1757082"/>
                </a:cubicBezTo>
                <a:cubicBezTo>
                  <a:pt x="317110" y="1831341"/>
                  <a:pt x="393816" y="1751737"/>
                  <a:pt x="340659" y="1804894"/>
                </a:cubicBezTo>
                <a:cubicBezTo>
                  <a:pt x="326334" y="1862188"/>
                  <a:pt x="345237" y="1791160"/>
                  <a:pt x="322729" y="1858682"/>
                </a:cubicBezTo>
                <a:cubicBezTo>
                  <a:pt x="318143" y="1872441"/>
                  <a:pt x="314760" y="1886572"/>
                  <a:pt x="310776" y="1900517"/>
                </a:cubicBezTo>
                <a:cubicBezTo>
                  <a:pt x="297109" y="1996184"/>
                  <a:pt x="303454" y="1956398"/>
                  <a:pt x="292847" y="2020047"/>
                </a:cubicBezTo>
                <a:cubicBezTo>
                  <a:pt x="294839" y="2233208"/>
                  <a:pt x="295210" y="2446390"/>
                  <a:pt x="298823" y="2659529"/>
                </a:cubicBezTo>
                <a:cubicBezTo>
                  <a:pt x="299196" y="2681530"/>
                  <a:pt x="303469" y="2703306"/>
                  <a:pt x="304800" y="2725270"/>
                </a:cubicBezTo>
                <a:cubicBezTo>
                  <a:pt x="307454" y="2769063"/>
                  <a:pt x="309238" y="2812907"/>
                  <a:pt x="310776" y="2856753"/>
                </a:cubicBezTo>
                <a:cubicBezTo>
                  <a:pt x="319625" y="3108944"/>
                  <a:pt x="309153" y="2989919"/>
                  <a:pt x="322729" y="3125694"/>
                </a:cubicBezTo>
                <a:cubicBezTo>
                  <a:pt x="325483" y="3183517"/>
                  <a:pt x="335507" y="3382453"/>
                  <a:pt x="334682" y="3424517"/>
                </a:cubicBezTo>
                <a:cubicBezTo>
                  <a:pt x="331870" y="3567897"/>
                  <a:pt x="336608" y="3514844"/>
                  <a:pt x="310776" y="3585882"/>
                </a:cubicBezTo>
                <a:cubicBezTo>
                  <a:pt x="306470" y="3597723"/>
                  <a:pt x="306383" y="3611661"/>
                  <a:pt x="298823" y="3621741"/>
                </a:cubicBezTo>
                <a:cubicBezTo>
                  <a:pt x="287803" y="3636434"/>
                  <a:pt x="269486" y="3644141"/>
                  <a:pt x="256988" y="3657600"/>
                </a:cubicBezTo>
                <a:cubicBezTo>
                  <a:pt x="243432" y="3672199"/>
                  <a:pt x="234247" y="3690419"/>
                  <a:pt x="221129" y="3705412"/>
                </a:cubicBezTo>
                <a:cubicBezTo>
                  <a:pt x="206287" y="3722374"/>
                  <a:pt x="191348" y="3739700"/>
                  <a:pt x="173318" y="3753223"/>
                </a:cubicBezTo>
                <a:cubicBezTo>
                  <a:pt x="95247" y="3811778"/>
                  <a:pt x="192616" y="3739440"/>
                  <a:pt x="131482" y="3783106"/>
                </a:cubicBezTo>
                <a:cubicBezTo>
                  <a:pt x="123377" y="3788895"/>
                  <a:pt x="115681" y="3795245"/>
                  <a:pt x="107576" y="3801035"/>
                </a:cubicBezTo>
                <a:cubicBezTo>
                  <a:pt x="90368" y="3813326"/>
                  <a:pt x="76806" y="3822384"/>
                  <a:pt x="53788" y="3824941"/>
                </a:cubicBezTo>
                <a:lnTo>
                  <a:pt x="0" y="3830917"/>
                </a:ln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CA9BD8-ED52-2010-090B-CCEBC2239FD8}"/>
              </a:ext>
            </a:extLst>
          </p:cNvPr>
          <p:cNvSpPr txBox="1"/>
          <p:nvPr/>
        </p:nvSpPr>
        <p:spPr>
          <a:xfrm>
            <a:off x="4324113" y="3383675"/>
            <a:ext cx="1409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11,172</a:t>
            </a:r>
            <a:r>
              <a:rPr lang="ko-KR" altLang="en-US" sz="2400" dirty="0"/>
              <a:t>자</a:t>
            </a:r>
          </a:p>
        </p:txBody>
      </p:sp>
    </p:spTree>
    <p:extLst>
      <p:ext uri="{BB962C8B-B14F-4D97-AF65-F5344CB8AC3E}">
        <p14:creationId xmlns:p14="http://schemas.microsoft.com/office/powerpoint/2010/main" val="281200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9" grpId="0" animBg="1"/>
      <p:bldP spid="11" grpId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(47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이미지 데이터의 디지털 표현</a:t>
            </a:r>
            <a:endParaRPr lang="en-US" altLang="ko-KR" dirty="0"/>
          </a:p>
          <a:p>
            <a:pPr lvl="1"/>
            <a:r>
              <a:rPr lang="ko-KR" altLang="en-US" dirty="0"/>
              <a:t>비트맵 방식</a:t>
            </a:r>
            <a:endParaRPr lang="en-US" altLang="ko-KR" dirty="0"/>
          </a:p>
          <a:p>
            <a:pPr lvl="1"/>
            <a:r>
              <a:rPr lang="ko-KR" altLang="en-US" dirty="0"/>
              <a:t>벡터 방식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16</a:t>
            </a:fld>
            <a:endParaRPr lang="ko-KR" altLang="en-US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130C286C-B70B-559F-16A9-81303934E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108" y="3132514"/>
            <a:ext cx="3601039" cy="3047979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6902C23-E9E1-34C6-308D-93BC60852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855" y="3132515"/>
            <a:ext cx="3601039" cy="304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572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(47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픽셀</a:t>
            </a:r>
            <a:r>
              <a:rPr lang="en-US" altLang="ko-KR" dirty="0"/>
              <a:t>(pixel) = </a:t>
            </a:r>
            <a:r>
              <a:rPr lang="ko-KR" altLang="en-US" dirty="0"/>
              <a:t>화소</a:t>
            </a:r>
            <a:r>
              <a:rPr lang="en-US" altLang="ko-KR" dirty="0"/>
              <a:t>(</a:t>
            </a:r>
            <a:r>
              <a:rPr lang="ko-KR" altLang="en-US" b="0" dirty="0"/>
              <a:t>畫素</a:t>
            </a:r>
            <a:r>
              <a:rPr lang="en-US" altLang="ko-KR" b="0" dirty="0"/>
              <a:t>)</a:t>
            </a:r>
            <a:endParaRPr lang="ko-KR" altLang="en-US" b="0" dirty="0"/>
          </a:p>
          <a:p>
            <a:pPr lvl="1"/>
            <a:r>
              <a:rPr lang="ko-KR" altLang="en-US" dirty="0"/>
              <a:t>이미지나 화면을 구성하는 기본 단위</a:t>
            </a:r>
            <a:endParaRPr lang="en-US" altLang="ko-KR" dirty="0"/>
          </a:p>
          <a:p>
            <a:pPr lvl="1"/>
            <a:r>
              <a:rPr lang="ko-KR" altLang="en-US" dirty="0"/>
              <a:t>한 픽셀은 여러 색상을 동시에 표현할 수 없음</a:t>
            </a:r>
            <a:endParaRPr lang="en-US" alt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9E1C5-CEEB-453D-826D-2A24480612C4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626" y="3263884"/>
            <a:ext cx="1620543" cy="283118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8812" y="3263884"/>
            <a:ext cx="4041460" cy="28311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44A2B1-0AC1-420C-421F-4D4713934A93}"/>
              </a:ext>
            </a:extLst>
          </p:cNvPr>
          <p:cNvSpPr txBox="1"/>
          <p:nvPr/>
        </p:nvSpPr>
        <p:spPr>
          <a:xfrm>
            <a:off x="2786094" y="6242539"/>
            <a:ext cx="3571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이미지나 화면을 구성하는 픽셀</a:t>
            </a:r>
            <a:r>
              <a:rPr lang="en-US" altLang="ko-KR" dirty="0"/>
              <a:t>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5574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(47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해상도</a:t>
            </a:r>
            <a:r>
              <a:rPr lang="en-US" altLang="ko-KR" dirty="0"/>
              <a:t>(resolution)</a:t>
            </a:r>
          </a:p>
          <a:p>
            <a:pPr lvl="1"/>
            <a:r>
              <a:rPr lang="ko-KR" altLang="en-US" dirty="0"/>
              <a:t>전체 픽셀 수 </a:t>
            </a:r>
            <a:r>
              <a:rPr lang="en-US" altLang="ko-KR" dirty="0"/>
              <a:t>(</a:t>
            </a:r>
            <a:r>
              <a:rPr lang="ko-KR" altLang="en-US" dirty="0"/>
              <a:t>또는 </a:t>
            </a:r>
            <a:r>
              <a:rPr lang="en-US" altLang="ko-KR" dirty="0"/>
              <a:t>1</a:t>
            </a:r>
            <a:r>
              <a:rPr lang="ko-KR" altLang="en-US" dirty="0"/>
              <a:t>인치당 픽셀 수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해상도가 높을수록 더 섬세한 표현이 가능</a:t>
            </a:r>
            <a:endParaRPr lang="en-US" altLang="ko-KR" dirty="0"/>
          </a:p>
        </p:txBody>
      </p:sp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0296766"/>
              </p:ext>
            </p:extLst>
          </p:nvPr>
        </p:nvGraphicFramePr>
        <p:xfrm>
          <a:off x="1462820" y="3291034"/>
          <a:ext cx="2686280" cy="2891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2996640" imgH="3225240" progId="Photoshop.Image.13">
                  <p:embed/>
                </p:oleObj>
              </mc:Choice>
              <mc:Fallback>
                <p:oleObj name="Image" r:id="rId2" imgW="2996640" imgH="3225240" progId="Photoshop.Image.13">
                  <p:embed/>
                  <p:pic>
                    <p:nvPicPr>
                      <p:cNvPr id="2" name="개체 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62820" y="3291034"/>
                        <a:ext cx="2686280" cy="28911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3135153"/>
              </p:ext>
            </p:extLst>
          </p:nvPr>
        </p:nvGraphicFramePr>
        <p:xfrm>
          <a:off x="5047170" y="3295903"/>
          <a:ext cx="2681400" cy="28862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2996640" imgH="3225240" progId="Photoshop.Image.13">
                  <p:embed/>
                </p:oleObj>
              </mc:Choice>
              <mc:Fallback>
                <p:oleObj name="Image" r:id="rId4" imgW="2996640" imgH="3225240" progId="Photoshop.Image.13">
                  <p:embed/>
                  <p:pic>
                    <p:nvPicPr>
                      <p:cNvPr id="5" name="개체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47170" y="3295903"/>
                        <a:ext cx="2681400" cy="28862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347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(47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비트맵</a:t>
            </a:r>
            <a:r>
              <a:rPr lang="en-US" altLang="ko-KR" dirty="0"/>
              <a:t>(bitmap)</a:t>
            </a:r>
            <a:r>
              <a:rPr lang="ko-KR" altLang="en-US" dirty="0"/>
              <a:t> 방식</a:t>
            </a:r>
            <a:endParaRPr lang="en-US" altLang="ko-KR" dirty="0"/>
          </a:p>
          <a:p>
            <a:pPr lvl="1"/>
            <a:r>
              <a:rPr lang="ko-KR" altLang="en-US" dirty="0"/>
              <a:t>픽셀의 색상 정보로 그림을 표현하는 방식</a:t>
            </a:r>
            <a:endParaRPr lang="en-US" altLang="ko-KR" dirty="0"/>
          </a:p>
          <a:p>
            <a:pPr lvl="1"/>
            <a:r>
              <a:rPr lang="ko-KR" altLang="en-US" dirty="0"/>
              <a:t>색상별로 번호를 정한 후 모든 픽셀의 색상 번호를 저장함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19</a:t>
            </a:fld>
            <a:endParaRPr lang="ko-KR" alt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r="60485"/>
          <a:stretch/>
        </p:blipFill>
        <p:spPr bwMode="auto">
          <a:xfrm>
            <a:off x="1861043" y="2907592"/>
            <a:ext cx="1824300" cy="1675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l="59870"/>
          <a:stretch/>
        </p:blipFill>
        <p:spPr bwMode="auto">
          <a:xfrm>
            <a:off x="5385804" y="2907592"/>
            <a:ext cx="1870562" cy="1691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오른쪽 화살표 13"/>
          <p:cNvSpPr/>
          <p:nvPr/>
        </p:nvSpPr>
        <p:spPr>
          <a:xfrm>
            <a:off x="4083695" y="3412688"/>
            <a:ext cx="976609" cy="714167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50BACB-9A93-CA99-55E0-88A4E58C6C3E}"/>
              </a:ext>
            </a:extLst>
          </p:cNvPr>
          <p:cNvSpPr txBox="1"/>
          <p:nvPr/>
        </p:nvSpPr>
        <p:spPr>
          <a:xfrm>
            <a:off x="573961" y="5246021"/>
            <a:ext cx="7996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개의 비트로 색상을 표현하면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최대 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400" baseline="300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개의 색상을 표현할 수 있음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1C5B3-AE26-6254-24DF-4952C641C4C7}"/>
              </a:ext>
            </a:extLst>
          </p:cNvPr>
          <p:cNvSpPr txBox="1"/>
          <p:nvPr/>
        </p:nvSpPr>
        <p:spPr>
          <a:xfrm>
            <a:off x="584381" y="5755013"/>
            <a:ext cx="7975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픽셀당 사용하는 비트 수 많을 수록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표현 가능한 색상 수도 </a:t>
            </a:r>
            <a:r>
              <a:rPr lang="ko-KR" altLang="en-US" sz="24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많아짐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407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(47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벡터</a:t>
            </a:r>
            <a:r>
              <a:rPr lang="en-US" altLang="ko-KR" dirty="0"/>
              <a:t>(vector)</a:t>
            </a:r>
            <a:r>
              <a:rPr lang="ko-KR" altLang="en-US" dirty="0"/>
              <a:t> 방식</a:t>
            </a:r>
            <a:endParaRPr lang="en-US" altLang="ko-KR" dirty="0"/>
          </a:p>
          <a:p>
            <a:pPr lvl="1"/>
            <a:r>
              <a:rPr lang="ko-KR" altLang="en-US" dirty="0"/>
              <a:t>도형 종류</a:t>
            </a:r>
            <a:r>
              <a:rPr lang="en-US" altLang="ko-KR" dirty="0"/>
              <a:t>, </a:t>
            </a:r>
            <a:r>
              <a:rPr lang="ko-KR" altLang="en-US" dirty="0"/>
              <a:t>위치 등 개체의 모양 정보로 그림을 표현하는 방식</a:t>
            </a:r>
            <a:endParaRPr lang="en-US" altLang="ko-KR" dirty="0"/>
          </a:p>
          <a:p>
            <a:pPr lvl="1"/>
            <a:r>
              <a:rPr lang="ko-KR" altLang="en-US" dirty="0"/>
              <a:t>표현하려는 모든 개체를 그릴 수 있는 정보를 저장함</a:t>
            </a:r>
          </a:p>
          <a:p>
            <a:pPr lvl="2"/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3287316"/>
            <a:ext cx="5184387" cy="2305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44520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(47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/>
          <a:lstStyle/>
          <a:p>
            <a:r>
              <a:rPr lang="ko-KR" altLang="en-US" dirty="0"/>
              <a:t>비트맵 방식으로 만들어진 이미지의 특징</a:t>
            </a:r>
          </a:p>
          <a:p>
            <a:pPr lvl="1"/>
            <a:r>
              <a:rPr lang="ko-KR" altLang="en-US" dirty="0"/>
              <a:t>실세계의 복잡한 형상을 표현하기에 효율적이다</a:t>
            </a:r>
            <a:endParaRPr lang="en-US" altLang="ko-KR" dirty="0"/>
          </a:p>
          <a:p>
            <a:pPr marL="1201738" lvl="2" indent="-287338">
              <a:buNone/>
            </a:pPr>
            <a:r>
              <a:rPr lang="ko-KR" altLang="en-US" dirty="0"/>
              <a:t>☞ 해상도가 동일하면 내용이 </a:t>
            </a:r>
            <a:r>
              <a:rPr lang="ko-KR" altLang="en-US" dirty="0" err="1"/>
              <a:t>복잡해지더라도</a:t>
            </a:r>
            <a:r>
              <a:rPr lang="ko-KR" altLang="en-US" dirty="0"/>
              <a:t> 용량이 증가하지 않기 때문</a:t>
            </a:r>
            <a:endParaRPr lang="en-US" altLang="ko-KR" dirty="0"/>
          </a:p>
          <a:p>
            <a:pPr lvl="1"/>
            <a:r>
              <a:rPr lang="ko-KR" altLang="en-US" dirty="0"/>
              <a:t>이미지 속 개체별로 수정하기 어렵다</a:t>
            </a:r>
            <a:endParaRPr lang="en-US" altLang="ko-KR" dirty="0"/>
          </a:p>
          <a:p>
            <a:pPr marL="1197864" lvl="2" indent="-283464">
              <a:buNone/>
            </a:pPr>
            <a:r>
              <a:rPr lang="ko-KR" altLang="en-US" dirty="0"/>
              <a:t>☞ 개체의 픽셀 정보가 개체별로 저장되어 있지 않기 때문</a:t>
            </a:r>
            <a:endParaRPr lang="en-US" altLang="ko-KR" dirty="0"/>
          </a:p>
          <a:p>
            <a:pPr lvl="1"/>
            <a:r>
              <a:rPr lang="ko-KR" altLang="en-US" dirty="0"/>
              <a:t>확대 시 계단 현상이 발생한다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21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829" y="4724400"/>
            <a:ext cx="3172524" cy="1776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stay_with_me">
            <a:hlinkClick r:id="" action="ppaction://media"/>
            <a:extLst>
              <a:ext uri="{FF2B5EF4-FFF2-40B4-BE49-F238E27FC236}">
                <a16:creationId xmlns:a16="http://schemas.microsoft.com/office/drawing/2014/main" id="{8F4144C8-B451-72F1-D422-84081688F8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304800" y="7779391"/>
            <a:ext cx="609600" cy="6096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34F5782-CE7A-D184-5E36-845EA41097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683" y="7195884"/>
            <a:ext cx="3157489" cy="1776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630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72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6 L -1.94444E-6 -0.36018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(47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벡터 방식으로 만들어진 이미지의 특징</a:t>
            </a:r>
          </a:p>
          <a:p>
            <a:pPr lvl="1"/>
            <a:r>
              <a:rPr lang="ko-KR" altLang="en-US" dirty="0"/>
              <a:t>실세계의 복잡한 형상을 표현하기에 비효율적이다</a:t>
            </a:r>
            <a:endParaRPr lang="en-US" altLang="ko-KR" dirty="0"/>
          </a:p>
          <a:p>
            <a:pPr marL="1197864" lvl="2" indent="-283464">
              <a:buNone/>
            </a:pPr>
            <a:r>
              <a:rPr lang="ko-KR" altLang="en-US" dirty="0"/>
              <a:t>☞ 개체 수가 많아져서 내용이 </a:t>
            </a:r>
            <a:r>
              <a:rPr lang="ko-KR" altLang="en-US" dirty="0" err="1"/>
              <a:t>복잡해질수록</a:t>
            </a:r>
            <a:r>
              <a:rPr lang="ko-KR" altLang="en-US" dirty="0"/>
              <a:t> 용량이 증가하기 때문</a:t>
            </a:r>
            <a:endParaRPr lang="en-US" altLang="ko-KR" dirty="0"/>
          </a:p>
          <a:p>
            <a:pPr lvl="1"/>
            <a:r>
              <a:rPr lang="ko-KR" altLang="en-US" dirty="0"/>
              <a:t>이미지 속 개체별로 수정하기 쉽다</a:t>
            </a:r>
            <a:endParaRPr lang="en-US" altLang="ko-KR" dirty="0"/>
          </a:p>
          <a:p>
            <a:pPr marL="1197864" lvl="2" indent="-283464">
              <a:buNone/>
            </a:pPr>
            <a:r>
              <a:rPr lang="ko-KR" altLang="en-US" dirty="0"/>
              <a:t>☞ 개체의 모양 정보가 개체별로 저장되어 있기 때문</a:t>
            </a:r>
            <a:endParaRPr lang="en-US" altLang="ko-KR" dirty="0"/>
          </a:p>
          <a:p>
            <a:pPr lvl="1"/>
            <a:r>
              <a:rPr lang="ko-KR" altLang="en-US" dirty="0"/>
              <a:t>확대 시 계단 현상이 발생하지 않는다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22</a:t>
            </a:fld>
            <a:endParaRPr lang="ko-KR" altLang="en-US"/>
          </a:p>
        </p:txBody>
      </p:sp>
      <p:pic>
        <p:nvPicPr>
          <p:cNvPr id="14340" name="Picture 4" descr="zolam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039" y="4279899"/>
            <a:ext cx="1763543" cy="2221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08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B5A5DFA-097D-1399-C378-A790AB973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69B9A119-1128-A981-A732-F2DB6A50B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비트맵 이미지 </a:t>
            </a:r>
            <a:r>
              <a:rPr lang="en-US" altLang="ko-KR" dirty="0"/>
              <a:t>vs </a:t>
            </a:r>
            <a:r>
              <a:rPr lang="ko-KR" altLang="en-US" dirty="0"/>
              <a:t>벡터 이미지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F495AD0A-B26B-7323-9D1E-EF4F59C886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202834"/>
              </p:ext>
            </p:extLst>
          </p:nvPr>
        </p:nvGraphicFramePr>
        <p:xfrm>
          <a:off x="566115" y="1339009"/>
          <a:ext cx="8011771" cy="4917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677">
                  <a:extLst>
                    <a:ext uri="{9D8B030D-6E8A-4147-A177-3AD203B41FA5}">
                      <a16:colId xmlns:a16="http://schemas.microsoft.com/office/drawing/2014/main" val="2681933335"/>
                    </a:ext>
                  </a:extLst>
                </a:gridCol>
                <a:gridCol w="3463047">
                  <a:extLst>
                    <a:ext uri="{9D8B030D-6E8A-4147-A177-3AD203B41FA5}">
                      <a16:colId xmlns:a16="http://schemas.microsoft.com/office/drawing/2014/main" val="2241080297"/>
                    </a:ext>
                  </a:extLst>
                </a:gridCol>
                <a:gridCol w="3463047">
                  <a:extLst>
                    <a:ext uri="{9D8B030D-6E8A-4147-A177-3AD203B41FA5}">
                      <a16:colId xmlns:a16="http://schemas.microsoft.com/office/drawing/2014/main" val="2661416537"/>
                    </a:ext>
                  </a:extLst>
                </a:gridCol>
              </a:tblGrid>
              <a:tr h="1019307"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>
                          <a:latin typeface="+mn-ea"/>
                          <a:ea typeface="+mn-ea"/>
                        </a:rPr>
                        <a:t>비트맵 이미지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>
                          <a:latin typeface="+mn-ea"/>
                          <a:ea typeface="+mn-ea"/>
                        </a:rPr>
                        <a:t>벡터 이미지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08505"/>
                  </a:ext>
                </a:extLst>
              </a:tr>
              <a:tr h="19493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>
                          <a:latin typeface="+mn-ea"/>
                          <a:ea typeface="+mn-ea"/>
                        </a:rPr>
                        <a:t>장점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2400" dirty="0"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endParaRPr lang="en-US" altLang="ko-KR" sz="2400" dirty="0"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4842814"/>
                  </a:ext>
                </a:extLst>
              </a:tr>
              <a:tr h="19493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>
                          <a:latin typeface="+mn-ea"/>
                          <a:ea typeface="+mn-ea"/>
                        </a:rPr>
                        <a:t>단점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anose="020B0604020202020204" pitchFamily="34" charset="0"/>
                        <a:buNone/>
                      </a:pPr>
                      <a:endParaRPr lang="ko-KR" altLang="en-US" sz="2400" dirty="0"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2400" dirty="0"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65018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67A1CCE-EB45-D21F-AB8E-BA54949EFA2C}"/>
              </a:ext>
            </a:extLst>
          </p:cNvPr>
          <p:cNvSpPr txBox="1"/>
          <p:nvPr/>
        </p:nvSpPr>
        <p:spPr>
          <a:xfrm>
            <a:off x="2231393" y="2966988"/>
            <a:ext cx="231666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 err="1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복잡해지더라도</a:t>
            </a:r>
            <a:endParaRPr lang="en-US" altLang="ko-KR" sz="2800" dirty="0">
              <a:latin typeface="YD여고시절M 30" panose="02020603020101020101" pitchFamily="18" charset="-127"/>
              <a:ea typeface="YD여고시절M 30" panose="02020603020101020101" pitchFamily="18" charset="-127"/>
            </a:endParaRPr>
          </a:p>
          <a:p>
            <a:pPr algn="ctr"/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용량은 동일함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574D95-1615-C440-EBE5-B26E597EC411}"/>
              </a:ext>
            </a:extLst>
          </p:cNvPr>
          <p:cNvSpPr txBox="1"/>
          <p:nvPr/>
        </p:nvSpPr>
        <p:spPr>
          <a:xfrm>
            <a:off x="1829040" y="4506514"/>
            <a:ext cx="31213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 latinLnBrk="1">
              <a:buFont typeface="Arial" panose="020B0604020202020204" pitchFamily="34" charset="0"/>
              <a:buNone/>
            </a:pP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개체를 선택하고</a:t>
            </a:r>
            <a:b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</a:b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수정하는 것이 어려움</a:t>
            </a:r>
            <a:endParaRPr lang="en-US" altLang="ko-KR" sz="2800" dirty="0">
              <a:latin typeface="YD여고시절M 30" panose="02020603020101020101" pitchFamily="18" charset="-127"/>
              <a:ea typeface="YD여고시절M 30" panose="020206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B6217A-6067-FF4A-2AFC-5C3E8592751A}"/>
              </a:ext>
            </a:extLst>
          </p:cNvPr>
          <p:cNvSpPr txBox="1"/>
          <p:nvPr/>
        </p:nvSpPr>
        <p:spPr>
          <a:xfrm>
            <a:off x="1659923" y="5614159"/>
            <a:ext cx="34596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 latinLnBrk="1">
              <a:buFont typeface="Arial" panose="020B0604020202020204" pitchFamily="34" charset="0"/>
              <a:buNone/>
            </a:pP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확대하면 화질이 저하됨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1BDAD3-5DAA-3503-86C6-0AD2F7B88435}"/>
              </a:ext>
            </a:extLst>
          </p:cNvPr>
          <p:cNvSpPr txBox="1"/>
          <p:nvPr/>
        </p:nvSpPr>
        <p:spPr>
          <a:xfrm>
            <a:off x="5415637" y="2556907"/>
            <a:ext cx="28167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 latinLnBrk="1">
              <a:buFont typeface="Arial" panose="020B0604020202020204" pitchFamily="34" charset="0"/>
              <a:buNone/>
            </a:pP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개체를 선택하고</a:t>
            </a:r>
            <a:b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</a:b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수정하는 것이 쉬움</a:t>
            </a:r>
            <a:endParaRPr lang="en-US" altLang="ko-KR" sz="2800" dirty="0">
              <a:latin typeface="YD여고시절M 30" panose="02020603020101020101" pitchFamily="18" charset="-127"/>
              <a:ea typeface="YD여고시절M 30" panose="02020603020101020101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73ACCD-8343-E980-E414-9B304095D258}"/>
              </a:ext>
            </a:extLst>
          </p:cNvPr>
          <p:cNvSpPr txBox="1"/>
          <p:nvPr/>
        </p:nvSpPr>
        <p:spPr>
          <a:xfrm>
            <a:off x="5111067" y="3669821"/>
            <a:ext cx="34259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 latinLnBrk="1">
              <a:buFont typeface="Arial" panose="020B0604020202020204" pitchFamily="34" charset="0"/>
              <a:buNone/>
            </a:pP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확대해도 화질이 유지됨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394440-F89D-E5CD-C5C0-721078070728}"/>
              </a:ext>
            </a:extLst>
          </p:cNvPr>
          <p:cNvSpPr txBox="1"/>
          <p:nvPr/>
        </p:nvSpPr>
        <p:spPr>
          <a:xfrm>
            <a:off x="5769098" y="4875069"/>
            <a:ext cx="210987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ko-KR" altLang="en-US" sz="2800" dirty="0" err="1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복잡해질수록</a:t>
            </a:r>
            <a:b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</a:b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용량이 증가됨</a:t>
            </a:r>
          </a:p>
        </p:txBody>
      </p:sp>
    </p:spTree>
    <p:extLst>
      <p:ext uri="{BB962C8B-B14F-4D97-AF65-F5344CB8AC3E}">
        <p14:creationId xmlns:p14="http://schemas.microsoft.com/office/powerpoint/2010/main" val="114682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(48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소리 데이터의 디지털 표현</a:t>
            </a:r>
            <a:endParaRPr lang="en-US" altLang="ko-KR" dirty="0"/>
          </a:p>
          <a:p>
            <a:pPr lvl="1"/>
            <a:r>
              <a:rPr lang="ko-KR" altLang="en-US" dirty="0"/>
              <a:t>파형을 일정한 간격으로 나누고</a:t>
            </a:r>
            <a:r>
              <a:rPr lang="en-US" altLang="ko-KR" dirty="0"/>
              <a:t> </a:t>
            </a:r>
            <a:r>
              <a:rPr lang="ko-KR" altLang="en-US" dirty="0"/>
              <a:t>그 값을 이진수로 바꿔서 저장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24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8E8536A-13BE-6ABB-9CE4-71AA48D87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085" y="2381265"/>
            <a:ext cx="7555831" cy="434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651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(48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표본화</a:t>
            </a:r>
            <a:r>
              <a:rPr lang="en-US" altLang="ko-KR" dirty="0"/>
              <a:t>(sampling)</a:t>
            </a:r>
          </a:p>
          <a:p>
            <a:pPr lvl="1"/>
            <a:r>
              <a:rPr lang="ko-KR" altLang="en-US" dirty="0"/>
              <a:t>아날로그 신호의 </a:t>
            </a:r>
            <a:r>
              <a:rPr lang="ko-KR" altLang="en-US" dirty="0" err="1"/>
              <a:t>진폭값을</a:t>
            </a:r>
            <a:r>
              <a:rPr lang="ko-KR" altLang="en-US" dirty="0"/>
              <a:t> 일정한 간격으로 측정하는 것</a:t>
            </a:r>
          </a:p>
          <a:p>
            <a:pPr lvl="1"/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25</a:t>
            </a:fld>
            <a:endParaRPr lang="ko-KR" altLang="en-US"/>
          </a:p>
        </p:txBody>
      </p:sp>
      <p:pic>
        <p:nvPicPr>
          <p:cNvPr id="14" name="Picture 4" descr="표본화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0312" y="2479447"/>
            <a:ext cx="6683375" cy="4240213"/>
          </a:xfrm>
          <a:prstGeom prst="rect">
            <a:avLst/>
          </a:prstGeom>
          <a:noFill/>
        </p:spPr>
      </p:pic>
      <p:sp>
        <p:nvSpPr>
          <p:cNvPr id="4" name="화살표: 오른쪽으로 구부러짐 3">
            <a:extLst>
              <a:ext uri="{FF2B5EF4-FFF2-40B4-BE49-F238E27FC236}">
                <a16:creationId xmlns:a16="http://schemas.microsoft.com/office/drawing/2014/main" id="{772C75D4-BD3F-CAC6-7E19-309FCB0EFC83}"/>
              </a:ext>
            </a:extLst>
          </p:cNvPr>
          <p:cNvSpPr/>
          <p:nvPr/>
        </p:nvSpPr>
        <p:spPr>
          <a:xfrm>
            <a:off x="502861" y="3497177"/>
            <a:ext cx="681790" cy="1892969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3792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(48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양자화</a:t>
            </a:r>
            <a:r>
              <a:rPr lang="en-US" altLang="ko-KR" dirty="0"/>
              <a:t>(quantization)</a:t>
            </a:r>
          </a:p>
          <a:p>
            <a:pPr lvl="1"/>
            <a:r>
              <a:rPr lang="ko-KR" altLang="en-US" dirty="0" err="1"/>
              <a:t>실숫값으로</a:t>
            </a:r>
            <a:r>
              <a:rPr lang="ko-KR" altLang="en-US" dirty="0"/>
              <a:t> 측정된 </a:t>
            </a:r>
            <a:r>
              <a:rPr lang="ko-KR" altLang="en-US" dirty="0" err="1"/>
              <a:t>진폭값을</a:t>
            </a:r>
            <a:r>
              <a:rPr lang="ko-KR" altLang="en-US" dirty="0"/>
              <a:t> 가까운 </a:t>
            </a:r>
            <a:r>
              <a:rPr lang="ko-KR" altLang="en-US" dirty="0" err="1"/>
              <a:t>정숫값으로</a:t>
            </a:r>
            <a:r>
              <a:rPr lang="ko-KR" altLang="en-US" dirty="0"/>
              <a:t> 표현하는 것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26</a:t>
            </a:fld>
            <a:endParaRPr lang="ko-KR" altLang="en-US"/>
          </a:p>
        </p:txBody>
      </p:sp>
      <p:pic>
        <p:nvPicPr>
          <p:cNvPr id="15" name="Picture 4" descr="정량화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8791" y="2608505"/>
            <a:ext cx="6506418" cy="3814274"/>
          </a:xfrm>
          <a:prstGeom prst="rect">
            <a:avLst/>
          </a:prstGeom>
          <a:noFill/>
        </p:spPr>
      </p:pic>
      <p:sp>
        <p:nvSpPr>
          <p:cNvPr id="4" name="화살표: 오른쪽으로 구부러짐 3">
            <a:extLst>
              <a:ext uri="{FF2B5EF4-FFF2-40B4-BE49-F238E27FC236}">
                <a16:creationId xmlns:a16="http://schemas.microsoft.com/office/drawing/2014/main" id="{D21147EF-2BE3-DF5E-EB66-50BD4CB007EB}"/>
              </a:ext>
            </a:extLst>
          </p:cNvPr>
          <p:cNvSpPr/>
          <p:nvPr/>
        </p:nvSpPr>
        <p:spPr>
          <a:xfrm>
            <a:off x="502861" y="3410093"/>
            <a:ext cx="681790" cy="1892969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4684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(48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부호화</a:t>
            </a:r>
            <a:r>
              <a:rPr lang="en-US" altLang="ko-KR" dirty="0"/>
              <a:t>(encoding)</a:t>
            </a:r>
          </a:p>
          <a:p>
            <a:pPr lvl="1"/>
            <a:r>
              <a:rPr lang="ko-KR" altLang="en-US" dirty="0" err="1"/>
              <a:t>정숫값으로</a:t>
            </a:r>
            <a:r>
              <a:rPr lang="ko-KR" altLang="en-US" dirty="0"/>
              <a:t> </a:t>
            </a:r>
            <a:r>
              <a:rPr lang="ko-KR" altLang="en-US" dirty="0" err="1"/>
              <a:t>표현된값을</a:t>
            </a:r>
            <a:r>
              <a:rPr lang="ko-KR" altLang="en-US" dirty="0"/>
              <a:t> 이진수로 변환하는 것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27</a:t>
            </a:fld>
            <a:endParaRPr lang="ko-KR" altLang="en-US"/>
          </a:p>
        </p:txBody>
      </p:sp>
      <p:pic>
        <p:nvPicPr>
          <p:cNvPr id="16" name="Picture 4" descr="2진부호화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4125" y="2781300"/>
            <a:ext cx="6635750" cy="2878138"/>
          </a:xfrm>
          <a:prstGeom prst="rect">
            <a:avLst/>
          </a:prstGeom>
          <a:noFill/>
        </p:spPr>
      </p:pic>
      <p:sp>
        <p:nvSpPr>
          <p:cNvPr id="4" name="화살표: 오른쪽으로 구부러짐 3">
            <a:extLst>
              <a:ext uri="{FF2B5EF4-FFF2-40B4-BE49-F238E27FC236}">
                <a16:creationId xmlns:a16="http://schemas.microsoft.com/office/drawing/2014/main" id="{95B8AD36-C47D-7A96-7D3D-C75732909311}"/>
              </a:ext>
            </a:extLst>
          </p:cNvPr>
          <p:cNvSpPr/>
          <p:nvPr/>
        </p:nvSpPr>
        <p:spPr>
          <a:xfrm>
            <a:off x="502861" y="3359294"/>
            <a:ext cx="681790" cy="1892969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8784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66D3DE-9A96-3270-B683-B9D5A50F4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(48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26D0432-8628-4D32-6ADF-120ECEBAE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초당 샘플 수</a:t>
            </a:r>
            <a:endParaRPr lang="en-US" altLang="ko-KR" dirty="0"/>
          </a:p>
          <a:p>
            <a:pPr lvl="1"/>
            <a:r>
              <a:rPr lang="en-US" altLang="ko-KR" dirty="0"/>
              <a:t>1</a:t>
            </a:r>
            <a:r>
              <a:rPr lang="ko-KR" altLang="en-US" dirty="0"/>
              <a:t>초 동안 측정한 아날로그 신호의 </a:t>
            </a:r>
            <a:r>
              <a:rPr lang="ko-KR" altLang="en-US" dirty="0" err="1"/>
              <a:t>진폭값</a:t>
            </a:r>
            <a:r>
              <a:rPr lang="ko-KR" altLang="en-US" dirty="0"/>
              <a:t> 수</a:t>
            </a:r>
            <a:endParaRPr lang="en-US" altLang="ko-KR" dirty="0"/>
          </a:p>
          <a:p>
            <a:pPr lvl="1"/>
            <a:r>
              <a:rPr lang="ko-KR" altLang="en-US" dirty="0"/>
              <a:t>표본화 비율</a:t>
            </a:r>
            <a:r>
              <a:rPr lang="en-US" altLang="ko-KR" dirty="0"/>
              <a:t>(sampling rate)</a:t>
            </a:r>
            <a:r>
              <a:rPr lang="ko-KR" altLang="en-US" dirty="0"/>
              <a:t>이라고도 함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샘플당</a:t>
            </a:r>
            <a:r>
              <a:rPr lang="ko-KR" altLang="en-US" dirty="0"/>
              <a:t> 비트 수</a:t>
            </a:r>
            <a:endParaRPr lang="en-US" altLang="ko-KR" dirty="0"/>
          </a:p>
          <a:p>
            <a:pPr lvl="1"/>
            <a:r>
              <a:rPr lang="ko-KR" altLang="en-US" dirty="0" err="1"/>
              <a:t>진폭값</a:t>
            </a:r>
            <a:r>
              <a:rPr lang="ko-KR" altLang="en-US" dirty="0"/>
              <a:t> 하나를 저장할 때 사용하는 비트 수</a:t>
            </a:r>
            <a:endParaRPr lang="en-US" altLang="ko-KR" dirty="0"/>
          </a:p>
          <a:p>
            <a:pPr lvl="1"/>
            <a:r>
              <a:rPr lang="ko-KR" altLang="en-US" dirty="0"/>
              <a:t>양자화 비트 수</a:t>
            </a:r>
            <a:r>
              <a:rPr lang="en-US" altLang="ko-KR" dirty="0"/>
              <a:t>(quantization bit depth)</a:t>
            </a:r>
            <a:r>
              <a:rPr lang="ko-KR" altLang="en-US" dirty="0"/>
              <a:t>이라고도 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36812" y="5224340"/>
            <a:ext cx="5670376" cy="1149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소리 파일의 음질은</a:t>
            </a:r>
            <a:endParaRPr lang="en-US" altLang="ko-KR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초당 샘플 수와 </a:t>
            </a:r>
            <a:r>
              <a:rPr lang="ko-KR" altLang="en-US" sz="24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샘플당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비트 수에 의해 결정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6DEAC46-36DE-9FFA-85B2-EFEBBC0E5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9469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 </a:t>
            </a:r>
            <a:r>
              <a:rPr lang="en-US" altLang="ko-KR" dirty="0"/>
              <a:t>(48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소리 파일의 크기</a:t>
            </a:r>
            <a:r>
              <a:rPr lang="en-US" altLang="ko-KR" dirty="0"/>
              <a:t>(</a:t>
            </a:r>
            <a:r>
              <a:rPr lang="ko-KR" altLang="en-US" dirty="0"/>
              <a:t>용량</a:t>
            </a:r>
            <a:r>
              <a:rPr lang="en-US" altLang="ko-KR" dirty="0"/>
              <a:t>)</a:t>
            </a:r>
          </a:p>
          <a:p>
            <a:endParaRPr lang="en-US" altLang="ko-KR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2B1FEDA8-0FF1-40D8-A5FD-BA36033A2FC3}" type="slidenum">
              <a:rPr lang="en-US" altLang="ko-KR" smtClean="0"/>
              <a:pPr/>
              <a:t>29</a:t>
            </a:fld>
            <a:endParaRPr lang="en-US" altLang="ko-KR"/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683568" y="2132856"/>
            <a:ext cx="7560840" cy="72008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 2" panose="05020102010507070707" pitchFamily="18" charset="2"/>
              <a:buNone/>
            </a:pPr>
            <a:r>
              <a:rPr lang="ko-KR" altLang="en-US" sz="2400" b="0" dirty="0">
                <a:latin typeface="+mn-ea"/>
              </a:rPr>
              <a:t>초당 샘플 수 </a:t>
            </a:r>
            <a:r>
              <a:rPr lang="en-US" altLang="ko-KR" sz="2400" b="0" dirty="0">
                <a:latin typeface="+mn-ea"/>
              </a:rPr>
              <a:t>× </a:t>
            </a:r>
            <a:r>
              <a:rPr lang="ko-KR" altLang="en-US" sz="2400" b="0" dirty="0" err="1">
                <a:latin typeface="+mn-ea"/>
              </a:rPr>
              <a:t>샘플당</a:t>
            </a:r>
            <a:r>
              <a:rPr lang="ko-KR" altLang="en-US" sz="2400" b="0" dirty="0">
                <a:latin typeface="+mn-ea"/>
              </a:rPr>
              <a:t> 비트 수 </a:t>
            </a:r>
            <a:r>
              <a:rPr lang="en-US" altLang="ko-KR" sz="2400" b="0" dirty="0">
                <a:latin typeface="+mn-ea"/>
              </a:rPr>
              <a:t>× </a:t>
            </a:r>
            <a:r>
              <a:rPr lang="ko-KR" altLang="en-US" sz="2400" b="0" dirty="0">
                <a:latin typeface="+mn-ea"/>
              </a:rPr>
              <a:t>시간</a:t>
            </a:r>
            <a:r>
              <a:rPr lang="en-US" altLang="ko-KR" sz="2400" b="0" dirty="0">
                <a:latin typeface="+mn-ea"/>
              </a:rPr>
              <a:t>(</a:t>
            </a:r>
            <a:r>
              <a:rPr lang="ko-KR" altLang="en-US" sz="2400" b="0" dirty="0">
                <a:latin typeface="+mn-ea"/>
              </a:rPr>
              <a:t>초</a:t>
            </a:r>
            <a:r>
              <a:rPr lang="en-US" altLang="ko-KR" sz="2400" b="0" dirty="0">
                <a:latin typeface="+mn-ea"/>
              </a:rPr>
              <a:t>) × </a:t>
            </a:r>
            <a:r>
              <a:rPr lang="ko-KR" altLang="en-US" sz="2400" b="0" dirty="0">
                <a:latin typeface="+mn-ea"/>
              </a:rPr>
              <a:t>채널 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1180" y="3263379"/>
            <a:ext cx="4577680" cy="286232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Q.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계산 결과 값의 단위는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A.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(bit)</a:t>
            </a:r>
          </a:p>
          <a:p>
            <a:pPr>
              <a:lnSpc>
                <a:spcPct val="150000"/>
              </a:lnSpc>
            </a:pP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Q.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단위를 바이트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(byte)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로 바꾸려면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A. 8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로 나눔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92592" y="4460887"/>
            <a:ext cx="2507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채널 수가 많으면</a:t>
            </a:r>
            <a:endParaRPr lang="en-US" altLang="ko-KR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보다 공간감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현장감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있는 소리를 들을 수 있음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8E3DA2-DC69-FE55-9515-887698C11C47}"/>
              </a:ext>
            </a:extLst>
          </p:cNvPr>
          <p:cNvSpPr txBox="1"/>
          <p:nvPr/>
        </p:nvSpPr>
        <p:spPr>
          <a:xfrm>
            <a:off x="6178860" y="2971974"/>
            <a:ext cx="27306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오디오 파일의 채널 수란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  <a:p>
            <a:pPr algn="ctr"/>
            <a:endParaRPr lang="en-US" altLang="ko-KR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하나의 소리 파일 안에서</a:t>
            </a:r>
            <a:b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독립적으로 재생되는 소리 수</a:t>
            </a:r>
          </a:p>
        </p:txBody>
      </p:sp>
    </p:spTree>
    <p:extLst>
      <p:ext uri="{BB962C8B-B14F-4D97-AF65-F5344CB8AC3E}">
        <p14:creationId xmlns:p14="http://schemas.microsoft.com/office/powerpoint/2010/main" val="311510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42392" y="368835"/>
            <a:ext cx="7859216" cy="613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3275" indent="-803275" algn="just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[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문제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] 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초에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44,100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개의 샘플을 만드는 비율로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 크기의 샘플을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분 동안 생성하였다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저장된 소리 파일 원본의 크기는 몇 바이트인가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 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단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소리 파일은 스테레오로 생성되었다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.)</a:t>
            </a:r>
          </a:p>
          <a:p>
            <a:pPr marL="0" lvl="2"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풀이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</a:p>
          <a:p>
            <a:pPr marL="0" lvl="2" algn="ctr">
              <a:lnSpc>
                <a:spcPct val="150000"/>
              </a:lnSpc>
              <a:buNone/>
            </a:pP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소리 파일 크기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marL="0" lvl="2" algn="ctr">
              <a:lnSpc>
                <a:spcPct val="150000"/>
              </a:lnSpc>
              <a:buNone/>
            </a:pPr>
            <a:r>
              <a:rPr lang="ko-KR" altLang="en-US" sz="2400" u="sng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초당 샘플 수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× </a:t>
            </a:r>
            <a:r>
              <a:rPr lang="ko-KR" altLang="en-US" sz="2400" u="sng" dirty="0" err="1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샘플당</a:t>
            </a:r>
            <a:r>
              <a:rPr lang="ko-KR" altLang="en-US" sz="2400" u="sng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비트 수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× </a:t>
            </a:r>
            <a:r>
              <a:rPr lang="ko-KR" altLang="en-US" sz="2400" u="sng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시간</a:t>
            </a:r>
            <a:r>
              <a:rPr lang="en-US" altLang="ko-KR" sz="2400" u="sng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u="sng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초</a:t>
            </a:r>
            <a:r>
              <a:rPr lang="en-US" altLang="ko-KR" sz="2400" u="sng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× </a:t>
            </a:r>
            <a:r>
              <a:rPr lang="ko-KR" altLang="en-US" sz="2400" u="sng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채널 수</a:t>
            </a:r>
            <a:endParaRPr lang="en-US" altLang="ko-KR" sz="2400" u="sng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marL="0" lvl="2" algn="ctr">
              <a:lnSpc>
                <a:spcPct val="150000"/>
              </a:lnSpc>
            </a:pP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marL="0" lvl="2"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 338,688,000 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</a:p>
          <a:p>
            <a:pPr marL="0" lvl="2" algn="ctr">
              <a:lnSpc>
                <a:spcPct val="150000"/>
              </a:lnSpc>
            </a:pP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☞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338,688,000 ÷ 8 = 42,336,000 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</a:p>
          <a:p>
            <a:pPr marL="0" lvl="2"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≒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42M 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38120" y="4351662"/>
            <a:ext cx="121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44,100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2175" y="4351662"/>
            <a:ext cx="461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×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78432" y="4351662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17797" y="4351662"/>
            <a:ext cx="461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×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17087" y="4351662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240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3266" y="4351662"/>
            <a:ext cx="439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×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40648" y="4351662"/>
            <a:ext cx="439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35808" y="1988840"/>
            <a:ext cx="73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채널</a:t>
            </a:r>
          </a:p>
        </p:txBody>
      </p:sp>
      <p:cxnSp>
        <p:nvCxnSpPr>
          <p:cNvPr id="12" name="직선 연결선 11"/>
          <p:cNvCxnSpPr/>
          <p:nvPr/>
        </p:nvCxnSpPr>
        <p:spPr>
          <a:xfrm>
            <a:off x="6225458" y="1988840"/>
            <a:ext cx="997076" cy="0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836712"/>
            <a:ext cx="5760640" cy="2429943"/>
          </a:xfrm>
          <a:prstGeom prst="rect">
            <a:avLst/>
          </a:prstGeom>
        </p:spPr>
      </p:pic>
      <p:sp>
        <p:nvSpPr>
          <p:cNvPr id="3" name="타원 2"/>
          <p:cNvSpPr/>
          <p:nvPr/>
        </p:nvSpPr>
        <p:spPr>
          <a:xfrm>
            <a:off x="4788024" y="1340768"/>
            <a:ext cx="864096" cy="864096"/>
          </a:xfrm>
          <a:prstGeom prst="ellipse">
            <a:avLst/>
          </a:prstGeom>
          <a:noFill/>
          <a:ln w="76200">
            <a:solidFill>
              <a:schemeClr val="bg1">
                <a:alpha val="69804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화살표 연결선 5"/>
          <p:cNvCxnSpPr/>
          <p:nvPr/>
        </p:nvCxnSpPr>
        <p:spPr>
          <a:xfrm>
            <a:off x="5220072" y="1951743"/>
            <a:ext cx="1440160" cy="2016224"/>
          </a:xfrm>
          <a:prstGeom prst="straightConnector1">
            <a:avLst/>
          </a:prstGeom>
          <a:ln w="76200">
            <a:solidFill>
              <a:srgbClr val="7F7F7F">
                <a:alpha val="6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88336" y="4093654"/>
            <a:ext cx="20938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초당 샘플 수</a:t>
            </a:r>
          </a:p>
        </p:txBody>
      </p:sp>
      <p:sp>
        <p:nvSpPr>
          <p:cNvPr id="10" name="타원 9"/>
          <p:cNvSpPr/>
          <p:nvPr/>
        </p:nvSpPr>
        <p:spPr>
          <a:xfrm>
            <a:off x="3949566" y="1340768"/>
            <a:ext cx="864096" cy="864096"/>
          </a:xfrm>
          <a:prstGeom prst="ellipse">
            <a:avLst/>
          </a:prstGeom>
          <a:noFill/>
          <a:ln w="76200">
            <a:solidFill>
              <a:schemeClr val="bg1">
                <a:alpha val="69804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/>
          <p:cNvCxnSpPr/>
          <p:nvPr/>
        </p:nvCxnSpPr>
        <p:spPr>
          <a:xfrm flipH="1">
            <a:off x="2843808" y="1951743"/>
            <a:ext cx="1440160" cy="2016224"/>
          </a:xfrm>
          <a:prstGeom prst="straightConnector1">
            <a:avLst/>
          </a:prstGeom>
          <a:ln w="76200">
            <a:solidFill>
              <a:schemeClr val="tx1">
                <a:lumMod val="50000"/>
                <a:lumOff val="50000"/>
                <a:alpha val="69804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82647" y="4093654"/>
            <a:ext cx="19223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비트레이트</a:t>
            </a:r>
            <a:endParaRPr lang="ko-KR" altLang="en-US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6924" y="5228712"/>
            <a:ext cx="8210152" cy="107721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3200" dirty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* </a:t>
            </a:r>
            <a:r>
              <a:rPr lang="ko-KR" altLang="en-US" sz="3200" dirty="0" err="1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비트레이트</a:t>
            </a:r>
            <a:r>
              <a:rPr lang="en-US" altLang="ko-KR" sz="3200" dirty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(bit rate) *</a:t>
            </a:r>
          </a:p>
          <a:p>
            <a:pPr algn="ctr"/>
            <a:r>
              <a:rPr lang="ko-KR" altLang="en-US" sz="3200" dirty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소리를 </a:t>
            </a:r>
            <a:r>
              <a:rPr lang="en-US" altLang="ko-KR" sz="3200" dirty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3200" dirty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초 동안 표현하는 데 사용되는 비트 수</a:t>
            </a:r>
            <a:endParaRPr lang="ko-KR" altLang="en-US" sz="32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275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/>
      <p:bldP spid="8" grpId="1"/>
      <p:bldP spid="10" grpId="0" animBg="1"/>
      <p:bldP spid="12" grpId="0"/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42392" y="368835"/>
            <a:ext cx="785921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3275" indent="-803275" algn="just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[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문제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]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초당 샘플 수가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44,100,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샘플당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비트 수가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16,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채널 수가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인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mp3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파일의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비트레이트는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 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단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mp3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파일은 원본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wav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파일을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1/11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로 압축하였다고 가정한다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.)</a:t>
            </a:r>
          </a:p>
          <a:p>
            <a:pPr algn="just">
              <a:lnSpc>
                <a:spcPct val="150000"/>
              </a:lnSpc>
            </a:pP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marL="0" lvl="2"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풀이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</a:p>
          <a:p>
            <a:pPr marL="0" lvl="2" algn="ctr">
              <a:lnSpc>
                <a:spcPct val="150000"/>
              </a:lnSpc>
              <a:buNone/>
            </a:pPr>
            <a:r>
              <a:rPr lang="ko-KR" altLang="en-US" sz="2400" dirty="0" err="1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비트레이트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marL="0" lvl="2" algn="ctr">
              <a:lnSpc>
                <a:spcPct val="150000"/>
              </a:lnSpc>
              <a:buNone/>
            </a:pPr>
            <a:r>
              <a:rPr lang="ko-KR" altLang="en-US" sz="2400" u="sng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초당 샘플 수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× </a:t>
            </a:r>
            <a:r>
              <a:rPr lang="ko-KR" altLang="en-US" sz="2400" u="sng" dirty="0" err="1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샘플당</a:t>
            </a:r>
            <a:r>
              <a:rPr lang="ko-KR" altLang="en-US" sz="2400" u="sng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비트 수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× </a:t>
            </a:r>
            <a:r>
              <a:rPr lang="ko-KR" altLang="en-US" sz="2400" u="sng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채널 수</a:t>
            </a:r>
            <a:endParaRPr lang="en-US" altLang="ko-KR" sz="2400" u="sng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marL="0" lvl="2"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44,100    ×      16      ×     2</a:t>
            </a:r>
          </a:p>
          <a:p>
            <a:pPr marL="0" lvl="2"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 1,411,200 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</a:p>
          <a:p>
            <a:pPr marL="0" lvl="2" algn="ctr">
              <a:lnSpc>
                <a:spcPct val="150000"/>
              </a:lnSpc>
            </a:pP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☞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1,411,200 ÷ 11 = 128,290 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</a:p>
          <a:p>
            <a:pPr marL="0" lvl="2"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≒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128k 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008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F7C9916E-EB85-2900-1812-863186F7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>
            <a:normAutofit/>
          </a:bodyPr>
          <a:lstStyle/>
          <a:p>
            <a:r>
              <a:rPr lang="en-US" altLang="ko-KR" dirty="0"/>
              <a:t>1 </a:t>
            </a:r>
            <a:r>
              <a:rPr lang="ko-KR" altLang="en-US" dirty="0"/>
              <a:t>데이터의 표현과 관리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00161E9-68B7-3EFC-A56F-C3ACFA200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데이터의 디지털 표현</a:t>
            </a:r>
            <a:endParaRPr lang="en-US" altLang="ko-KR" dirty="0"/>
          </a:p>
          <a:p>
            <a:r>
              <a:rPr lang="en-US" altLang="ko-KR" dirty="0">
                <a:solidFill>
                  <a:srgbClr val="0070C0"/>
                </a:solidFill>
              </a:rPr>
              <a:t>02 </a:t>
            </a:r>
            <a:r>
              <a:rPr lang="ko-KR" altLang="en-US" dirty="0">
                <a:solidFill>
                  <a:srgbClr val="0070C0"/>
                </a:solidFill>
              </a:rPr>
              <a:t>데이터의 수집과 관리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E7912D4-51B1-6D21-D3F2-9F115C7FA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33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6936267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|37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9.3|11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8|19.7|11.1"/>
</p:tagLst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40642</TotalTime>
  <Words>1501</Words>
  <Application>Microsoft Office PowerPoint</Application>
  <PresentationFormat>화면 슬라이드 쇼(4:3)</PresentationFormat>
  <Paragraphs>336</Paragraphs>
  <Slides>33</Slides>
  <Notes>20</Notes>
  <HiddenSlides>0</HiddenSlides>
  <MMClips>1</MMClips>
  <ScaleCrop>false</ScaleCrop>
  <HeadingPairs>
    <vt:vector size="8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48" baseType="lpstr">
      <vt:lpstr>나눔스퀘어 네오 Light</vt:lpstr>
      <vt:lpstr>HY견고딕</vt:lpstr>
      <vt:lpstr>YD여고시절M 30</vt:lpstr>
      <vt:lpstr>Wingdings 2</vt:lpstr>
      <vt:lpstr>맑은 고딕</vt:lpstr>
      <vt:lpstr>Arial</vt:lpstr>
      <vt:lpstr>YD2002</vt:lpstr>
      <vt:lpstr>굴림</vt:lpstr>
      <vt:lpstr>메이플스토리</vt:lpstr>
      <vt:lpstr>나눔스퀘어 네오 Regular</vt:lpstr>
      <vt:lpstr>Wingdings</vt:lpstr>
      <vt:lpstr>나눔스퀘어 네오 Heavy</vt:lpstr>
      <vt:lpstr>HY견명조</vt:lpstr>
      <vt:lpstr>Office 테마</vt:lpstr>
      <vt:lpstr>Image</vt:lpstr>
      <vt:lpstr>PowerPoint 프레젠테이션</vt:lpstr>
      <vt:lpstr>II 데이터</vt:lpstr>
      <vt:lpstr>1 데이터의 표현과 관리</vt:lpstr>
      <vt:lpstr>01 데이터의 디지털 표현 (45쪽)</vt:lpstr>
      <vt:lpstr>01 데이터의 디지털 표현 (46쪽)</vt:lpstr>
      <vt:lpstr>01 데이터의 디지털 표현 (46쪽)</vt:lpstr>
      <vt:lpstr>01 데이터의 디지털 표현 (46쪽)</vt:lpstr>
      <vt:lpstr>N진수의 크기</vt:lpstr>
      <vt:lpstr>N진수의 크기</vt:lpstr>
      <vt:lpstr>N진수의 크기</vt:lpstr>
      <vt:lpstr>디지털 데이터의 양을 나타내는 단위 (46쪽)</vt:lpstr>
      <vt:lpstr>기억 장치의 용량이 작게 표시되는 이유</vt:lpstr>
      <vt:lpstr>01 데이터의 디지털 표현 (46쪽)</vt:lpstr>
      <vt:lpstr>01 데이터의 디지털 표현 (46쪽)</vt:lpstr>
      <vt:lpstr>01 데이터의 디지털 표현 (46쪽)</vt:lpstr>
      <vt:lpstr>01 데이터의 디지털 표현 (47쪽)</vt:lpstr>
      <vt:lpstr>01 데이터의 디지털 표현 (47쪽)</vt:lpstr>
      <vt:lpstr>01 데이터의 디지털 표현 (47쪽)</vt:lpstr>
      <vt:lpstr>01 데이터의 디지털 표현 (47쪽)</vt:lpstr>
      <vt:lpstr>01 데이터의 디지털 표현 (47쪽)</vt:lpstr>
      <vt:lpstr>01 데이터의 디지털 표현 (47쪽)</vt:lpstr>
      <vt:lpstr>01 데이터의 디지털 표현 (47쪽)</vt:lpstr>
      <vt:lpstr>비트맵 이미지 vs 벡터 이미지</vt:lpstr>
      <vt:lpstr>01 데이터의 디지털 표현 (48쪽)</vt:lpstr>
      <vt:lpstr>01 데이터의 디지털 표현 (48쪽)</vt:lpstr>
      <vt:lpstr>01 데이터의 디지털 표현 (48쪽)</vt:lpstr>
      <vt:lpstr>01 데이터의 디지털 표현 (48쪽)</vt:lpstr>
      <vt:lpstr>01 데이터의 디지털 표현 (48쪽)</vt:lpstr>
      <vt:lpstr>01 데이터의 디지털 표현 (48쪽)</vt:lpstr>
      <vt:lpstr>PowerPoint 프레젠테이션</vt:lpstr>
      <vt:lpstr>PowerPoint 프레젠테이션</vt:lpstr>
      <vt:lpstr>PowerPoint 프레젠테이션</vt:lpstr>
      <vt:lpstr>1 데이터의 표현과 관리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user</cp:lastModifiedBy>
  <cp:revision>510</cp:revision>
  <dcterms:created xsi:type="dcterms:W3CDTF">2020-11-27T06:00:28Z</dcterms:created>
  <dcterms:modified xsi:type="dcterms:W3CDTF">2026-09-07T16:43:43Z</dcterms:modified>
</cp:coreProperties>
</file>