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2"/>
  </p:notesMasterIdLst>
  <p:sldIdLst>
    <p:sldId id="324" r:id="rId2"/>
    <p:sldId id="256" r:id="rId3"/>
    <p:sldId id="326" r:id="rId4"/>
    <p:sldId id="327" r:id="rId5"/>
    <p:sldId id="627" r:id="rId6"/>
    <p:sldId id="628" r:id="rId7"/>
    <p:sldId id="466" r:id="rId8"/>
    <p:sldId id="467" r:id="rId9"/>
    <p:sldId id="470" r:id="rId10"/>
    <p:sldId id="423" r:id="rId11"/>
    <p:sldId id="630" r:id="rId12"/>
    <p:sldId id="631" r:id="rId13"/>
    <p:sldId id="632" r:id="rId14"/>
    <p:sldId id="635" r:id="rId15"/>
    <p:sldId id="633" r:id="rId16"/>
    <p:sldId id="484" r:id="rId17"/>
    <p:sldId id="479" r:id="rId18"/>
    <p:sldId id="485" r:id="rId19"/>
    <p:sldId id="475" r:id="rId20"/>
    <p:sldId id="636" r:id="rId21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23"/>
    </p:embeddedFont>
    <p:embeddedFont>
      <p:font typeface="HY견명조" panose="02030600000101010101" pitchFamily="18" charset="-127"/>
      <p:regular r:id="rId24"/>
    </p:embeddedFont>
    <p:embeddedFont>
      <p:font typeface="YD2002" panose="02020603020101020101" pitchFamily="18" charset="-127"/>
      <p:regular r:id="rId25"/>
    </p:embeddedFont>
    <p:embeddedFont>
      <p:font typeface="나눔스퀘어 네오 Heavy" panose="00000A00000000000000" pitchFamily="2" charset="-127"/>
      <p:bold r:id="rId26"/>
    </p:embeddedFont>
    <p:embeddedFont>
      <p:font typeface="나눔스퀘어 네오 Light" panose="00000400000000000000" pitchFamily="2" charset="-127"/>
      <p:regular r:id="rId27"/>
    </p:embeddedFont>
    <p:embeddedFont>
      <p:font typeface="나눔스퀘어 네오 Regular" panose="00000500000000000000" pitchFamily="2" charset="-127"/>
      <p:regular r:id="rId28"/>
    </p:embeddedFont>
    <p:embeddedFont>
      <p:font typeface="맑은 고딕" panose="020B0503020000020004" pitchFamily="50" charset="-127"/>
      <p:regular r:id="rId29"/>
      <p:bold r:id="rId30"/>
    </p:embeddedFont>
    <p:embeddedFont>
      <p:font typeface="메이플스토리" panose="02000300000000000000" pitchFamily="2" charset="-127"/>
      <p:regular r:id="rId31"/>
      <p:bold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02002A9-2B41-417B-A746-C16CD0D91BDD}">
          <p14:sldIdLst>
            <p14:sldId id="324"/>
            <p14:sldId id="256"/>
          </p14:sldIdLst>
        </p14:section>
        <p14:section name="3-1-02" id="{888051E9-775E-4891-B040-5257711422BD}">
          <p14:sldIdLst>
            <p14:sldId id="326"/>
            <p14:sldId id="327"/>
            <p14:sldId id="627"/>
            <p14:sldId id="628"/>
            <p14:sldId id="466"/>
            <p14:sldId id="467"/>
            <p14:sldId id="470"/>
            <p14:sldId id="423"/>
            <p14:sldId id="630"/>
            <p14:sldId id="631"/>
            <p14:sldId id="632"/>
            <p14:sldId id="635"/>
            <p14:sldId id="633"/>
            <p14:sldId id="484"/>
            <p14:sldId id="479"/>
            <p14:sldId id="485"/>
            <p14:sldId id="475"/>
          </p14:sldIdLst>
        </p14:section>
        <p14:section name="3-1-03" id="{CA710910-4CB6-4AFA-97EC-6148B67347F1}">
          <p14:sldIdLst>
            <p14:sldId id="6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20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2026-05-20 Wed요일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9323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319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14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945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160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353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547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0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 hasCustomPrompt="1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2026-05-20 Wed요일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6954" y="4337809"/>
            <a:ext cx="4790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Duil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Middle School</a:t>
            </a:r>
          </a:p>
        </p:txBody>
      </p:sp>
      <p:pic>
        <p:nvPicPr>
          <p:cNvPr id="9" name="Picture 4" descr="http://www.cckorea.org/images/b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D20BE9-2875-A685-C900-260540071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</p:spPr>
        <p:txBody>
          <a:bodyPr>
            <a:normAutofit/>
          </a:bodyPr>
          <a:lstStyle/>
          <a:p>
            <a:r>
              <a:rPr lang="en-US" altLang="ko-KR" dirty="0"/>
              <a:t>III </a:t>
            </a:r>
            <a:r>
              <a:rPr lang="ko-KR" altLang="en-US" dirty="0"/>
              <a:t>알고리즘과 프로그래밍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CA54FA-B5EC-9690-D853-BBFFE98F1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1 </a:t>
            </a:r>
            <a:r>
              <a:rPr lang="ko-KR" altLang="en-US" dirty="0">
                <a:solidFill>
                  <a:srgbClr val="0070C0"/>
                </a:solidFill>
              </a:rPr>
              <a:t>알고리즘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2 </a:t>
            </a:r>
            <a:r>
              <a:rPr lang="ko-KR" altLang="en-US" dirty="0"/>
              <a:t>프로그래밍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175C7-9234-DCB7-15E5-981CFD45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8189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알고리즘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문제의 이해와 추상화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02 </a:t>
            </a:r>
            <a:r>
              <a:rPr lang="ko-KR" altLang="en-US" dirty="0">
                <a:solidFill>
                  <a:srgbClr val="0070C0"/>
                </a:solidFill>
              </a:rPr>
              <a:t>알고리즘 기초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03 </a:t>
            </a:r>
            <a:r>
              <a:rPr lang="ko-KR" altLang="en-US" dirty="0"/>
              <a:t>알고리즘 설계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144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 </a:t>
            </a:r>
            <a:r>
              <a:rPr lang="en-US" altLang="ko-KR" dirty="0"/>
              <a:t>(86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알고리즘</a:t>
            </a:r>
            <a:r>
              <a:rPr lang="en-US" altLang="ko-KR" dirty="0"/>
              <a:t>(algorithm)</a:t>
            </a:r>
          </a:p>
          <a:p>
            <a:pPr lvl="1"/>
            <a:r>
              <a:rPr lang="ko-KR" altLang="en-US" dirty="0"/>
              <a:t>문제를</a:t>
            </a:r>
            <a:r>
              <a:rPr lang="en-US" altLang="ko-KR" dirty="0"/>
              <a:t> </a:t>
            </a:r>
            <a:r>
              <a:rPr lang="ko-KR" altLang="en-US" dirty="0"/>
              <a:t>해결하는 절차나 방법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생활 속의 알고리즘</a:t>
            </a:r>
            <a:endParaRPr lang="en-US" altLang="ko-KR" dirty="0"/>
          </a:p>
          <a:p>
            <a:pPr lvl="1"/>
            <a:r>
              <a:rPr lang="ko-KR" altLang="en-US" dirty="0"/>
              <a:t>음식을 만드는 과정</a:t>
            </a:r>
            <a:endParaRPr lang="en-US" altLang="ko-KR" dirty="0"/>
          </a:p>
          <a:p>
            <a:pPr lvl="1"/>
            <a:r>
              <a:rPr lang="ko-KR" altLang="en-US" dirty="0"/>
              <a:t>잊어버린 비밀번호를 찾는 과정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4</a:t>
            </a:fld>
            <a:endParaRPr lang="ko-KR" altLang="en-US" noProof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1894C24A-5D5F-A9D1-AAE1-363127FB3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070" y="4244644"/>
            <a:ext cx="4867860" cy="247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8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 </a:t>
            </a:r>
            <a:r>
              <a:rPr lang="en-US" altLang="ko-KR" dirty="0"/>
              <a:t>(87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알고리즘이 갖추어야 할 조건</a:t>
            </a:r>
            <a:endParaRPr lang="en-US" altLang="ko-KR" dirty="0"/>
          </a:p>
          <a:p>
            <a:pPr lvl="1"/>
            <a:r>
              <a:rPr lang="ko-KR" altLang="en-US" dirty="0"/>
              <a:t>입력</a:t>
            </a:r>
            <a:r>
              <a:rPr lang="en-US" altLang="ko-KR" dirty="0"/>
              <a:t>: </a:t>
            </a:r>
            <a:r>
              <a:rPr lang="ko-KR" altLang="en-US" dirty="0"/>
              <a:t>입력 과정이 있어야 한다</a:t>
            </a:r>
            <a:endParaRPr lang="en-US" altLang="ko-KR" dirty="0"/>
          </a:p>
          <a:p>
            <a:pPr lvl="1"/>
            <a:r>
              <a:rPr lang="ko-KR" altLang="en-US" dirty="0"/>
              <a:t>출력</a:t>
            </a:r>
            <a:r>
              <a:rPr lang="en-US" altLang="ko-KR" dirty="0"/>
              <a:t>: </a:t>
            </a:r>
            <a:r>
              <a:rPr lang="ko-KR" altLang="en-US" dirty="0"/>
              <a:t>출력</a:t>
            </a:r>
            <a:r>
              <a:rPr lang="en-US" altLang="ko-KR" dirty="0"/>
              <a:t> </a:t>
            </a:r>
            <a:r>
              <a:rPr lang="ko-KR" altLang="en-US" dirty="0"/>
              <a:t>과정이 있어야 한다</a:t>
            </a:r>
            <a:endParaRPr lang="en-US" altLang="ko-KR" dirty="0"/>
          </a:p>
          <a:p>
            <a:pPr lvl="1"/>
            <a:r>
              <a:rPr lang="ko-KR" altLang="en-US" dirty="0"/>
              <a:t>명확성</a:t>
            </a:r>
            <a:r>
              <a:rPr lang="en-US" altLang="ko-KR" dirty="0"/>
              <a:t>: </a:t>
            </a:r>
            <a:r>
              <a:rPr lang="ko-KR" altLang="en-US" dirty="0"/>
              <a:t>과정이 명확해야 한다</a:t>
            </a:r>
            <a:endParaRPr lang="en-US" altLang="ko-KR" dirty="0"/>
          </a:p>
          <a:p>
            <a:pPr lvl="1"/>
            <a:r>
              <a:rPr lang="ko-KR" altLang="en-US" dirty="0"/>
              <a:t>수행 가능성</a:t>
            </a:r>
            <a:r>
              <a:rPr lang="en-US" altLang="ko-KR" dirty="0"/>
              <a:t>: </a:t>
            </a:r>
            <a:r>
              <a:rPr lang="ko-KR" altLang="en-US" dirty="0"/>
              <a:t>과정이 실행 가능해야 한다</a:t>
            </a:r>
            <a:endParaRPr lang="en-US" altLang="ko-KR" dirty="0"/>
          </a:p>
          <a:p>
            <a:pPr lvl="1"/>
            <a:r>
              <a:rPr lang="ko-KR" altLang="en-US" dirty="0"/>
              <a:t>유한성</a:t>
            </a:r>
            <a:r>
              <a:rPr lang="en-US" altLang="ko-KR" dirty="0"/>
              <a:t>: </a:t>
            </a:r>
            <a:r>
              <a:rPr lang="ko-KR" altLang="en-US" dirty="0"/>
              <a:t>종료해야 한다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</a:t>
            </a:fld>
            <a:endParaRPr lang="ko-KR" altLang="en-US" noProof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24B51A-E5E5-5EE6-B4A0-F60816AC1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036" y="3832754"/>
            <a:ext cx="2841171" cy="2888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743F9-E96B-3711-34BE-C5DDB344C614}"/>
              </a:ext>
            </a:extLst>
          </p:cNvPr>
          <p:cNvSpPr txBox="1"/>
          <p:nvPr/>
        </p:nvSpPr>
        <p:spPr>
          <a:xfrm>
            <a:off x="1008792" y="4776689"/>
            <a:ext cx="4836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/>
              <a:t>Q. </a:t>
            </a:r>
            <a:r>
              <a:rPr lang="ko-KR" altLang="en-US" sz="2000" dirty="0"/>
              <a:t>자판기 작동 과정에서 입력과 출력은</a:t>
            </a:r>
            <a:r>
              <a:rPr lang="en-US" altLang="ko-KR" sz="2000" dirty="0"/>
              <a:t>?</a:t>
            </a:r>
            <a:endParaRPr lang="ko-KR" alt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7A8E4B-2C47-E6E7-40EC-1B73D0A4B08F}"/>
              </a:ext>
            </a:extLst>
          </p:cNvPr>
          <p:cNvSpPr txBox="1"/>
          <p:nvPr/>
        </p:nvSpPr>
        <p:spPr>
          <a:xfrm>
            <a:off x="1281795" y="5353112"/>
            <a:ext cx="3733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입력</a:t>
            </a:r>
            <a:r>
              <a:rPr lang="en-US" altLang="ko-KR" sz="2000" dirty="0"/>
              <a:t>: </a:t>
            </a:r>
            <a:r>
              <a:rPr lang="ko-KR" altLang="en-US" sz="2000" dirty="0"/>
              <a:t>화폐 투입</a:t>
            </a:r>
            <a:r>
              <a:rPr lang="en-US" altLang="ko-KR" sz="2000" dirty="0"/>
              <a:t>, </a:t>
            </a:r>
            <a:r>
              <a:rPr lang="ko-KR" altLang="en-US" sz="2000" dirty="0"/>
              <a:t>버튼 입력</a:t>
            </a:r>
            <a:endParaRPr lang="en-US" altLang="ko-KR" sz="2000" dirty="0"/>
          </a:p>
          <a:p>
            <a:r>
              <a:rPr lang="ko-KR" altLang="en-US" sz="2000" dirty="0"/>
              <a:t>출력</a:t>
            </a:r>
            <a:r>
              <a:rPr lang="en-US" altLang="ko-KR" sz="2000" dirty="0"/>
              <a:t>: </a:t>
            </a:r>
            <a:r>
              <a:rPr lang="ko-KR" altLang="en-US" sz="2000" dirty="0"/>
              <a:t>상품 배출</a:t>
            </a:r>
            <a:r>
              <a:rPr lang="en-US" altLang="ko-KR" sz="2000" dirty="0"/>
              <a:t>, </a:t>
            </a:r>
            <a:r>
              <a:rPr lang="ko-KR" altLang="en-US" sz="2000" dirty="0"/>
              <a:t>거스름돈 반환</a:t>
            </a:r>
          </a:p>
        </p:txBody>
      </p:sp>
    </p:spTree>
    <p:extLst>
      <p:ext uri="{BB962C8B-B14F-4D97-AF65-F5344CB8AC3E}">
        <p14:creationId xmlns:p14="http://schemas.microsoft.com/office/powerpoint/2010/main" val="418561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알고리즘 표현 방법</a:t>
            </a:r>
            <a:endParaRPr lang="en-US" altLang="ko-KR" dirty="0"/>
          </a:p>
          <a:p>
            <a:pPr lvl="1"/>
            <a:r>
              <a:rPr lang="ko-KR" altLang="en-US" dirty="0"/>
              <a:t>자연어</a:t>
            </a:r>
            <a:endParaRPr lang="en-US" altLang="ko-KR" dirty="0"/>
          </a:p>
          <a:p>
            <a:pPr lvl="1"/>
            <a:r>
              <a:rPr lang="ko-KR" altLang="en-US" dirty="0"/>
              <a:t>순서도</a:t>
            </a:r>
            <a:endParaRPr lang="en-US" altLang="ko-KR" dirty="0"/>
          </a:p>
          <a:p>
            <a:pPr lvl="1"/>
            <a:r>
              <a:rPr lang="ko-KR" altLang="en-US" dirty="0"/>
              <a:t>의사코드</a:t>
            </a:r>
            <a:endParaRPr lang="en-US" altLang="ko-KR" dirty="0"/>
          </a:p>
          <a:p>
            <a:pPr lvl="1"/>
            <a:r>
              <a:rPr lang="ko-KR" altLang="en-US" dirty="0"/>
              <a:t>프로그래밍 언어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6</a:t>
            </a:fld>
            <a:endParaRPr lang="ko-KR" altLang="en-US" noProof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0D4E0A7-65CF-DF1E-BF9B-58D5450A4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35" y="3866776"/>
            <a:ext cx="7718531" cy="265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6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자연어</a:t>
            </a:r>
            <a:endParaRPr lang="en-US" altLang="ko-KR" dirty="0"/>
          </a:p>
          <a:p>
            <a:pPr lvl="1"/>
            <a:r>
              <a:rPr lang="ko-KR" altLang="en-US" dirty="0"/>
              <a:t>사람들이 사용하는 언어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021" y="3358780"/>
            <a:ext cx="3331245" cy="2824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02081B-F9A8-4C06-A9BC-130F1F69445E}"/>
              </a:ext>
            </a:extLst>
          </p:cNvPr>
          <p:cNvSpPr txBox="1"/>
          <p:nvPr/>
        </p:nvSpPr>
        <p:spPr>
          <a:xfrm>
            <a:off x="1016411" y="2918316"/>
            <a:ext cx="3621504" cy="32644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/>
              <a:t>&lt;</a:t>
            </a:r>
            <a:r>
              <a:rPr lang="ko-KR" altLang="en-US" sz="2000" dirty="0"/>
              <a:t>라면 끓이는 알고리즘</a:t>
            </a:r>
            <a:r>
              <a:rPr lang="en-US" altLang="ko-KR" sz="2000" dirty="0"/>
              <a:t>&gt;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냄비에 물을 넣고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냄비를 가스레인지에 올리고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가스레인지 불을 켜고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물이 끓으면 면과 스프를 넣고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다 익을 때까지 기다리고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가스레인지 불을 끈다</a:t>
            </a:r>
          </a:p>
        </p:txBody>
      </p:sp>
    </p:spTree>
    <p:extLst>
      <p:ext uri="{BB962C8B-B14F-4D97-AF65-F5344CB8AC3E}">
        <p14:creationId xmlns:p14="http://schemas.microsoft.com/office/powerpoint/2010/main" val="217446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순서도</a:t>
            </a:r>
            <a:endParaRPr lang="en-US" altLang="ko-KR" dirty="0"/>
          </a:p>
          <a:p>
            <a:pPr lvl="1"/>
            <a:r>
              <a:rPr lang="ko-KR" altLang="en-US" dirty="0"/>
              <a:t>의미를 가진 여러 가지 도형을 화살표로 연결한 것</a:t>
            </a:r>
            <a:endParaRPr lang="en-US" altLang="ko-KR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" y="3616103"/>
            <a:ext cx="7798866" cy="26719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6C8978-4931-214A-40EB-D49B090EC6E6}"/>
              </a:ext>
            </a:extLst>
          </p:cNvPr>
          <p:cNvSpPr txBox="1"/>
          <p:nvPr/>
        </p:nvSpPr>
        <p:spPr>
          <a:xfrm>
            <a:off x="1847681" y="2619633"/>
            <a:ext cx="5448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도형 안에는 자연어나 프로그래밍 언어에서 사용하는 단어나 문장이 올 수 있음</a:t>
            </a:r>
          </a:p>
        </p:txBody>
      </p:sp>
    </p:spTree>
    <p:extLst>
      <p:ext uri="{BB962C8B-B14F-4D97-AF65-F5344CB8AC3E}">
        <p14:creationId xmlns:p14="http://schemas.microsoft.com/office/powerpoint/2010/main" val="99677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의사코드</a:t>
            </a:r>
            <a:endParaRPr lang="en-US" altLang="ko-KR" dirty="0"/>
          </a:p>
          <a:p>
            <a:pPr lvl="1"/>
            <a:r>
              <a:rPr lang="ko-KR" altLang="en-US" dirty="0"/>
              <a:t>단어나 문장을 프로그래밍 언어의 형태로 작성한 것</a:t>
            </a:r>
            <a:endParaRPr lang="en-US" altLang="ko-KR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844" y="2789615"/>
            <a:ext cx="2808312" cy="2699250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F1ED87-43CE-1FFE-D911-ACB8E182004E}"/>
              </a:ext>
            </a:extLst>
          </p:cNvPr>
          <p:cNvSpPr txBox="1"/>
          <p:nvPr/>
        </p:nvSpPr>
        <p:spPr>
          <a:xfrm>
            <a:off x="997944" y="5488865"/>
            <a:ext cx="7148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/>
              <a:t>아침이 올 때까지 술 마시고 춤 추는 과정을 작성한 의사코드</a:t>
            </a:r>
          </a:p>
        </p:txBody>
      </p:sp>
    </p:spTree>
    <p:extLst>
      <p:ext uri="{BB962C8B-B14F-4D97-AF65-F5344CB8AC3E}">
        <p14:creationId xmlns:p14="http://schemas.microsoft.com/office/powerpoint/2010/main" val="295785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프로그래밍 언어 </a:t>
            </a:r>
            <a:endParaRPr lang="en-US" altLang="ko-KR" dirty="0"/>
          </a:p>
          <a:p>
            <a:pPr lvl="1"/>
            <a:r>
              <a:rPr lang="ko-KR" altLang="en-US" dirty="0"/>
              <a:t>컴퓨터가 이해하고 처리할 수 있는 언어</a:t>
            </a:r>
            <a:endParaRPr lang="en-US" altLang="ko-KR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21294-68F1-6FC3-E932-75E2F3EA9063}"/>
              </a:ext>
            </a:extLst>
          </p:cNvPr>
          <p:cNvSpPr txBox="1"/>
          <p:nvPr/>
        </p:nvSpPr>
        <p:spPr>
          <a:xfrm>
            <a:off x="1234884" y="5728634"/>
            <a:ext cx="2929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/>
              <a:t>다양한 프로그래밍 언어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56AE50-C97B-6162-9AAB-4CA432D5A121}"/>
              </a:ext>
            </a:extLst>
          </p:cNvPr>
          <p:cNvSpPr txBox="1"/>
          <p:nvPr/>
        </p:nvSpPr>
        <p:spPr>
          <a:xfrm>
            <a:off x="5568957" y="5728634"/>
            <a:ext cx="2669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/>
              <a:t>C </a:t>
            </a:r>
            <a:r>
              <a:rPr lang="ko-KR" altLang="en-US" sz="2000" dirty="0"/>
              <a:t>프로그래밍 언어 예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9026BA-D562-F8D6-D279-FC6401A82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435" y="3609447"/>
            <a:ext cx="3566366" cy="191125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31E2FD6-CCE2-DDFD-06B9-4E7E673CD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09447"/>
            <a:ext cx="4478617" cy="191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0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효율적인 알고리즘 </a:t>
            </a:r>
            <a:r>
              <a:rPr lang="en-US" altLang="ko-KR" dirty="0"/>
              <a:t>(= </a:t>
            </a:r>
            <a:r>
              <a:rPr lang="ko-KR" altLang="en-US" dirty="0"/>
              <a:t>좋은 알고리즘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수행 시간이 짧은 알고리즘</a:t>
            </a:r>
            <a:endParaRPr lang="en-US" altLang="ko-KR" dirty="0"/>
          </a:p>
          <a:p>
            <a:pPr lvl="1"/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자원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인력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장비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저장 공간 등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을 적게 사용하는 알고리즘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알고리즘 기초 </a:t>
            </a:r>
            <a:r>
              <a:rPr lang="en-US" altLang="ko-KR" dirty="0"/>
              <a:t>(88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E4949-DFC9-F7F1-F2EB-C2A8F8ACE776}"/>
              </a:ext>
            </a:extLst>
          </p:cNvPr>
          <p:cNvSpPr txBox="1"/>
          <p:nvPr/>
        </p:nvSpPr>
        <p:spPr>
          <a:xfrm>
            <a:off x="1215956" y="3113867"/>
            <a:ext cx="6712094" cy="956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/>
              <a:t>알고리즘의 수행 시간은</a:t>
            </a:r>
            <a:endParaRPr lang="en-US" altLang="ko-KR" sz="2000" dirty="0"/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FF0000"/>
                </a:solidFill>
              </a:rPr>
              <a:t>중요한 작업이나 연산의 최대 실행 횟수</a:t>
            </a:r>
            <a:r>
              <a:rPr lang="ko-KR" altLang="en-US" sz="2000" dirty="0"/>
              <a:t>를 계산하여 구함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D12FB9-A024-9762-5AE6-CC7BB132050B}"/>
              </a:ext>
            </a:extLst>
          </p:cNvPr>
          <p:cNvSpPr txBox="1"/>
          <p:nvPr/>
        </p:nvSpPr>
        <p:spPr>
          <a:xfrm>
            <a:off x="1087719" y="4444757"/>
            <a:ext cx="6968574" cy="1417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/>
              <a:t>결과가 동일한 두 알고리즘 중에서</a:t>
            </a:r>
            <a:endParaRPr lang="en-US" altLang="ko-KR" sz="2000" dirty="0"/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중요한 작업이나 연산의 최대 실행 횟수가 적은 알고리즘이</a:t>
            </a:r>
            <a:endParaRPr lang="en-US" altLang="ko-KR" sz="2000" dirty="0"/>
          </a:p>
          <a:p>
            <a:pPr algn="ctr">
              <a:lnSpc>
                <a:spcPct val="150000"/>
              </a:lnSpc>
            </a:pPr>
            <a:r>
              <a:rPr lang="ko-KR" altLang="en-US" sz="2000" dirty="0"/>
              <a:t>더 좋은 알고리즘이다</a:t>
            </a:r>
          </a:p>
        </p:txBody>
      </p:sp>
    </p:spTree>
    <p:extLst>
      <p:ext uri="{BB962C8B-B14F-4D97-AF65-F5344CB8AC3E}">
        <p14:creationId xmlns:p14="http://schemas.microsoft.com/office/powerpoint/2010/main" val="386766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문제</a:t>
            </a:r>
            <a:r>
              <a:rPr lang="en-US" altLang="ko-KR" dirty="0"/>
              <a:t>] 7</a:t>
            </a:r>
            <a:r>
              <a:rPr lang="ko-KR" altLang="en-US" dirty="0"/>
              <a:t>개의 제품 중 불량으로 무게가 가벼운 </a:t>
            </a:r>
            <a:r>
              <a:rPr lang="en-US" altLang="ko-KR" dirty="0"/>
              <a:t>1</a:t>
            </a:r>
            <a:r>
              <a:rPr lang="ko-KR" altLang="en-US" dirty="0"/>
              <a:t>개의 제품을 양팔 저울을 사용하여 찾으려고 한다</a:t>
            </a:r>
            <a:r>
              <a:rPr lang="en-US" altLang="ko-KR" dirty="0"/>
              <a:t>. </a:t>
            </a:r>
            <a:r>
              <a:rPr lang="ko-KR" altLang="en-US" dirty="0"/>
              <a:t>아래 두 알고리즘 중 더 빠른 알고리즘은</a:t>
            </a:r>
            <a:r>
              <a:rPr lang="en-US" altLang="ko-KR" dirty="0"/>
              <a:t>?</a:t>
            </a:r>
          </a:p>
          <a:p>
            <a:pPr marL="514350" indent="-457200"/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알고리즘 </a:t>
            </a:r>
            <a:r>
              <a:rPr lang="en-US" altLang="ko-KR" dirty="0"/>
              <a:t>1: </a:t>
            </a:r>
            <a:r>
              <a:rPr lang="ko-KR" altLang="en-US" dirty="0"/>
              <a:t>양팔 저울에 순서대로 두 개씩 올려 비교하면서 찾기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알고리즘 </a:t>
            </a:r>
            <a:r>
              <a:rPr lang="en-US" altLang="ko-KR" dirty="0"/>
              <a:t>2: </a:t>
            </a:r>
            <a:r>
              <a:rPr lang="ko-KR" altLang="en-US" dirty="0"/>
              <a:t>양팔 저울에 반씩 나누어 올려 비교하면서 찾기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알고리즘 비교 예제 </a:t>
            </a:r>
            <a:r>
              <a:rPr lang="en-US" altLang="ko-KR" dirty="0"/>
              <a:t>(88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01C279F-C79B-8AB9-3C1F-84B924D77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55" y="4507012"/>
            <a:ext cx="7490890" cy="126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5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알고리즘 </a:t>
            </a:r>
            <a:r>
              <a:rPr lang="en-US" altLang="ko-KR" dirty="0"/>
              <a:t>1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알고리즘 비교 예제 </a:t>
            </a:r>
            <a:r>
              <a:rPr lang="en-US" altLang="ko-KR" dirty="0"/>
              <a:t>(88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560DA8A4-5DEB-92E4-BEED-822D1928D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035" y="1263842"/>
            <a:ext cx="6019311" cy="54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7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알고리즘 </a:t>
            </a:r>
            <a:r>
              <a:rPr lang="en-US" altLang="ko-KR" dirty="0"/>
              <a:t>2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알고리즘 비교 예제 </a:t>
            </a:r>
            <a:r>
              <a:rPr lang="en-US" altLang="ko-KR" dirty="0"/>
              <a:t>(88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8F6E2A5-EF38-2156-57F3-34A9DD1A9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153" y="1269311"/>
            <a:ext cx="6136435" cy="45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35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정답</a:t>
            </a:r>
            <a:r>
              <a:rPr lang="en-US" altLang="ko-KR" dirty="0"/>
              <a:t>] </a:t>
            </a:r>
            <a:r>
              <a:rPr lang="ko-KR" altLang="en-US" dirty="0"/>
              <a:t>알고리즘 </a:t>
            </a:r>
            <a:r>
              <a:rPr lang="en-US" altLang="ko-KR" dirty="0"/>
              <a:t>2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알고리즘 비교 예제 </a:t>
            </a:r>
            <a:r>
              <a:rPr lang="en-US" altLang="ko-KR" dirty="0"/>
              <a:t>(88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B049D-0C98-2EB8-178F-BB1854D4305B}"/>
              </a:ext>
            </a:extLst>
          </p:cNvPr>
          <p:cNvSpPr txBox="1"/>
          <p:nvPr/>
        </p:nvSpPr>
        <p:spPr>
          <a:xfrm>
            <a:off x="838455" y="3885080"/>
            <a:ext cx="7467108" cy="1703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알고리즘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보다 알고리즘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저울을 사용하여 비교하는 작업의 최대 횟수가 더 적기 때문에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알고리즘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더 좋은 알고리즘이다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663B5-8267-88CE-2F94-AEAB446B4EB4}"/>
              </a:ext>
            </a:extLst>
          </p:cNvPr>
          <p:cNvSpPr txBox="1"/>
          <p:nvPr/>
        </p:nvSpPr>
        <p:spPr>
          <a:xfrm>
            <a:off x="2383742" y="2175393"/>
            <a:ext cx="4376519" cy="1149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알고리즘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에서 중요한 작업은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저울을 사용하여 비교하는 작업이며</a:t>
            </a:r>
          </a:p>
        </p:txBody>
      </p:sp>
    </p:spTree>
    <p:extLst>
      <p:ext uri="{BB962C8B-B14F-4D97-AF65-F5344CB8AC3E}">
        <p14:creationId xmlns:p14="http://schemas.microsoft.com/office/powerpoint/2010/main" val="98534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프로그래밍으로 알고리즘의 효율성 살펴보기 </a:t>
            </a:r>
            <a:r>
              <a:rPr lang="en-US" altLang="ko-KR" dirty="0"/>
              <a:t>(90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1</a:t>
            </a:r>
            <a:r>
              <a:rPr lang="ko-KR" altLang="en-US"/>
              <a:t>부터 </a:t>
            </a:r>
            <a:r>
              <a:rPr lang="en-US" altLang="ko-KR"/>
              <a:t>100</a:t>
            </a:r>
            <a:r>
              <a:rPr lang="ko-KR" altLang="en-US"/>
              <a:t>까지 자연수의 합을 구하는 알고리즘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64368" y="1944877"/>
          <a:ext cx="7624302" cy="4732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2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2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1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</a:rPr>
                        <a:t>알고리즘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</a:rPr>
                        <a:t>알고리즘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481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440" y="2492896"/>
            <a:ext cx="2583742" cy="412904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3394" y="2979275"/>
            <a:ext cx="1952184" cy="325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43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프로그래밍으로 알고리즘의 효율성 살펴보기 </a:t>
            </a:r>
            <a:r>
              <a:rPr lang="en-US" altLang="ko-KR" dirty="0"/>
              <a:t>(90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알고리즘 </a:t>
            </a:r>
            <a:r>
              <a:rPr lang="en-US" altLang="ko-KR" dirty="0"/>
              <a:t>1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14" name="순서도: 수행의 시작/종료 13"/>
          <p:cNvSpPr/>
          <p:nvPr/>
        </p:nvSpPr>
        <p:spPr>
          <a:xfrm>
            <a:off x="3276056" y="2110253"/>
            <a:ext cx="1440000" cy="360000"/>
          </a:xfrm>
          <a:prstGeom prst="flowChartTerminator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START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순서도: 처리 14"/>
          <p:cNvSpPr/>
          <p:nvPr/>
        </p:nvSpPr>
        <p:spPr>
          <a:xfrm>
            <a:off x="2916056" y="3663486"/>
            <a:ext cx="2160000" cy="576000"/>
          </a:xfrm>
          <a:prstGeom prst="flowChartProcess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n = n + 1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sum = sum + n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3996056" y="3282509"/>
            <a:ext cx="0" cy="36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3996056" y="4239486"/>
            <a:ext cx="0" cy="216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3996056" y="2470253"/>
            <a:ext cx="0" cy="216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순서도: 준비 19"/>
          <p:cNvSpPr/>
          <p:nvPr/>
        </p:nvSpPr>
        <p:spPr>
          <a:xfrm>
            <a:off x="2916056" y="2706509"/>
            <a:ext cx="2160000" cy="576000"/>
          </a:xfrm>
          <a:prstGeom prst="flowChartPreparation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n = 0</a:t>
            </a:r>
          </a:p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sum = 0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순서도: 판단 22"/>
          <p:cNvSpPr/>
          <p:nvPr/>
        </p:nvSpPr>
        <p:spPr>
          <a:xfrm>
            <a:off x="2916056" y="4470152"/>
            <a:ext cx="2160000" cy="576000"/>
          </a:xfrm>
          <a:prstGeom prst="flowChartDecision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25" name="직선 연결선 24"/>
          <p:cNvCxnSpPr>
            <a:stCxn id="23" idx="1"/>
          </p:cNvCxnSpPr>
          <p:nvPr/>
        </p:nvCxnSpPr>
        <p:spPr>
          <a:xfrm flipH="1">
            <a:off x="2195856" y="4758152"/>
            <a:ext cx="7202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2195856" y="3434048"/>
            <a:ext cx="0" cy="1339221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2195856" y="3447554"/>
            <a:ext cx="1800200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44330" y="5139918"/>
            <a:ext cx="2072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판단 기호 속</a:t>
            </a:r>
            <a:endParaRPr lang="en-US" altLang="ko-KR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미만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 </a:t>
            </a:r>
            <a:r>
              <a:rPr lang="en-US" altLang="ko-KR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) </a:t>
            </a: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오른쪽에</a:t>
            </a:r>
            <a:endParaRPr lang="en-US" altLang="ko-KR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들어갈 내용은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3996056" y="5049998"/>
            <a:ext cx="0" cy="29676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순서도: 문서 16"/>
          <p:cNvSpPr/>
          <p:nvPr/>
        </p:nvSpPr>
        <p:spPr>
          <a:xfrm>
            <a:off x="3316716" y="5360025"/>
            <a:ext cx="1358680" cy="59038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6329"/>
              <a:gd name="connsiteX1" fmla="*/ 21600 w 21600"/>
              <a:gd name="connsiteY1" fmla="*/ 0 h 26329"/>
              <a:gd name="connsiteX2" fmla="*/ 21600 w 21600"/>
              <a:gd name="connsiteY2" fmla="*/ 17322 h 26329"/>
              <a:gd name="connsiteX3" fmla="*/ 0 w 21600"/>
              <a:gd name="connsiteY3" fmla="*/ 20172 h 26329"/>
              <a:gd name="connsiteX4" fmla="*/ 0 w 21600"/>
              <a:gd name="connsiteY4" fmla="*/ 0 h 26329"/>
              <a:gd name="connsiteX0" fmla="*/ 0 w 21600"/>
              <a:gd name="connsiteY0" fmla="*/ 0 h 25468"/>
              <a:gd name="connsiteX1" fmla="*/ 21600 w 21600"/>
              <a:gd name="connsiteY1" fmla="*/ 0 h 25468"/>
              <a:gd name="connsiteX2" fmla="*/ 21600 w 21600"/>
              <a:gd name="connsiteY2" fmla="*/ 17322 h 25468"/>
              <a:gd name="connsiteX3" fmla="*/ 0 w 21600"/>
              <a:gd name="connsiteY3" fmla="*/ 20172 h 25468"/>
              <a:gd name="connsiteX4" fmla="*/ 0 w 21600"/>
              <a:gd name="connsiteY4" fmla="*/ 0 h 25468"/>
              <a:gd name="connsiteX0" fmla="*/ 0 w 21600"/>
              <a:gd name="connsiteY0" fmla="*/ 0 h 26130"/>
              <a:gd name="connsiteX1" fmla="*/ 21600 w 21600"/>
              <a:gd name="connsiteY1" fmla="*/ 0 h 26130"/>
              <a:gd name="connsiteX2" fmla="*/ 21600 w 21600"/>
              <a:gd name="connsiteY2" fmla="*/ 20973 h 26130"/>
              <a:gd name="connsiteX3" fmla="*/ 0 w 21600"/>
              <a:gd name="connsiteY3" fmla="*/ 20172 h 26130"/>
              <a:gd name="connsiteX4" fmla="*/ 0 w 21600"/>
              <a:gd name="connsiteY4" fmla="*/ 0 h 26130"/>
              <a:gd name="connsiteX0" fmla="*/ 0 w 21600"/>
              <a:gd name="connsiteY0" fmla="*/ 0 h 25865"/>
              <a:gd name="connsiteX1" fmla="*/ 21600 w 21600"/>
              <a:gd name="connsiteY1" fmla="*/ 0 h 25865"/>
              <a:gd name="connsiteX2" fmla="*/ 21600 w 21600"/>
              <a:gd name="connsiteY2" fmla="*/ 19617 h 25865"/>
              <a:gd name="connsiteX3" fmla="*/ 0 w 21600"/>
              <a:gd name="connsiteY3" fmla="*/ 20172 h 25865"/>
              <a:gd name="connsiteX4" fmla="*/ 0 w 21600"/>
              <a:gd name="connsiteY4" fmla="*/ 0 h 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5865">
                <a:moveTo>
                  <a:pt x="0" y="0"/>
                </a:moveTo>
                <a:lnTo>
                  <a:pt x="21600" y="0"/>
                </a:lnTo>
                <a:lnTo>
                  <a:pt x="21600" y="19617"/>
                </a:lnTo>
                <a:cubicBezTo>
                  <a:pt x="11208" y="14375"/>
                  <a:pt x="9713" y="35528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sum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31" name="순서도: 수행의 시작/종료 30"/>
          <p:cNvSpPr/>
          <p:nvPr/>
        </p:nvSpPr>
        <p:spPr>
          <a:xfrm>
            <a:off x="3276056" y="6165344"/>
            <a:ext cx="1440000" cy="360000"/>
          </a:xfrm>
          <a:prstGeom prst="flowChartTerminator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END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/>
          <p:cNvCxnSpPr/>
          <p:nvPr/>
        </p:nvCxnSpPr>
        <p:spPr>
          <a:xfrm>
            <a:off x="3996056" y="5907475"/>
            <a:ext cx="0" cy="2352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496074" y="4455660"/>
            <a:ext cx="4844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Yes</a:t>
            </a:r>
            <a:endParaRPr lang="ko-KR" alt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3961872" y="5001605"/>
            <a:ext cx="5040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No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5652120" y="227687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2200" y="2276872"/>
            <a:ext cx="808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sum</a:t>
            </a:r>
          </a:p>
        </p:txBody>
      </p:sp>
      <p:sp>
        <p:nvSpPr>
          <p:cNvPr id="70" name="TextBox 69"/>
          <p:cNvSpPr txBox="1"/>
          <p:nvPr/>
        </p:nvSpPr>
        <p:spPr>
          <a:xfrm flipH="1">
            <a:off x="5652120" y="284870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72200" y="2848706"/>
            <a:ext cx="808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</a:p>
        </p:txBody>
      </p:sp>
      <p:sp>
        <p:nvSpPr>
          <p:cNvPr id="73" name="TextBox 72"/>
          <p:cNvSpPr txBox="1"/>
          <p:nvPr/>
        </p:nvSpPr>
        <p:spPr>
          <a:xfrm flipH="1">
            <a:off x="5652120" y="357301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72200" y="3573016"/>
            <a:ext cx="808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0+</a:t>
            </a:r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</p:txBody>
      </p:sp>
      <p:sp>
        <p:nvSpPr>
          <p:cNvPr id="76" name="TextBox 75"/>
          <p:cNvSpPr txBox="1"/>
          <p:nvPr/>
        </p:nvSpPr>
        <p:spPr>
          <a:xfrm flipH="1">
            <a:off x="5652120" y="398757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72200" y="3987569"/>
            <a:ext cx="808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0+1+</a:t>
            </a:r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 flipH="1">
            <a:off x="5652120" y="437678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72200" y="4376783"/>
            <a:ext cx="1162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0+1+2+</a:t>
            </a:r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</a:p>
        </p:txBody>
      </p:sp>
      <p:sp>
        <p:nvSpPr>
          <p:cNvPr id="82" name="TextBox 81"/>
          <p:cNvSpPr txBox="1"/>
          <p:nvPr/>
        </p:nvSpPr>
        <p:spPr>
          <a:xfrm flipH="1">
            <a:off x="5652120" y="537304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99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72199" y="5373040"/>
            <a:ext cx="2314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0+1+2+  ~  +98+</a:t>
            </a:r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99</a:t>
            </a:r>
          </a:p>
        </p:txBody>
      </p:sp>
      <p:sp>
        <p:nvSpPr>
          <p:cNvPr id="85" name="TextBox 84"/>
          <p:cNvSpPr txBox="1"/>
          <p:nvPr/>
        </p:nvSpPr>
        <p:spPr>
          <a:xfrm flipH="1">
            <a:off x="5652120" y="578113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72200" y="5781133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0+1+2+  ~  +98+99+</a:t>
            </a:r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5220072" y="2996952"/>
            <a:ext cx="39600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 flipV="1">
            <a:off x="5220069" y="3789040"/>
            <a:ext cx="432051" cy="8811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>
            <a:off x="5220069" y="3903803"/>
            <a:ext cx="432051" cy="24527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>
            <a:off x="5212896" y="3918332"/>
            <a:ext cx="446397" cy="4955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>
            <a:off x="5220069" y="3958720"/>
            <a:ext cx="478814" cy="85215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flipH="1">
            <a:off x="5652120" y="48703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372200" y="4870393"/>
            <a:ext cx="808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4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:</a:t>
            </a:r>
          </a:p>
        </p:txBody>
      </p:sp>
      <p:cxnSp>
        <p:nvCxnSpPr>
          <p:cNvPr id="112" name="직선 화살표 연결선 111"/>
          <p:cNvCxnSpPr/>
          <p:nvPr/>
        </p:nvCxnSpPr>
        <p:spPr>
          <a:xfrm>
            <a:off x="5220069" y="4005064"/>
            <a:ext cx="491949" cy="129843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화살표 연결선 113"/>
          <p:cNvCxnSpPr/>
          <p:nvPr/>
        </p:nvCxnSpPr>
        <p:spPr>
          <a:xfrm>
            <a:off x="5220069" y="4077072"/>
            <a:ext cx="491949" cy="166900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화살표 연결선 125"/>
          <p:cNvCxnSpPr/>
          <p:nvPr/>
        </p:nvCxnSpPr>
        <p:spPr>
          <a:xfrm flipV="1">
            <a:off x="2328951" y="5001606"/>
            <a:ext cx="987765" cy="515626"/>
          </a:xfrm>
          <a:prstGeom prst="straightConnector1">
            <a:avLst/>
          </a:prstGeom>
          <a:ln w="76200">
            <a:solidFill>
              <a:srgbClr val="4A4B7D">
                <a:alpha val="50196"/>
              </a:srgb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-443658" y="7003514"/>
            <a:ext cx="1088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n</a:t>
            </a:r>
            <a:r>
              <a:rPr lang="ko-KR" altLang="en-US" dirty="0">
                <a:solidFill>
                  <a:schemeClr val="accent2"/>
                </a:solidFill>
              </a:rPr>
              <a:t>이 </a:t>
            </a:r>
            <a:r>
              <a:rPr lang="en-US" altLang="ko-KR" dirty="0">
                <a:solidFill>
                  <a:schemeClr val="accent2"/>
                </a:solidFill>
              </a:rPr>
              <a:t>(99</a:t>
            </a:r>
            <a:r>
              <a:rPr lang="ko-KR" altLang="en-US" dirty="0">
                <a:solidFill>
                  <a:schemeClr val="accent2"/>
                </a:solidFill>
              </a:rPr>
              <a:t>일 때는 </a:t>
            </a:r>
            <a:r>
              <a:rPr lang="en-US" altLang="ko-KR" dirty="0">
                <a:solidFill>
                  <a:schemeClr val="accent2"/>
                </a:solidFill>
              </a:rPr>
              <a:t>Yes</a:t>
            </a:r>
            <a:r>
              <a:rPr lang="ko-KR" altLang="en-US" dirty="0">
                <a:solidFill>
                  <a:schemeClr val="accent2"/>
                </a:solidFill>
              </a:rPr>
              <a:t>가 되고</a:t>
            </a:r>
            <a:r>
              <a:rPr lang="en-US" altLang="ko-KR" dirty="0">
                <a:solidFill>
                  <a:schemeClr val="accent2"/>
                </a:solidFill>
              </a:rPr>
              <a:t>)</a:t>
            </a:r>
            <a:r>
              <a:rPr lang="ko-KR" altLang="en-US" dirty="0">
                <a:solidFill>
                  <a:schemeClr val="accent2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100</a:t>
            </a:r>
            <a:r>
              <a:rPr lang="ko-KR" altLang="en-US" dirty="0">
                <a:solidFill>
                  <a:schemeClr val="accent2"/>
                </a:solidFill>
              </a:rPr>
              <a:t>일</a:t>
            </a:r>
            <a:r>
              <a:rPr lang="en-US" altLang="ko-KR" dirty="0">
                <a:solidFill>
                  <a:schemeClr val="accent2"/>
                </a:solidFill>
              </a:rPr>
              <a:t> </a:t>
            </a:r>
            <a:r>
              <a:rPr lang="ko-KR" altLang="en-US" dirty="0">
                <a:solidFill>
                  <a:schemeClr val="accent2"/>
                </a:solidFill>
              </a:rPr>
              <a:t>때는 </a:t>
            </a:r>
            <a:r>
              <a:rPr lang="en-US" altLang="ko-KR" dirty="0">
                <a:solidFill>
                  <a:srgbClr val="FF0000"/>
                </a:solidFill>
              </a:rPr>
              <a:t>No</a:t>
            </a:r>
            <a:r>
              <a:rPr lang="ko-KR" altLang="en-US" dirty="0">
                <a:solidFill>
                  <a:schemeClr val="accent2"/>
                </a:solidFill>
              </a:rPr>
              <a:t>가 되어야 하기 때문에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chemeClr val="accent2"/>
                </a:solidFill>
              </a:rPr>
              <a:t>조건식은 </a:t>
            </a:r>
            <a:r>
              <a:rPr lang="en-US" altLang="ko-KR" dirty="0">
                <a:solidFill>
                  <a:srgbClr val="FF0000"/>
                </a:solidFill>
              </a:rPr>
              <a:t>n&lt;100</a:t>
            </a:r>
            <a:r>
              <a:rPr lang="ko-KR" altLang="en-US" dirty="0">
                <a:solidFill>
                  <a:schemeClr val="accent2"/>
                </a:solidFill>
              </a:rPr>
              <a:t>으로 작성해야 함</a:t>
            </a:r>
            <a:r>
              <a:rPr lang="en-US" altLang="ko-KR" dirty="0">
                <a:solidFill>
                  <a:schemeClr val="accent2"/>
                </a:solidFill>
              </a:rPr>
              <a:t>.</a:t>
            </a:r>
          </a:p>
          <a:p>
            <a:pPr algn="ctr"/>
            <a:r>
              <a:rPr lang="en-US" altLang="ko-KR" dirty="0"/>
              <a:t>(</a:t>
            </a:r>
            <a:r>
              <a:rPr lang="ko-KR" altLang="en-US" dirty="0"/>
              <a:t>만약</a:t>
            </a:r>
            <a:r>
              <a:rPr lang="en-US" altLang="ko-KR" dirty="0"/>
              <a:t>, </a:t>
            </a:r>
            <a:r>
              <a:rPr lang="ko-KR" altLang="en-US" dirty="0"/>
              <a:t>조건식이 </a:t>
            </a:r>
            <a:r>
              <a:rPr lang="en-US" altLang="ko-KR" dirty="0"/>
              <a:t>n&lt;101</a:t>
            </a:r>
            <a:r>
              <a:rPr lang="ko-KR" altLang="en-US" dirty="0"/>
              <a:t>이면</a:t>
            </a:r>
            <a:r>
              <a:rPr lang="en-US" altLang="ko-KR" dirty="0"/>
              <a:t> n</a:t>
            </a:r>
            <a:r>
              <a:rPr lang="ko-KR" altLang="en-US" dirty="0"/>
              <a:t>이 </a:t>
            </a:r>
            <a:r>
              <a:rPr lang="en-US" altLang="ko-KR" dirty="0"/>
              <a:t>100</a:t>
            </a:r>
            <a:r>
              <a:rPr lang="ko-KR" altLang="en-US" dirty="0"/>
              <a:t>일</a:t>
            </a:r>
            <a:r>
              <a:rPr lang="en-US" altLang="ko-KR" dirty="0"/>
              <a:t> </a:t>
            </a:r>
            <a:r>
              <a:rPr lang="ko-KR" altLang="en-US" dirty="0"/>
              <a:t>때 </a:t>
            </a:r>
            <a:r>
              <a:rPr lang="en-US" altLang="ko-KR" dirty="0"/>
              <a:t>Yes</a:t>
            </a:r>
            <a:r>
              <a:rPr lang="ko-KR" altLang="en-US" dirty="0"/>
              <a:t>가 되어 </a:t>
            </a:r>
            <a:r>
              <a:rPr lang="en-US" altLang="ko-KR" dirty="0"/>
              <a:t>n</a:t>
            </a:r>
            <a:r>
              <a:rPr lang="ko-KR" altLang="en-US" dirty="0"/>
              <a:t>이 </a:t>
            </a:r>
            <a:r>
              <a:rPr lang="en-US" altLang="ko-KR" dirty="0"/>
              <a:t>101</a:t>
            </a:r>
            <a:r>
              <a:rPr lang="ko-KR" altLang="en-US" dirty="0"/>
              <a:t>로 증가하고 </a:t>
            </a:r>
            <a:r>
              <a:rPr lang="en-US" altLang="ko-KR" dirty="0"/>
              <a:t>sum</a:t>
            </a:r>
            <a:r>
              <a:rPr lang="ko-KR" altLang="en-US" dirty="0"/>
              <a:t>에는 </a:t>
            </a:r>
            <a:r>
              <a:rPr lang="en-US" altLang="ko-KR" dirty="0"/>
              <a:t>101</a:t>
            </a:r>
            <a:r>
              <a:rPr lang="ko-KR" altLang="en-US" dirty="0"/>
              <a:t>이 더해지게 됨</a:t>
            </a:r>
            <a:r>
              <a:rPr lang="en-US" altLang="ko-KR" dirty="0"/>
              <a:t>.)</a:t>
            </a:r>
            <a:endParaRPr lang="ko-KR" alt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3934512" y="4574368"/>
            <a:ext cx="56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100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491880" y="4561628"/>
            <a:ext cx="576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n &lt;</a:t>
            </a:r>
            <a:r>
              <a:rPr lang="en-US" altLang="ko-KR" dirty="0">
                <a:solidFill>
                  <a:srgbClr val="FF0000"/>
                </a:solidFill>
              </a:rPr>
              <a:t> 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5916" y="6306851"/>
            <a:ext cx="2638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즉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n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보다 작을 때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씩 증가 필요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  <a:endParaRPr lang="ko-KR" altLang="en-US" sz="1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13" y="2102527"/>
            <a:ext cx="1373167" cy="12219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1974" y="3311406"/>
            <a:ext cx="10262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[</a:t>
            </a:r>
            <a:r>
              <a:rPr lang="ko-KR" altLang="en-US" sz="1100" dirty="0"/>
              <a:t>비교 연산자</a:t>
            </a:r>
            <a:r>
              <a:rPr lang="en-US" altLang="ko-KR" sz="1100" dirty="0"/>
              <a:t>]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67899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" grpId="0"/>
      <p:bldP spid="24" grpId="0"/>
      <p:bldP spid="70" grpId="0"/>
      <p:bldP spid="71" grpId="0"/>
      <p:bldP spid="73" grpId="0"/>
      <p:bldP spid="74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  <p:bldP spid="104" grpId="0"/>
      <p:bldP spid="105" grpId="0"/>
      <p:bldP spid="131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프로그래밍으로 알고리즘의 효율성 살펴보기 </a:t>
            </a:r>
            <a:r>
              <a:rPr lang="en-US" altLang="ko-KR" dirty="0"/>
              <a:t>(90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393742"/>
              </p:ext>
            </p:extLst>
          </p:nvPr>
        </p:nvGraphicFramePr>
        <p:xfrm>
          <a:off x="827583" y="1321063"/>
          <a:ext cx="7479020" cy="1444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9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89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알고리즘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알고리즘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4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덧셈을 반복적으로 수행</a:t>
                      </a:r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덧셈</a:t>
                      </a:r>
                      <a:r>
                        <a:rPr lang="en-US" altLang="ko-KR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곱셈</a:t>
                      </a:r>
                      <a:r>
                        <a:rPr lang="en-US" altLang="ko-KR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나눗셈 연산을 </a:t>
                      </a:r>
                      <a:endParaRPr lang="en-US" altLang="ko-KR" sz="1800" b="0" i="0" u="none" strike="noStrike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 번만 수행</a:t>
                      </a:r>
                      <a:endParaRPr lang="ko-KR" altLang="en-US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332" y="3077752"/>
            <a:ext cx="2558875" cy="37413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0269" y="3932042"/>
            <a:ext cx="3600400" cy="1879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+mn-ea"/>
              </a:rPr>
              <a:t>알고리즘 </a:t>
            </a:r>
            <a:r>
              <a:rPr lang="en-US" altLang="ko-KR" sz="2000" dirty="0">
                <a:latin typeface="+mn-ea"/>
              </a:rPr>
              <a:t>2</a:t>
            </a:r>
            <a:r>
              <a:rPr lang="ko-KR" altLang="en-US" sz="2000" dirty="0">
                <a:latin typeface="+mn-ea"/>
              </a:rPr>
              <a:t>는</a:t>
            </a:r>
            <a:endParaRPr lang="en-US" altLang="ko-KR" sz="20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+mn-ea"/>
              </a:rPr>
              <a:t>가우스 덧셈 공식을 이용하여</a:t>
            </a:r>
            <a:endParaRPr lang="en-US" altLang="ko-KR" sz="20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>
                <a:latin typeface="+mn-ea"/>
              </a:rPr>
              <a:t>1</a:t>
            </a:r>
            <a:r>
              <a:rPr lang="ko-KR" altLang="en-US" sz="2000" dirty="0">
                <a:latin typeface="+mn-ea"/>
              </a:rPr>
              <a:t>부터 </a:t>
            </a:r>
            <a:r>
              <a:rPr lang="en-US" altLang="ko-KR" sz="2000" dirty="0">
                <a:latin typeface="+mn-ea"/>
              </a:rPr>
              <a:t>100</a:t>
            </a:r>
            <a:r>
              <a:rPr lang="ko-KR" altLang="en-US" sz="2000" dirty="0">
                <a:latin typeface="+mn-ea"/>
              </a:rPr>
              <a:t>까지 정수의 합을 구함</a:t>
            </a:r>
          </a:p>
        </p:txBody>
      </p:sp>
      <p:sp>
        <p:nvSpPr>
          <p:cNvPr id="8" name="오른쪽 화살표 7"/>
          <p:cNvSpPr/>
          <p:nvPr/>
        </p:nvSpPr>
        <p:spPr>
          <a:xfrm>
            <a:off x="4302000" y="4591902"/>
            <a:ext cx="540000" cy="540000"/>
          </a:xfrm>
          <a:prstGeom prst="rightArrow">
            <a:avLst/>
          </a:prstGeom>
          <a:solidFill>
            <a:srgbClr val="7F7F7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7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프로그래밍으로 알고리즘의 효율성 살펴보기 </a:t>
            </a:r>
            <a:r>
              <a:rPr lang="en-US" altLang="ko-KR" dirty="0"/>
              <a:t>(90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알고리즘 </a:t>
            </a:r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4" name="순서도: 수행의 시작/종료 13"/>
          <p:cNvSpPr/>
          <p:nvPr/>
        </p:nvSpPr>
        <p:spPr>
          <a:xfrm>
            <a:off x="3852000" y="2020003"/>
            <a:ext cx="1440000" cy="432000"/>
          </a:xfrm>
          <a:prstGeom prst="flowChartTerminator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START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순서도: 처리 15"/>
          <p:cNvSpPr/>
          <p:nvPr/>
        </p:nvSpPr>
        <p:spPr>
          <a:xfrm>
            <a:off x="3132000" y="3748376"/>
            <a:ext cx="2880000" cy="432000"/>
          </a:xfrm>
          <a:prstGeom prst="flowChartProcess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/>
              </a:solidFill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4572000" y="3388376"/>
            <a:ext cx="0" cy="36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4572000" y="4180376"/>
            <a:ext cx="0" cy="36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4572000" y="5092804"/>
            <a:ext cx="0" cy="36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4572000" y="2452003"/>
            <a:ext cx="0" cy="36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순서도: 준비 21"/>
          <p:cNvSpPr/>
          <p:nvPr/>
        </p:nvSpPr>
        <p:spPr>
          <a:xfrm>
            <a:off x="3492000" y="2825706"/>
            <a:ext cx="2160000" cy="576000"/>
          </a:xfrm>
          <a:prstGeom prst="flowChartPreparation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sum = 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순서도: 수행의 시작/종료 23"/>
          <p:cNvSpPr/>
          <p:nvPr/>
        </p:nvSpPr>
        <p:spPr>
          <a:xfrm>
            <a:off x="3852000" y="5467316"/>
            <a:ext cx="1440000" cy="432000"/>
          </a:xfrm>
          <a:prstGeom prst="flowChartTerminator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END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순서도: 문서 16"/>
          <p:cNvSpPr/>
          <p:nvPr/>
        </p:nvSpPr>
        <p:spPr>
          <a:xfrm>
            <a:off x="3892660" y="4566807"/>
            <a:ext cx="1358680" cy="59038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6329"/>
              <a:gd name="connsiteX1" fmla="*/ 21600 w 21600"/>
              <a:gd name="connsiteY1" fmla="*/ 0 h 26329"/>
              <a:gd name="connsiteX2" fmla="*/ 21600 w 21600"/>
              <a:gd name="connsiteY2" fmla="*/ 17322 h 26329"/>
              <a:gd name="connsiteX3" fmla="*/ 0 w 21600"/>
              <a:gd name="connsiteY3" fmla="*/ 20172 h 26329"/>
              <a:gd name="connsiteX4" fmla="*/ 0 w 21600"/>
              <a:gd name="connsiteY4" fmla="*/ 0 h 26329"/>
              <a:gd name="connsiteX0" fmla="*/ 0 w 21600"/>
              <a:gd name="connsiteY0" fmla="*/ 0 h 25468"/>
              <a:gd name="connsiteX1" fmla="*/ 21600 w 21600"/>
              <a:gd name="connsiteY1" fmla="*/ 0 h 25468"/>
              <a:gd name="connsiteX2" fmla="*/ 21600 w 21600"/>
              <a:gd name="connsiteY2" fmla="*/ 17322 h 25468"/>
              <a:gd name="connsiteX3" fmla="*/ 0 w 21600"/>
              <a:gd name="connsiteY3" fmla="*/ 20172 h 25468"/>
              <a:gd name="connsiteX4" fmla="*/ 0 w 21600"/>
              <a:gd name="connsiteY4" fmla="*/ 0 h 25468"/>
              <a:gd name="connsiteX0" fmla="*/ 0 w 21600"/>
              <a:gd name="connsiteY0" fmla="*/ 0 h 26130"/>
              <a:gd name="connsiteX1" fmla="*/ 21600 w 21600"/>
              <a:gd name="connsiteY1" fmla="*/ 0 h 26130"/>
              <a:gd name="connsiteX2" fmla="*/ 21600 w 21600"/>
              <a:gd name="connsiteY2" fmla="*/ 20973 h 26130"/>
              <a:gd name="connsiteX3" fmla="*/ 0 w 21600"/>
              <a:gd name="connsiteY3" fmla="*/ 20172 h 26130"/>
              <a:gd name="connsiteX4" fmla="*/ 0 w 21600"/>
              <a:gd name="connsiteY4" fmla="*/ 0 h 26130"/>
              <a:gd name="connsiteX0" fmla="*/ 0 w 21600"/>
              <a:gd name="connsiteY0" fmla="*/ 0 h 25865"/>
              <a:gd name="connsiteX1" fmla="*/ 21600 w 21600"/>
              <a:gd name="connsiteY1" fmla="*/ 0 h 25865"/>
              <a:gd name="connsiteX2" fmla="*/ 21600 w 21600"/>
              <a:gd name="connsiteY2" fmla="*/ 19617 h 25865"/>
              <a:gd name="connsiteX3" fmla="*/ 0 w 21600"/>
              <a:gd name="connsiteY3" fmla="*/ 20172 h 25865"/>
              <a:gd name="connsiteX4" fmla="*/ 0 w 21600"/>
              <a:gd name="connsiteY4" fmla="*/ 0 h 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5865">
                <a:moveTo>
                  <a:pt x="0" y="0"/>
                </a:moveTo>
                <a:lnTo>
                  <a:pt x="21600" y="0"/>
                </a:lnTo>
                <a:lnTo>
                  <a:pt x="21600" y="19617"/>
                </a:lnTo>
                <a:cubicBezTo>
                  <a:pt x="11208" y="14375"/>
                  <a:pt x="9713" y="35528"/>
                  <a:pt x="0" y="20172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sum</a:t>
            </a:r>
          </a:p>
          <a:p>
            <a:pPr algn="ctr"/>
            <a:endParaRPr lang="en-US" altLang="ko-KR" sz="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8593" y="4556896"/>
            <a:ext cx="2163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처리 기호 속</a:t>
            </a:r>
            <a:endParaRPr lang="en-US" altLang="ko-KR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등호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오른쪽에 들어갈</a:t>
            </a:r>
            <a:endParaRPr lang="en-US" altLang="ko-KR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적절한 내용은</a:t>
            </a:r>
            <a:r>
              <a:rPr lang="en-US" altLang="ko-KR" sz="1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60738" y="377216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sum =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3772163"/>
            <a:ext cx="16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100</a:t>
            </a:r>
            <a:r>
              <a:rPr lang="ko-KR" altLang="en-US" dirty="0"/>
              <a:t>*</a:t>
            </a:r>
            <a:r>
              <a:rPr lang="en-US" altLang="ko-KR" dirty="0"/>
              <a:t>(100+1)/2</a:t>
            </a:r>
            <a:endParaRPr lang="ko-KR" altLang="en-US" dirty="0"/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2411760" y="4268312"/>
            <a:ext cx="910964" cy="528840"/>
          </a:xfrm>
          <a:prstGeom prst="straightConnector1">
            <a:avLst/>
          </a:prstGeom>
          <a:ln w="57150">
            <a:solidFill>
              <a:srgbClr val="4A4B7D">
                <a:alpha val="50196"/>
              </a:srgb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54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알고리즘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문제의 이해와 추상화</a:t>
            </a:r>
            <a:endParaRPr lang="en-US" altLang="ko-KR" dirty="0"/>
          </a:p>
          <a:p>
            <a:r>
              <a:rPr lang="en-US" altLang="ko-KR" dirty="0"/>
              <a:t>02 </a:t>
            </a:r>
            <a:r>
              <a:rPr lang="ko-KR" altLang="en-US" dirty="0"/>
              <a:t>알고리즘 기초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03 </a:t>
            </a:r>
            <a:r>
              <a:rPr lang="ko-KR" altLang="en-US" dirty="0">
                <a:solidFill>
                  <a:srgbClr val="0070C0"/>
                </a:solidFill>
              </a:rPr>
              <a:t>알고리즘 설계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0471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39671</TotalTime>
  <Words>680</Words>
  <Application>Microsoft Office PowerPoint</Application>
  <PresentationFormat>화면 슬라이드 쇼(4:3)</PresentationFormat>
  <Paragraphs>173</Paragraphs>
  <Slides>20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1" baseType="lpstr">
      <vt:lpstr>나눔스퀘어 네오 Heavy</vt:lpstr>
      <vt:lpstr>HY견고딕</vt:lpstr>
      <vt:lpstr>나눔스퀘어 네오 Regular</vt:lpstr>
      <vt:lpstr>맑은 고딕</vt:lpstr>
      <vt:lpstr>Arial</vt:lpstr>
      <vt:lpstr>메이플스토리</vt:lpstr>
      <vt:lpstr>Wingdings</vt:lpstr>
      <vt:lpstr>YD2002</vt:lpstr>
      <vt:lpstr>나눔스퀘어 네오 Light</vt:lpstr>
      <vt:lpstr>HY견명조</vt:lpstr>
      <vt:lpstr>Office 테마</vt:lpstr>
      <vt:lpstr>PowerPoint 프레젠테이션</vt:lpstr>
      <vt:lpstr>III 알고리즘과 프로그래밍</vt:lpstr>
      <vt:lpstr>1 알고리즘</vt:lpstr>
      <vt:lpstr>02 알고리즘 기초 (86쪽)</vt:lpstr>
      <vt:lpstr>02 알고리즘 기초 (87쪽)</vt:lpstr>
      <vt:lpstr>02 알고리즘 기초</vt:lpstr>
      <vt:lpstr>02 알고리즘 기초</vt:lpstr>
      <vt:lpstr>02 알고리즘 기초</vt:lpstr>
      <vt:lpstr>02 알고리즘 기초</vt:lpstr>
      <vt:lpstr>02 알고리즘 기초</vt:lpstr>
      <vt:lpstr>02 알고리즘 기초 (88쪽)</vt:lpstr>
      <vt:lpstr>알고리즘 비교 예제 (88쪽)</vt:lpstr>
      <vt:lpstr>알고리즘 비교 예제 (88쪽)</vt:lpstr>
      <vt:lpstr>알고리즘 비교 예제 (88쪽)</vt:lpstr>
      <vt:lpstr>알고리즘 비교 예제 (88쪽)</vt:lpstr>
      <vt:lpstr>프로그래밍으로 알고리즘의 효율성 살펴보기 (90쪽)</vt:lpstr>
      <vt:lpstr>프로그래밍으로 알고리즘의 효율성 살펴보기 (90쪽)</vt:lpstr>
      <vt:lpstr>프로그래밍으로 알고리즘의 효율성 살펴보기 (90쪽)</vt:lpstr>
      <vt:lpstr>프로그래밍으로 알고리즘의 효율성 살펴보기 (90쪽)</vt:lpstr>
      <vt:lpstr>1 알고리즘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494</cp:revision>
  <dcterms:created xsi:type="dcterms:W3CDTF">2020-11-27T06:00:28Z</dcterms:created>
  <dcterms:modified xsi:type="dcterms:W3CDTF">2026-05-20T15:10:11Z</dcterms:modified>
</cp:coreProperties>
</file>