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0"/>
  </p:notesMasterIdLst>
  <p:sldIdLst>
    <p:sldId id="324" r:id="rId2"/>
    <p:sldId id="417" r:id="rId3"/>
    <p:sldId id="500" r:id="rId4"/>
    <p:sldId id="501" r:id="rId5"/>
    <p:sldId id="471" r:id="rId6"/>
    <p:sldId id="440" r:id="rId7"/>
    <p:sldId id="441" r:id="rId8"/>
    <p:sldId id="505" r:id="rId9"/>
    <p:sldId id="442" r:id="rId10"/>
    <p:sldId id="443" r:id="rId11"/>
    <p:sldId id="478" r:id="rId12"/>
    <p:sldId id="479" r:id="rId13"/>
    <p:sldId id="480" r:id="rId14"/>
    <p:sldId id="481" r:id="rId15"/>
    <p:sldId id="482" r:id="rId16"/>
    <p:sldId id="522" r:id="rId17"/>
    <p:sldId id="525" r:id="rId18"/>
    <p:sldId id="473" r:id="rId19"/>
    <p:sldId id="524" r:id="rId20"/>
    <p:sldId id="502" r:id="rId21"/>
    <p:sldId id="503" r:id="rId22"/>
    <p:sldId id="510" r:id="rId23"/>
    <p:sldId id="504" r:id="rId24"/>
    <p:sldId id="506" r:id="rId25"/>
    <p:sldId id="508" r:id="rId26"/>
    <p:sldId id="507" r:id="rId27"/>
    <p:sldId id="483" r:id="rId28"/>
    <p:sldId id="509" r:id="rId29"/>
    <p:sldId id="511" r:id="rId30"/>
    <p:sldId id="512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41"/>
    </p:embeddedFont>
    <p:embeddedFont>
      <p:font typeface="HY견명조" panose="02030600000101010101" pitchFamily="18" charset="-127"/>
      <p:regular r:id="rId42"/>
    </p:embeddedFont>
    <p:embeddedFont>
      <p:font typeface="YD2002" panose="02020603020101020101" pitchFamily="18" charset="-127"/>
      <p:regular r:id="rId43"/>
    </p:embeddedFont>
    <p:embeddedFont>
      <p:font typeface="나눔스퀘어 네오 Heavy" panose="00000A00000000000000" pitchFamily="2" charset="-127"/>
      <p:bold r:id="rId44"/>
    </p:embeddedFont>
    <p:embeddedFont>
      <p:font typeface="나눔스퀘어 네오 Light" panose="00000400000000000000" pitchFamily="2" charset="-127"/>
      <p:regular r:id="rId45"/>
    </p:embeddedFont>
    <p:embeddedFont>
      <p:font typeface="나눔스퀘어 네오 Regular" panose="00000500000000000000" pitchFamily="2" charset="-127"/>
      <p:regular r:id="rId46"/>
    </p:embeddedFont>
    <p:embeddedFont>
      <p:font typeface="맑은 고딕" panose="020B0503020000020004" pitchFamily="50" charset="-127"/>
      <p:regular r:id="rId47"/>
      <p:bold r:id="rId48"/>
    </p:embeddedFont>
    <p:embeddedFont>
      <p:font typeface="메이플스토리" panose="02000300000000000000" pitchFamily="2" charset="-127"/>
      <p:regular r:id="rId49"/>
      <p:bold r:id="rId50"/>
    </p:embeddedFont>
    <p:embeddedFont>
      <p:font typeface="Arial Black" panose="020B0A04020102020204" pitchFamily="34" charset="0"/>
      <p:bold r:id="rId5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502002A9-2B41-417B-A746-C16CD0D91BDD}">
          <p14:sldIdLst>
            <p14:sldId id="324"/>
            <p14:sldId id="417"/>
            <p14:sldId id="500"/>
            <p14:sldId id="501"/>
            <p14:sldId id="471"/>
            <p14:sldId id="440"/>
            <p14:sldId id="441"/>
            <p14:sldId id="505"/>
            <p14:sldId id="442"/>
            <p14:sldId id="443"/>
            <p14:sldId id="478"/>
            <p14:sldId id="479"/>
            <p14:sldId id="480"/>
            <p14:sldId id="481"/>
            <p14:sldId id="482"/>
            <p14:sldId id="522"/>
            <p14:sldId id="525"/>
            <p14:sldId id="473"/>
            <p14:sldId id="524"/>
            <p14:sldId id="502"/>
            <p14:sldId id="503"/>
            <p14:sldId id="510"/>
            <p14:sldId id="504"/>
            <p14:sldId id="506"/>
            <p14:sldId id="508"/>
            <p14:sldId id="507"/>
            <p14:sldId id="483"/>
            <p14:sldId id="509"/>
            <p14:sldId id="511"/>
            <p14:sldId id="512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4A4B7D"/>
    <a:srgbClr val="53548A"/>
    <a:srgbClr val="00B050"/>
    <a:srgbClr val="1E1E37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52" autoAdjust="0"/>
    <p:restoredTop sz="94660"/>
  </p:normalViewPr>
  <p:slideViewPr>
    <p:cSldViewPr snapToGrid="0" showGuides="1">
      <p:cViewPr varScale="1">
        <p:scale>
          <a:sx n="160" d="100"/>
          <a:sy n="160" d="100"/>
        </p:scale>
        <p:origin x="106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2026-09-21 Mon요일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139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139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317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61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2026-09-21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0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2026-09-21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2026-09-21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2026-09-21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 hasCustomPrompt="1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2026-09-21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2026-09-21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6954" y="4337809"/>
            <a:ext cx="47900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Duil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Middle School</a:t>
            </a:r>
          </a:p>
        </p:txBody>
      </p:sp>
      <p:pic>
        <p:nvPicPr>
          <p:cNvPr id="9" name="Picture 4" descr="http://www.cckorea.org/images/b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스크래치 프로그래밍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1"/>
                </a:solidFill>
              </a:rPr>
              <a:t>1 </a:t>
            </a:r>
            <a:r>
              <a:rPr lang="ko-KR" altLang="en-US" dirty="0">
                <a:solidFill>
                  <a:schemeClr val="accent1"/>
                </a:solidFill>
              </a:rPr>
              <a:t>제어 구조의 활용</a:t>
            </a:r>
            <a:endParaRPr lang="en-US" altLang="ko-KR" dirty="0">
              <a:solidFill>
                <a:schemeClr val="accent1"/>
              </a:solidFill>
            </a:endParaRPr>
          </a:p>
          <a:p>
            <a:r>
              <a:rPr lang="en-US" altLang="ko-KR" dirty="0"/>
              <a:t>2 </a:t>
            </a:r>
            <a:r>
              <a:rPr lang="ko-KR" altLang="en-US" dirty="0"/>
              <a:t>배열의 활용</a:t>
            </a: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235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스크래치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스크래치</a:t>
            </a:r>
            <a:r>
              <a:rPr lang="en-US" altLang="ko-KR" dirty="0"/>
              <a:t>(SCRATCH)</a:t>
            </a:r>
          </a:p>
          <a:p>
            <a:pPr lvl="1"/>
            <a:r>
              <a:rPr lang="en-US" altLang="ko-KR" dirty="0"/>
              <a:t>MIT </a:t>
            </a:r>
            <a:r>
              <a:rPr lang="ko-KR" altLang="en-US" dirty="0"/>
              <a:t>미디어 연구소에서 개발</a:t>
            </a:r>
            <a:endParaRPr lang="en-US" altLang="ko-KR" dirty="0"/>
          </a:p>
          <a:p>
            <a:pPr lvl="1"/>
            <a:r>
              <a:rPr lang="ko-KR" altLang="en-US" dirty="0"/>
              <a:t>교육용 프로그래밍 언어</a:t>
            </a:r>
            <a:endParaRPr lang="en-US" altLang="ko-KR" dirty="0"/>
          </a:p>
          <a:p>
            <a:pPr lvl="1"/>
            <a:r>
              <a:rPr lang="ko-KR" altLang="en-US" dirty="0"/>
              <a:t>블록</a:t>
            </a:r>
            <a:r>
              <a:rPr lang="en-US" altLang="ko-KR" dirty="0"/>
              <a:t> </a:t>
            </a:r>
            <a:r>
              <a:rPr lang="ko-KR" altLang="en-US" dirty="0"/>
              <a:t>조각을 붙여 가면서 코딩하는 방식</a:t>
            </a:r>
            <a:endParaRPr lang="en-US" altLang="ko-KR" dirty="0"/>
          </a:p>
        </p:txBody>
      </p:sp>
      <p:pic>
        <p:nvPicPr>
          <p:cNvPr id="3076" name="Picture 4" descr="스크래치에 대한 이미지 검색결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51" y="4884506"/>
            <a:ext cx="5110568" cy="14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4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FC40A4B-5753-60A8-7F70-BEF0F89D0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스크래치 화면 구성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75" y="1153458"/>
            <a:ext cx="8245251" cy="5440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모서리가 둥근 직사각형 8"/>
          <p:cNvSpPr/>
          <p:nvPr/>
        </p:nvSpPr>
        <p:spPr>
          <a:xfrm>
            <a:off x="537882" y="2072756"/>
            <a:ext cx="3808318" cy="2762084"/>
          </a:xfrm>
          <a:prstGeom prst="roundRect">
            <a:avLst>
              <a:gd name="adj" fmla="val 2824"/>
            </a:avLst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실행 영역</a:t>
            </a:r>
          </a:p>
          <a:p>
            <a:pPr algn="ctr"/>
            <a:endParaRPr lang="ko-KR" alt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544056" y="1876612"/>
            <a:ext cx="4002298" cy="4479738"/>
          </a:xfrm>
          <a:prstGeom prst="roundRect">
            <a:avLst>
              <a:gd name="adj" fmla="val 2627"/>
            </a:avLst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코딩</a:t>
            </a:r>
            <a:endParaRPr lang="en-US" altLang="ko-KR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영역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78124" y="1333028"/>
            <a:ext cx="5109876" cy="325168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             메뉴 영역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237130" y="5378822"/>
            <a:ext cx="3098678" cy="977527"/>
          </a:xfrm>
          <a:prstGeom prst="roundRect">
            <a:avLst>
              <a:gd name="adj" fmla="val 7628"/>
            </a:avLst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스프라이트</a:t>
            </a:r>
            <a:endParaRPr lang="en-US" altLang="ko-KR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영역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78124" y="5378822"/>
            <a:ext cx="669358" cy="977527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배경 영역</a:t>
            </a:r>
            <a:endParaRPr lang="en-US" altLang="ko-K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990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제어 구조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제어 구조</a:t>
            </a:r>
            <a:endParaRPr lang="en-US" altLang="ko-KR" dirty="0"/>
          </a:p>
          <a:p>
            <a:pPr lvl="1"/>
            <a:r>
              <a:rPr lang="ko-KR" altLang="en-US" dirty="0"/>
              <a:t>작업 처리 흐름</a:t>
            </a:r>
            <a:r>
              <a:rPr lang="en-US" altLang="ko-KR" dirty="0"/>
              <a:t>(= </a:t>
            </a:r>
            <a:r>
              <a:rPr lang="ko-KR" altLang="en-US" dirty="0"/>
              <a:t>문장 실행 순서</a:t>
            </a:r>
            <a:r>
              <a:rPr lang="en-US" altLang="ko-KR" dirty="0"/>
              <a:t>)</a:t>
            </a:r>
            <a:r>
              <a:rPr lang="ko-KR" altLang="en-US" dirty="0"/>
              <a:t>을 결정하는 구조</a:t>
            </a:r>
            <a:endParaRPr lang="en-US" altLang="ko-KR" dirty="0"/>
          </a:p>
          <a:p>
            <a:pPr lvl="1"/>
            <a:r>
              <a:rPr lang="ko-KR" altLang="en-US" dirty="0"/>
              <a:t>종류</a:t>
            </a:r>
            <a:endParaRPr lang="en-US" altLang="ko-KR" dirty="0"/>
          </a:p>
          <a:p>
            <a:pPr lvl="2"/>
            <a:r>
              <a:rPr lang="ko-KR" altLang="en-US" dirty="0"/>
              <a:t>순차 구조</a:t>
            </a:r>
            <a:r>
              <a:rPr lang="en-US" altLang="ko-KR" dirty="0"/>
              <a:t>: </a:t>
            </a:r>
            <a:r>
              <a:rPr lang="ko-KR" altLang="en-US" dirty="0"/>
              <a:t>여러 작업을 정해진 순서대로 처리하는 구조</a:t>
            </a:r>
            <a:endParaRPr lang="en-US" altLang="ko-KR" dirty="0"/>
          </a:p>
          <a:p>
            <a:pPr lvl="2"/>
            <a:r>
              <a:rPr lang="ko-KR" altLang="en-US" dirty="0"/>
              <a:t>선택 구조</a:t>
            </a:r>
            <a:r>
              <a:rPr lang="en-US" altLang="ko-KR" dirty="0"/>
              <a:t>: </a:t>
            </a:r>
            <a:r>
              <a:rPr lang="ko-KR" altLang="en-US" dirty="0"/>
              <a:t>여러 작업 중에서 하나를 선택하여 처리하는 구조</a:t>
            </a:r>
            <a:endParaRPr lang="en-US" altLang="ko-KR" dirty="0"/>
          </a:p>
          <a:p>
            <a:pPr lvl="2"/>
            <a:r>
              <a:rPr lang="ko-KR" altLang="en-US" dirty="0"/>
              <a:t>반복 구조</a:t>
            </a:r>
            <a:r>
              <a:rPr lang="en-US" altLang="ko-KR" dirty="0"/>
              <a:t>: </a:t>
            </a:r>
            <a:r>
              <a:rPr lang="ko-KR" altLang="en-US" dirty="0"/>
              <a:t>같은 작업을 여러 번 반복하여 처리하는 구조</a:t>
            </a:r>
            <a:endParaRPr lang="en-US" altLang="ko-KR" dirty="0"/>
          </a:p>
          <a:p>
            <a:endParaRPr lang="en-US" altLang="ko-KR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BDC3DBF-AE48-C2B3-990F-7D1E3D67E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69971" y="4299218"/>
            <a:ext cx="901077" cy="190465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68024AD-F371-17F7-242F-F4FD145AF1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13253" y="4323011"/>
            <a:ext cx="901077" cy="190465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C05ADC9-3CAC-63D2-F98B-8795D0DD87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56535" y="4323011"/>
            <a:ext cx="901077" cy="19046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C460E5-9C51-110B-9296-3CCA40F90832}"/>
              </a:ext>
            </a:extLst>
          </p:cNvPr>
          <p:cNvSpPr txBox="1"/>
          <p:nvPr/>
        </p:nvSpPr>
        <p:spPr>
          <a:xfrm>
            <a:off x="3271802" y="6343932"/>
            <a:ext cx="2600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+mn-ea"/>
              </a:rPr>
              <a:t>&lt;</a:t>
            </a:r>
            <a:r>
              <a:rPr lang="ko-KR" altLang="en-US" dirty="0">
                <a:latin typeface="+mn-ea"/>
              </a:rPr>
              <a:t>작업 처리 흐름 종류</a:t>
            </a:r>
            <a:r>
              <a:rPr lang="en-US" altLang="ko-KR" dirty="0">
                <a:latin typeface="+mn-ea"/>
              </a:rPr>
              <a:t>&gt;</a:t>
            </a:r>
            <a:endParaRPr lang="ko-KR" altLang="en-US" dirty="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107C17-1018-673C-D2AF-B91A531E20B3}"/>
              </a:ext>
            </a:extLst>
          </p:cNvPr>
          <p:cNvSpPr txBox="1"/>
          <p:nvPr/>
        </p:nvSpPr>
        <p:spPr>
          <a:xfrm>
            <a:off x="2635204" y="406888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순차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22F620-45DE-98F6-5EB4-1E28A37B3AD6}"/>
              </a:ext>
            </a:extLst>
          </p:cNvPr>
          <p:cNvSpPr txBox="1"/>
          <p:nvPr/>
        </p:nvSpPr>
        <p:spPr>
          <a:xfrm>
            <a:off x="4293076" y="406888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선택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54F614-BD95-68B7-A459-14A829D757D4}"/>
              </a:ext>
            </a:extLst>
          </p:cNvPr>
          <p:cNvSpPr txBox="1"/>
          <p:nvPr/>
        </p:nvSpPr>
        <p:spPr>
          <a:xfrm>
            <a:off x="5947486" y="406888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latin typeface="+mn-ea"/>
              </a:rPr>
              <a:t>반복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4365AE27-BCC3-F0EF-AE3D-7FFA198AFD94}"/>
              </a:ext>
            </a:extLst>
          </p:cNvPr>
          <p:cNvSpPr/>
          <p:nvPr/>
        </p:nvSpPr>
        <p:spPr>
          <a:xfrm>
            <a:off x="2894373" y="4883866"/>
            <a:ext cx="203200" cy="203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26C87291-2E66-A095-03A7-CEA1CC2EF8F7}"/>
              </a:ext>
            </a:extLst>
          </p:cNvPr>
          <p:cNvSpPr/>
          <p:nvPr/>
        </p:nvSpPr>
        <p:spPr>
          <a:xfrm>
            <a:off x="2894373" y="5328529"/>
            <a:ext cx="203200" cy="203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F6F4CCE-AB54-8699-2141-4089FB323E31}"/>
              </a:ext>
            </a:extLst>
          </p:cNvPr>
          <p:cNvSpPr/>
          <p:nvPr/>
        </p:nvSpPr>
        <p:spPr>
          <a:xfrm>
            <a:off x="4263888" y="4997363"/>
            <a:ext cx="203200" cy="203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EFCD510A-9492-F73D-4764-540CD1D9F2A4}"/>
              </a:ext>
            </a:extLst>
          </p:cNvPr>
          <p:cNvSpPr/>
          <p:nvPr/>
        </p:nvSpPr>
        <p:spPr>
          <a:xfrm>
            <a:off x="4560479" y="4997363"/>
            <a:ext cx="203200" cy="203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391DD5EE-EBC3-DDA1-9A19-3E3BD232E972}"/>
              </a:ext>
            </a:extLst>
          </p:cNvPr>
          <p:cNvSpPr/>
          <p:nvPr/>
        </p:nvSpPr>
        <p:spPr>
          <a:xfrm>
            <a:off x="5819006" y="4985466"/>
            <a:ext cx="203200" cy="203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15609B06-69F0-3B0D-D8E0-9756A204743B}"/>
              </a:ext>
            </a:extLst>
          </p:cNvPr>
          <p:cNvSpPr/>
          <p:nvPr/>
        </p:nvSpPr>
        <p:spPr>
          <a:xfrm>
            <a:off x="5819006" y="5281600"/>
            <a:ext cx="203200" cy="203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38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선택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하나의 문장을 선택할지 말지를 결정하는 경우</a:t>
            </a:r>
            <a:endParaRPr lang="en-US" altLang="ko-KR" dirty="0"/>
          </a:p>
        </p:txBody>
      </p:sp>
      <p:sp>
        <p:nvSpPr>
          <p:cNvPr id="8" name="TextBox 7"/>
          <p:cNvSpPr txBox="1"/>
          <p:nvPr/>
        </p:nvSpPr>
        <p:spPr>
          <a:xfrm>
            <a:off x="973884" y="4077997"/>
            <a:ext cx="3598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조건식의 결과가 참이면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만약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아래 문장 실행</a:t>
            </a:r>
          </a:p>
        </p:txBody>
      </p:sp>
      <p:sp>
        <p:nvSpPr>
          <p:cNvPr id="15" name="순서도: 처리 14"/>
          <p:cNvSpPr/>
          <p:nvPr/>
        </p:nvSpPr>
        <p:spPr>
          <a:xfrm>
            <a:off x="5544088" y="4641782"/>
            <a:ext cx="1440000" cy="43200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</a:t>
            </a:r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6264088" y="3717031"/>
            <a:ext cx="0" cy="905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6264088" y="2420936"/>
            <a:ext cx="0" cy="43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0" name="순서도: 판단 19"/>
          <p:cNvSpPr/>
          <p:nvPr/>
        </p:nvSpPr>
        <p:spPr>
          <a:xfrm>
            <a:off x="5364088" y="2852936"/>
            <a:ext cx="1800000" cy="864096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조건식</a:t>
            </a:r>
          </a:p>
        </p:txBody>
      </p:sp>
      <p:cxnSp>
        <p:nvCxnSpPr>
          <p:cNvPr id="21" name="직선 연결선 20"/>
          <p:cNvCxnSpPr>
            <a:stCxn id="20" idx="3"/>
          </p:cNvCxnSpPr>
          <p:nvPr/>
        </p:nvCxnSpPr>
        <p:spPr>
          <a:xfrm>
            <a:off x="7164088" y="3284984"/>
            <a:ext cx="504610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6264088" y="5063377"/>
            <a:ext cx="1910" cy="864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668698" y="3273932"/>
            <a:ext cx="0" cy="2232497"/>
          </a:xfrm>
          <a:prstGeom prst="lin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4" name="직선 화살표 연결선 23"/>
          <p:cNvCxnSpPr/>
          <p:nvPr/>
        </p:nvCxnSpPr>
        <p:spPr>
          <a:xfrm flipH="1">
            <a:off x="6266927" y="5494631"/>
            <a:ext cx="140177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5" name="TextBox 24"/>
          <p:cNvSpPr txBox="1"/>
          <p:nvPr/>
        </p:nvSpPr>
        <p:spPr>
          <a:xfrm>
            <a:off x="5878968" y="3736684"/>
            <a:ext cx="333751" cy="2769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6298" y="2945425"/>
            <a:ext cx="648072" cy="2769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아니요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82" y="2002287"/>
            <a:ext cx="3609918" cy="1753754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1999739" y="2237691"/>
            <a:ext cx="916077" cy="615245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1" name="직선 화살표 연결선 30"/>
          <p:cNvCxnSpPr/>
          <p:nvPr/>
        </p:nvCxnSpPr>
        <p:spPr>
          <a:xfrm flipH="1" flipV="1">
            <a:off x="3004462" y="2574278"/>
            <a:ext cx="2719666" cy="648146"/>
          </a:xfrm>
          <a:prstGeom prst="straightConnector1">
            <a:avLst/>
          </a:prstGeom>
          <a:ln w="57150">
            <a:solidFill>
              <a:srgbClr val="000000">
                <a:alpha val="4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1547664" y="2802077"/>
            <a:ext cx="2663942" cy="286263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화살표 연결선 32"/>
          <p:cNvCxnSpPr/>
          <p:nvPr/>
        </p:nvCxnSpPr>
        <p:spPr>
          <a:xfrm flipH="1" flipV="1">
            <a:off x="3635898" y="3212978"/>
            <a:ext cx="2160238" cy="1584174"/>
          </a:xfrm>
          <a:prstGeom prst="straightConnector1">
            <a:avLst/>
          </a:prstGeom>
          <a:ln w="57150">
            <a:solidFill>
              <a:srgbClr val="000000">
                <a:alpha val="4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0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선택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두 개의 문장 중 하나를 선택하는 경우</a:t>
            </a:r>
            <a:endParaRPr lang="en-US" altLang="ko-KR" dirty="0"/>
          </a:p>
          <a:p>
            <a:pPr lvl="2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72833" y="4610923"/>
            <a:ext cx="35937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조건식의 결과가 참이면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만약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아래 문장 실행하고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조건식의 결과가 거짓이면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아니면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아래 문장 실행</a:t>
            </a:r>
          </a:p>
        </p:txBody>
      </p:sp>
      <p:sp>
        <p:nvSpPr>
          <p:cNvPr id="19" name="순서도: 처리 18"/>
          <p:cNvSpPr/>
          <p:nvPr/>
        </p:nvSpPr>
        <p:spPr>
          <a:xfrm>
            <a:off x="5544088" y="4641734"/>
            <a:ext cx="1440000" cy="432000"/>
          </a:xfrm>
          <a:prstGeom prst="flowChartProcess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순서도: 처리 19"/>
          <p:cNvSpPr/>
          <p:nvPr/>
        </p:nvSpPr>
        <p:spPr>
          <a:xfrm>
            <a:off x="7243545" y="4641734"/>
            <a:ext cx="1440000" cy="432000"/>
          </a:xfrm>
          <a:prstGeom prst="flowChartProcess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>
            <a:endCxn id="20" idx="0"/>
          </p:cNvCxnSpPr>
          <p:nvPr/>
        </p:nvCxnSpPr>
        <p:spPr>
          <a:xfrm flipH="1">
            <a:off x="7963545" y="3268487"/>
            <a:ext cx="241" cy="137324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6264088" y="3716983"/>
            <a:ext cx="0" cy="90583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6264088" y="2420888"/>
            <a:ext cx="0" cy="43200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순서도: 판단 23"/>
          <p:cNvSpPr/>
          <p:nvPr/>
        </p:nvSpPr>
        <p:spPr>
          <a:xfrm>
            <a:off x="5364088" y="2852888"/>
            <a:ext cx="1800000" cy="864096"/>
          </a:xfrm>
          <a:prstGeom prst="flowChartDecision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조건식</a:t>
            </a:r>
          </a:p>
        </p:txBody>
      </p:sp>
      <p:cxnSp>
        <p:nvCxnSpPr>
          <p:cNvPr id="25" name="직선 연결선 24"/>
          <p:cNvCxnSpPr>
            <a:stCxn id="24" idx="3"/>
          </p:cNvCxnSpPr>
          <p:nvPr/>
        </p:nvCxnSpPr>
        <p:spPr>
          <a:xfrm>
            <a:off x="7164088" y="3284936"/>
            <a:ext cx="799457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그림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34" y="1999569"/>
            <a:ext cx="3599165" cy="2399443"/>
          </a:xfrm>
          <a:prstGeom prst="rect">
            <a:avLst/>
          </a:prstGeom>
        </p:spPr>
      </p:pic>
      <p:cxnSp>
        <p:nvCxnSpPr>
          <p:cNvPr id="26" name="직선 화살표 연결선 25"/>
          <p:cNvCxnSpPr/>
          <p:nvPr/>
        </p:nvCxnSpPr>
        <p:spPr>
          <a:xfrm>
            <a:off x="6264088" y="5063329"/>
            <a:ext cx="1910" cy="86400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7963545" y="5063329"/>
            <a:ext cx="0" cy="43200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flipH="1">
            <a:off x="6266927" y="5494583"/>
            <a:ext cx="1708014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950533" y="3736636"/>
            <a:ext cx="3337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49452" y="3007937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아니요</a:t>
            </a:r>
          </a:p>
        </p:txBody>
      </p:sp>
      <p:sp>
        <p:nvSpPr>
          <p:cNvPr id="38" name="타원 37"/>
          <p:cNvSpPr/>
          <p:nvPr/>
        </p:nvSpPr>
        <p:spPr>
          <a:xfrm>
            <a:off x="1691680" y="3484646"/>
            <a:ext cx="2520280" cy="267537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화살표 연결선 38"/>
          <p:cNvCxnSpPr/>
          <p:nvPr/>
        </p:nvCxnSpPr>
        <p:spPr>
          <a:xfrm flipH="1" flipV="1">
            <a:off x="4211960" y="3716983"/>
            <a:ext cx="3168352" cy="1080169"/>
          </a:xfrm>
          <a:prstGeom prst="straightConnector1">
            <a:avLst/>
          </a:prstGeom>
          <a:ln w="57150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 flipV="1">
            <a:off x="2987824" y="2564904"/>
            <a:ext cx="2736305" cy="703584"/>
          </a:xfrm>
          <a:prstGeom prst="straightConnector1">
            <a:avLst/>
          </a:prstGeom>
          <a:ln w="57150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H="1" flipV="1">
            <a:off x="4067944" y="3088010"/>
            <a:ext cx="1656184" cy="1709142"/>
          </a:xfrm>
          <a:prstGeom prst="straightConnector1">
            <a:avLst/>
          </a:prstGeom>
          <a:ln w="57150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타원 16"/>
          <p:cNvSpPr/>
          <p:nvPr/>
        </p:nvSpPr>
        <p:spPr>
          <a:xfrm>
            <a:off x="1691680" y="2788706"/>
            <a:ext cx="2520280" cy="299304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1994130" y="2274915"/>
            <a:ext cx="933399" cy="502132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9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8" grpId="0" animBg="1"/>
      <p:bldP spid="17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선택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세 개의 문장 중 하나를 선택하는 경우</a:t>
            </a:r>
            <a:endParaRPr lang="en-US" altLang="ko-KR" dirty="0"/>
          </a:p>
        </p:txBody>
      </p:sp>
      <p:sp>
        <p:nvSpPr>
          <p:cNvPr id="10" name="순서도: 처리 9"/>
          <p:cNvSpPr/>
          <p:nvPr/>
        </p:nvSpPr>
        <p:spPr>
          <a:xfrm>
            <a:off x="1724030" y="4463706"/>
            <a:ext cx="1440000" cy="432000"/>
          </a:xfrm>
          <a:prstGeom prst="flowChartProcess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순서도: 처리 10"/>
          <p:cNvSpPr/>
          <p:nvPr/>
        </p:nvSpPr>
        <p:spPr>
          <a:xfrm>
            <a:off x="3916197" y="4463706"/>
            <a:ext cx="1440000" cy="432000"/>
          </a:xfrm>
          <a:prstGeom prst="flowChartProcess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4636198" y="2779171"/>
            <a:ext cx="0" cy="299778"/>
          </a:xfrm>
          <a:prstGeom prst="straightConnector1">
            <a:avLst/>
          </a:prstGeom>
          <a:ln w="38100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>
            <a:endCxn id="10" idx="0"/>
          </p:cNvCxnSpPr>
          <p:nvPr/>
        </p:nvCxnSpPr>
        <p:spPr>
          <a:xfrm>
            <a:off x="2444030" y="3213847"/>
            <a:ext cx="0" cy="124985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2444030" y="1932877"/>
            <a:ext cx="0" cy="43200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순서도: 판단 14"/>
          <p:cNvSpPr/>
          <p:nvPr/>
        </p:nvSpPr>
        <p:spPr>
          <a:xfrm>
            <a:off x="1544030" y="2364877"/>
            <a:ext cx="1800000" cy="864096"/>
          </a:xfrm>
          <a:prstGeom prst="flowChartDecision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조건식</a:t>
            </a:r>
          </a:p>
        </p:txBody>
      </p:sp>
      <p:cxnSp>
        <p:nvCxnSpPr>
          <p:cNvPr id="16" name="직선 연결선 15"/>
          <p:cNvCxnSpPr>
            <a:stCxn id="15" idx="3"/>
          </p:cNvCxnSpPr>
          <p:nvPr/>
        </p:nvCxnSpPr>
        <p:spPr>
          <a:xfrm>
            <a:off x="3344030" y="2796925"/>
            <a:ext cx="12960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>
            <a:cxnSpLocks/>
          </p:cNvCxnSpPr>
          <p:nvPr/>
        </p:nvCxnSpPr>
        <p:spPr>
          <a:xfrm>
            <a:off x="2444030" y="4874752"/>
            <a:ext cx="0" cy="136256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cxnSpLocks/>
          </p:cNvCxnSpPr>
          <p:nvPr/>
        </p:nvCxnSpPr>
        <p:spPr>
          <a:xfrm flipH="1">
            <a:off x="2464226" y="5845379"/>
            <a:ext cx="4364379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30475" y="3233500"/>
            <a:ext cx="3337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9394" y="2519926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아니요</a:t>
            </a:r>
          </a:p>
        </p:txBody>
      </p:sp>
      <p:sp>
        <p:nvSpPr>
          <p:cNvPr id="22" name="순서도: 처리 21"/>
          <p:cNvSpPr/>
          <p:nvPr/>
        </p:nvSpPr>
        <p:spPr>
          <a:xfrm>
            <a:off x="6109088" y="4463706"/>
            <a:ext cx="1440000" cy="432000"/>
          </a:xfrm>
          <a:prstGeom prst="flowChartProcess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순서도: 판단 22"/>
          <p:cNvSpPr/>
          <p:nvPr/>
        </p:nvSpPr>
        <p:spPr>
          <a:xfrm>
            <a:off x="3736198" y="3329468"/>
            <a:ext cx="1800000" cy="864096"/>
          </a:xfrm>
          <a:prstGeom prst="flowChartDecision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조건식</a:t>
            </a: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6828605" y="3743017"/>
            <a:ext cx="0" cy="70536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5536197" y="3761516"/>
            <a:ext cx="12960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H="1">
            <a:off x="4636198" y="4194789"/>
            <a:ext cx="240" cy="25836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>
            <a:cxnSpLocks/>
          </p:cNvCxnSpPr>
          <p:nvPr/>
        </p:nvCxnSpPr>
        <p:spPr>
          <a:xfrm>
            <a:off x="6828605" y="4889614"/>
            <a:ext cx="0" cy="483531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flipH="1">
            <a:off x="2448000" y="5659053"/>
            <a:ext cx="2202285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73239" y="4134983"/>
            <a:ext cx="3337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93749" y="3474278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아니요</a:t>
            </a:r>
          </a:p>
        </p:txBody>
      </p:sp>
      <p:sp>
        <p:nvSpPr>
          <p:cNvPr id="35" name="순서도: 처리 34"/>
          <p:cNvSpPr/>
          <p:nvPr/>
        </p:nvSpPr>
        <p:spPr>
          <a:xfrm>
            <a:off x="3538810" y="3093383"/>
            <a:ext cx="4298310" cy="2269214"/>
          </a:xfrm>
          <a:prstGeom prst="flowChartProcess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>
              <a:ln>
                <a:solidFill>
                  <a:schemeClr val="tx1"/>
                </a:solidFill>
                <a:prstDash val="sysDash"/>
              </a:ln>
              <a:solidFill>
                <a:schemeClr val="tx1"/>
              </a:solidFill>
            </a:endParaRPr>
          </a:p>
        </p:txBody>
      </p:sp>
      <p:cxnSp>
        <p:nvCxnSpPr>
          <p:cNvPr id="37" name="직선 연결선 36"/>
          <p:cNvCxnSpPr>
            <a:cxnSpLocks/>
          </p:cNvCxnSpPr>
          <p:nvPr/>
        </p:nvCxnSpPr>
        <p:spPr>
          <a:xfrm>
            <a:off x="4636197" y="5362596"/>
            <a:ext cx="0" cy="31469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>
            <a:cxnSpLocks/>
          </p:cNvCxnSpPr>
          <p:nvPr/>
        </p:nvCxnSpPr>
        <p:spPr>
          <a:xfrm>
            <a:off x="4636197" y="4909799"/>
            <a:ext cx="0" cy="463346"/>
          </a:xfrm>
          <a:prstGeom prst="straightConnector1">
            <a:avLst/>
          </a:prstGeom>
          <a:ln w="38100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/>
          <p:cNvCxnSpPr>
            <a:cxnSpLocks/>
          </p:cNvCxnSpPr>
          <p:nvPr/>
        </p:nvCxnSpPr>
        <p:spPr>
          <a:xfrm>
            <a:off x="4636198" y="3111740"/>
            <a:ext cx="0" cy="21480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120141" y="6362462"/>
            <a:ext cx="6903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 구조 안에 또 다른 선택 구조가 포함된 것을 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중첩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선택 구조라고 한다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140DA53-2986-85C2-8291-7351A680911C}"/>
              </a:ext>
            </a:extLst>
          </p:cNvPr>
          <p:cNvCxnSpPr>
            <a:cxnSpLocks/>
          </p:cNvCxnSpPr>
          <p:nvPr/>
        </p:nvCxnSpPr>
        <p:spPr>
          <a:xfrm>
            <a:off x="6828605" y="5362596"/>
            <a:ext cx="0" cy="50004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74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/>
      <p:bldP spid="30" grpId="0"/>
      <p:bldP spid="35" grpId="0" animBg="1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선택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선택 구조 사용 예</a:t>
            </a:r>
            <a:endParaRPr lang="en-US" altLang="ko-KR" dirty="0"/>
          </a:p>
          <a:p>
            <a:pPr lvl="1"/>
            <a:r>
              <a:rPr lang="ko-KR" altLang="en-US" dirty="0"/>
              <a:t>합격</a:t>
            </a:r>
            <a:r>
              <a:rPr lang="en-US" altLang="ko-KR" dirty="0"/>
              <a:t>·</a:t>
            </a:r>
            <a:r>
              <a:rPr lang="ko-KR" altLang="en-US" dirty="0"/>
              <a:t>불합격 판정 등 두 가지 문장</a:t>
            </a:r>
            <a:r>
              <a:rPr lang="en-US" altLang="ko-KR" dirty="0"/>
              <a:t> </a:t>
            </a:r>
            <a:r>
              <a:rPr lang="ko-KR" altLang="en-US" dirty="0"/>
              <a:t>중 하나를 선택하는 경우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43" y="2708920"/>
            <a:ext cx="8073713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700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선택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중첩 선택 구조 사용 예</a:t>
            </a:r>
            <a:endParaRPr lang="en-US" altLang="ko-KR" dirty="0"/>
          </a:p>
          <a:p>
            <a:pPr lvl="1"/>
            <a:r>
              <a:rPr lang="en-US" altLang="ko-KR" dirty="0"/>
              <a:t>A·B·C </a:t>
            </a:r>
            <a:r>
              <a:rPr lang="ko-KR" altLang="en-US" dirty="0"/>
              <a:t>등급 구분 등 세 가지 문장 중 하나를 선택하는 경우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80" y="2708920"/>
            <a:ext cx="8075240" cy="3177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직사각형 2"/>
          <p:cNvSpPr/>
          <p:nvPr/>
        </p:nvSpPr>
        <p:spPr>
          <a:xfrm>
            <a:off x="1835696" y="3759875"/>
            <a:ext cx="2806575" cy="1325309"/>
          </a:xfrm>
          <a:prstGeom prst="rect">
            <a:avLst/>
          </a:prstGeom>
          <a:solidFill>
            <a:srgbClr val="53548A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133606" y="3759875"/>
            <a:ext cx="2808000" cy="1325309"/>
          </a:xfrm>
          <a:prstGeom prst="rect">
            <a:avLst/>
          </a:prstGeom>
          <a:solidFill>
            <a:srgbClr val="53548A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오른쪽 화살표 4"/>
          <p:cNvSpPr/>
          <p:nvPr/>
        </p:nvSpPr>
        <p:spPr>
          <a:xfrm>
            <a:off x="4719451" y="4293096"/>
            <a:ext cx="356605" cy="288032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54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비만도 알림 앱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단계</a:t>
            </a:r>
            <a:r>
              <a:rPr lang="en-US" altLang="ko-KR" dirty="0"/>
              <a:t>1. </a:t>
            </a:r>
            <a:r>
              <a:rPr lang="ko-KR" altLang="en-US" dirty="0"/>
              <a:t>문제 해결 방법 찾기</a:t>
            </a:r>
            <a:endParaRPr lang="en-US" altLang="ko-KR" dirty="0"/>
          </a:p>
          <a:p>
            <a:pPr lvl="1"/>
            <a:r>
              <a:rPr lang="ko-KR" altLang="en-US" dirty="0"/>
              <a:t>비만도를 측정하려면</a:t>
            </a:r>
            <a:r>
              <a:rPr lang="en-US" altLang="ko-KR" dirty="0"/>
              <a:t> BMI(</a:t>
            </a:r>
            <a:r>
              <a:rPr lang="ko-KR" altLang="en-US" dirty="0" err="1"/>
              <a:t>체질량</a:t>
            </a:r>
            <a:r>
              <a:rPr lang="ko-KR" altLang="en-US" dirty="0"/>
              <a:t> 지수</a:t>
            </a:r>
            <a:r>
              <a:rPr lang="en-US" altLang="ko-KR" dirty="0"/>
              <a:t>)</a:t>
            </a:r>
            <a:r>
              <a:rPr lang="ko-KR" altLang="en-US" dirty="0"/>
              <a:t>를 계산하면 됨</a:t>
            </a:r>
            <a:r>
              <a:rPr lang="en-US" altLang="ko-KR" dirty="0"/>
              <a:t>!</a:t>
            </a:r>
          </a:p>
          <a:p>
            <a:pPr marL="457200" lvl="1" indent="0">
              <a:buNone/>
            </a:pP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단계</a:t>
            </a:r>
            <a:r>
              <a:rPr lang="en-US" altLang="ko-KR" dirty="0"/>
              <a:t>2. </a:t>
            </a:r>
            <a:r>
              <a:rPr lang="ko-KR" altLang="en-US" dirty="0"/>
              <a:t>입출력 값 정하고</a:t>
            </a:r>
            <a:r>
              <a:rPr lang="en-US" altLang="ko-KR" dirty="0"/>
              <a:t>,</a:t>
            </a:r>
            <a:r>
              <a:rPr lang="ko-KR" altLang="en-US" dirty="0"/>
              <a:t> 저장 공간 만들기</a:t>
            </a:r>
            <a:endParaRPr lang="en-US" altLang="ko-KR" dirty="0"/>
          </a:p>
          <a:p>
            <a:pPr lvl="1"/>
            <a:r>
              <a:rPr lang="ko-KR" altLang="en-US" dirty="0"/>
              <a:t>입력 값</a:t>
            </a:r>
            <a:r>
              <a:rPr lang="en-US" altLang="ko-KR" dirty="0"/>
              <a:t>: </a:t>
            </a:r>
            <a:r>
              <a:rPr lang="ko-KR" altLang="en-US" dirty="0"/>
              <a:t>키</a:t>
            </a:r>
            <a:r>
              <a:rPr lang="en-US" altLang="ko-KR" dirty="0"/>
              <a:t>,</a:t>
            </a:r>
            <a:r>
              <a:rPr lang="ko-KR" altLang="en-US" dirty="0"/>
              <a:t> 체중</a:t>
            </a:r>
            <a:endParaRPr lang="en-US" altLang="ko-KR" dirty="0"/>
          </a:p>
          <a:p>
            <a:pPr lvl="1"/>
            <a:r>
              <a:rPr lang="ko-KR" altLang="en-US" dirty="0"/>
              <a:t>출력 값</a:t>
            </a:r>
            <a:r>
              <a:rPr lang="en-US" altLang="ko-KR" dirty="0"/>
              <a:t>: BMI</a:t>
            </a:r>
            <a:r>
              <a:rPr lang="ko-KR" altLang="en-US" dirty="0"/>
              <a:t>에 따른 비만 정도</a:t>
            </a:r>
            <a:endParaRPr lang="en-US" altLang="ko-KR" dirty="0"/>
          </a:p>
          <a:p>
            <a:pPr lvl="1"/>
            <a:r>
              <a:rPr lang="ko-KR" altLang="en-US" dirty="0"/>
              <a:t>필요한 변수</a:t>
            </a:r>
            <a:r>
              <a:rPr lang="en-US" altLang="ko-KR" dirty="0"/>
              <a:t>(= </a:t>
            </a:r>
            <a:r>
              <a:rPr lang="ko-KR" altLang="en-US" dirty="0"/>
              <a:t>값을 저장하는 공간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키 값 변수</a:t>
            </a:r>
            <a:endParaRPr lang="en-US" altLang="ko-KR" dirty="0"/>
          </a:p>
          <a:p>
            <a:pPr lvl="2"/>
            <a:r>
              <a:rPr lang="ko-KR" altLang="en-US" dirty="0"/>
              <a:t>체중 값 변수</a:t>
            </a:r>
            <a:endParaRPr lang="en-US" altLang="ko-KR" dirty="0"/>
          </a:p>
          <a:p>
            <a:pPr lvl="2"/>
            <a:r>
              <a:rPr lang="en-US" altLang="ko-KR" dirty="0"/>
              <a:t>BMI</a:t>
            </a:r>
            <a:r>
              <a:rPr lang="ko-KR" altLang="en-US" dirty="0"/>
              <a:t> 값 변수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954" y="4026197"/>
            <a:ext cx="1623077" cy="2058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892141" y="2324792"/>
            <a:ext cx="3264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BMI = 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체중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÷ (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키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× 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키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193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비만도 알림 앱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단계</a:t>
            </a:r>
            <a:r>
              <a:rPr lang="en-US" altLang="ko-KR" dirty="0"/>
              <a:t>3. </a:t>
            </a:r>
            <a:r>
              <a:rPr lang="ko-KR" altLang="en-US" dirty="0"/>
              <a:t>알고리즘 작성 </a:t>
            </a:r>
            <a:r>
              <a:rPr lang="en-US" altLang="ko-KR" dirty="0"/>
              <a:t>(</a:t>
            </a:r>
            <a:r>
              <a:rPr lang="ko-KR" altLang="en-US" dirty="0"/>
              <a:t>자연어</a:t>
            </a:r>
            <a:r>
              <a:rPr lang="en-US" altLang="ko-KR" dirty="0"/>
              <a:t> </a:t>
            </a:r>
            <a:r>
              <a:rPr lang="ko-KR" altLang="en-US" dirty="0"/>
              <a:t>사용</a:t>
            </a:r>
            <a:r>
              <a:rPr lang="en-US" altLang="ko-KR" dirty="0"/>
              <a:t>)</a:t>
            </a:r>
          </a:p>
          <a:p>
            <a:pPr marL="457200" lvl="1" indent="0">
              <a:buNone/>
            </a:pPr>
            <a:r>
              <a:rPr lang="ko-KR" altLang="en-US" dirty="0"/>
              <a:t>① 키와 체중 값 입력 받아서 저장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</a:t>
            </a:r>
            <a:r>
              <a:rPr lang="en-US" altLang="ko-KR" dirty="0"/>
              <a:t>BMI </a:t>
            </a:r>
            <a:r>
              <a:rPr lang="ko-KR" altLang="en-US" dirty="0"/>
              <a:t>계산 후 저장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③ 비만도 판단</a:t>
            </a:r>
            <a:endParaRPr lang="en-US" altLang="ko-KR" dirty="0"/>
          </a:p>
          <a:p>
            <a:pPr lvl="2"/>
            <a:r>
              <a:rPr lang="ko-KR" altLang="en-US" dirty="0" err="1"/>
              <a:t>저체중</a:t>
            </a:r>
            <a:r>
              <a:rPr lang="en-US" altLang="ko-KR" dirty="0"/>
              <a:t>: 18.5 </a:t>
            </a:r>
            <a:r>
              <a:rPr lang="ko-KR" altLang="en-US" dirty="0"/>
              <a:t>미만</a:t>
            </a:r>
            <a:endParaRPr lang="en-US" altLang="ko-KR" dirty="0"/>
          </a:p>
          <a:p>
            <a:pPr lvl="2"/>
            <a:r>
              <a:rPr lang="ko-KR" altLang="en-US" dirty="0"/>
              <a:t>정상</a:t>
            </a:r>
            <a:r>
              <a:rPr lang="en-US" altLang="ko-KR" dirty="0"/>
              <a:t>: 18.5 </a:t>
            </a:r>
            <a:r>
              <a:rPr lang="ko-KR" altLang="en-US" dirty="0"/>
              <a:t>이상</a:t>
            </a:r>
            <a:r>
              <a:rPr lang="en-US" altLang="ko-KR" dirty="0"/>
              <a:t> 23 </a:t>
            </a:r>
            <a:r>
              <a:rPr lang="ko-KR" altLang="en-US" dirty="0"/>
              <a:t>미만</a:t>
            </a:r>
            <a:endParaRPr lang="en-US" altLang="ko-KR" dirty="0"/>
          </a:p>
          <a:p>
            <a:pPr lvl="2"/>
            <a:r>
              <a:rPr lang="ko-KR" altLang="en-US" dirty="0"/>
              <a:t>과체중</a:t>
            </a:r>
            <a:r>
              <a:rPr lang="en-US" altLang="ko-KR" dirty="0"/>
              <a:t>: 23 </a:t>
            </a:r>
            <a:r>
              <a:rPr lang="ko-KR" altLang="en-US" dirty="0"/>
              <a:t>이상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④ 비만도 결과 출력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1192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비만도 알림 앱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단계</a:t>
            </a:r>
            <a:r>
              <a:rPr lang="en-US" altLang="ko-KR" dirty="0"/>
              <a:t>3. </a:t>
            </a:r>
            <a:r>
              <a:rPr lang="ko-KR" altLang="en-US" dirty="0"/>
              <a:t>알고리즘 작성 </a:t>
            </a:r>
            <a:r>
              <a:rPr lang="en-US" altLang="ko-KR" dirty="0"/>
              <a:t>(</a:t>
            </a:r>
            <a:r>
              <a:rPr lang="ko-KR" altLang="en-US" dirty="0"/>
              <a:t>순서도 사용</a:t>
            </a:r>
            <a:r>
              <a:rPr lang="en-US" altLang="ko-KR" dirty="0"/>
              <a:t>)</a:t>
            </a:r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/>
        </p:nvGraphicFramePr>
        <p:xfrm>
          <a:off x="2259166" y="1839030"/>
          <a:ext cx="5265162" cy="478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8761680" imgH="7961760" progId="Photoshop.Image.13">
                  <p:embed/>
                </p:oleObj>
              </mc:Choice>
              <mc:Fallback>
                <p:oleObj name="Image" r:id="rId2" imgW="8761680" imgH="7961760" progId="Photoshop.Image.13">
                  <p:embed/>
                  <p:pic>
                    <p:nvPicPr>
                      <p:cNvPr id="6" name="개체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59166" y="1839030"/>
                        <a:ext cx="5265162" cy="4781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92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비만도 알림 앱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단계</a:t>
            </a:r>
            <a:r>
              <a:rPr lang="en-US" altLang="ko-KR" dirty="0"/>
              <a:t>3. </a:t>
            </a:r>
            <a:r>
              <a:rPr lang="ko-KR" altLang="en-US" dirty="0"/>
              <a:t>알고리즘 작성</a:t>
            </a:r>
            <a:br>
              <a:rPr lang="en-US" altLang="ko-KR"/>
            </a:br>
            <a:r>
              <a:rPr lang="en-US" altLang="ko-KR"/>
              <a:t>        (</a:t>
            </a:r>
            <a:r>
              <a:rPr lang="ko-KR" altLang="en-US" dirty="0"/>
              <a:t>프로그래밍 언어 사용</a:t>
            </a:r>
            <a:r>
              <a:rPr lang="en-US" altLang="ko-KR" dirty="0"/>
              <a:t>)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326" y="1377359"/>
            <a:ext cx="3922732" cy="5265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개체 5"/>
          <p:cNvGraphicFramePr>
            <a:graphicFrameLocks noChangeAspect="1"/>
          </p:cNvGraphicFramePr>
          <p:nvPr/>
        </p:nvGraphicFramePr>
        <p:xfrm>
          <a:off x="539552" y="2564904"/>
          <a:ext cx="2630376" cy="2888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761680" imgH="7961760" progId="Photoshop.Image.13">
                  <p:embed/>
                </p:oleObj>
              </mc:Choice>
              <mc:Fallback>
                <p:oleObj name="Image" r:id="rId3" imgW="8761680" imgH="7961760" progId="Photoshop.Image.13">
                  <p:embed/>
                  <p:pic>
                    <p:nvPicPr>
                      <p:cNvPr id="6" name="개체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2564904"/>
                        <a:ext cx="2630376" cy="2888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오른쪽 화살표 4"/>
          <p:cNvSpPr/>
          <p:nvPr/>
        </p:nvSpPr>
        <p:spPr>
          <a:xfrm>
            <a:off x="3491880" y="3429000"/>
            <a:ext cx="1048484" cy="117322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00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90" y="1902175"/>
            <a:ext cx="4415635" cy="4544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비만도 알림 앱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앱 실행 화면</a:t>
            </a:r>
            <a:endParaRPr lang="en-US" altLang="ko-KR" dirty="0"/>
          </a:p>
        </p:txBody>
      </p:sp>
      <p:sp>
        <p:nvSpPr>
          <p:cNvPr id="6" name="폭발 1 5"/>
          <p:cNvSpPr/>
          <p:nvPr/>
        </p:nvSpPr>
        <p:spPr>
          <a:xfrm>
            <a:off x="5516650" y="2256140"/>
            <a:ext cx="611088" cy="576064"/>
          </a:xfrm>
          <a:prstGeom prst="irregularSeal1">
            <a:avLst/>
          </a:prstGeom>
          <a:noFill/>
          <a:ln w="38100">
            <a:solidFill>
              <a:srgbClr val="CC3300">
                <a:alpha val="80000"/>
              </a:srgb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983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546C8-D5DC-F07B-E6AE-5FCEFFC2C9F3}"/>
              </a:ext>
            </a:extLst>
          </p:cNvPr>
          <p:cNvSpPr txBox="1"/>
          <p:nvPr/>
        </p:nvSpPr>
        <p:spPr>
          <a:xfrm>
            <a:off x="655886" y="1114693"/>
            <a:ext cx="7832229" cy="488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 프로그램이란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어떤 문제를 해결하는데 필요한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32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데이터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ko-KR" altLang="en-US" sz="32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하는 </a:t>
            </a:r>
            <a:r>
              <a:rPr lang="ko-KR" altLang="en-US" sz="32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방식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32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데이터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ko-KR" altLang="en-US" sz="32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처리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하는 </a:t>
            </a:r>
            <a:r>
              <a:rPr lang="ko-KR" altLang="en-US" sz="32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과정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컴퓨터가 실행할 수 있도록 만들어 놓은 것이다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20B570-71A3-FB33-98F1-B2300FDFE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20" y="1581297"/>
            <a:ext cx="759708" cy="963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9267D81-47CB-A7D9-CCFC-5EDC218A6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20" y="3011762"/>
            <a:ext cx="1436448" cy="19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62BDAFEE-D946-AC58-9460-22CAF283B198}"/>
              </a:ext>
            </a:extLst>
          </p:cNvPr>
          <p:cNvCxnSpPr>
            <a:cxnSpLocks/>
          </p:cNvCxnSpPr>
          <p:nvPr/>
        </p:nvCxnSpPr>
        <p:spPr>
          <a:xfrm flipH="1" flipV="1">
            <a:off x="1258159" y="2389867"/>
            <a:ext cx="1180241" cy="1039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10AD89C5-CC69-32DF-8B0D-6FCEFC55641E}"/>
              </a:ext>
            </a:extLst>
          </p:cNvPr>
          <p:cNvCxnSpPr>
            <a:cxnSpLocks/>
          </p:cNvCxnSpPr>
          <p:nvPr/>
        </p:nvCxnSpPr>
        <p:spPr>
          <a:xfrm flipH="1" flipV="1">
            <a:off x="1860674" y="4393245"/>
            <a:ext cx="535891" cy="1428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67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제어 구조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제어 구조</a:t>
            </a:r>
            <a:r>
              <a:rPr lang="en-US" altLang="ko-KR" dirty="0"/>
              <a:t>(control structure)</a:t>
            </a:r>
          </a:p>
          <a:p>
            <a:pPr lvl="1"/>
            <a:r>
              <a:rPr lang="ko-KR" altLang="en-US" dirty="0"/>
              <a:t>작업 처리 흐름</a:t>
            </a:r>
            <a:r>
              <a:rPr lang="en-US" altLang="ko-KR" dirty="0"/>
              <a:t>(= </a:t>
            </a:r>
            <a:r>
              <a:rPr lang="ko-KR" altLang="en-US" dirty="0"/>
              <a:t>문장 실행 순서</a:t>
            </a:r>
            <a:r>
              <a:rPr lang="en-US" altLang="ko-KR" dirty="0"/>
              <a:t>)</a:t>
            </a:r>
            <a:r>
              <a:rPr lang="ko-KR" altLang="en-US" dirty="0"/>
              <a:t>을 결정하는 구조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49483" y="2954034"/>
            <a:ext cx="1235128" cy="261075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4436" y="2977827"/>
            <a:ext cx="1235128" cy="26107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2608" y="2954034"/>
            <a:ext cx="1235128" cy="26107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12970" y="6144637"/>
            <a:ext cx="3918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+mn-ea"/>
              </a:rPr>
              <a:t>&lt;</a:t>
            </a:r>
            <a:r>
              <a:rPr lang="ko-KR" altLang="en-US" dirty="0">
                <a:latin typeface="+mn-ea"/>
              </a:rPr>
              <a:t>알고리즘 내 작업 처리 흐름 종류</a:t>
            </a:r>
            <a:r>
              <a:rPr lang="en-US" altLang="ko-KR" dirty="0">
                <a:latin typeface="+mn-ea"/>
              </a:rPr>
              <a:t>&gt;</a:t>
            </a:r>
            <a:endParaRPr lang="ko-KR" altLang="en-US" dirty="0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3621" y="5565583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순차 흐름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1022" y="5565583"/>
            <a:ext cx="1301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 흐름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30496" y="5565582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반복 흐름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8C2D72B5-1079-A35E-45D9-0D120293AAFC}"/>
              </a:ext>
            </a:extLst>
          </p:cNvPr>
          <p:cNvSpPr/>
          <p:nvPr/>
        </p:nvSpPr>
        <p:spPr>
          <a:xfrm>
            <a:off x="2496619" y="3935474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3FDAAD3E-2F5A-6927-1293-DA5A7D541053}"/>
              </a:ext>
            </a:extLst>
          </p:cNvPr>
          <p:cNvSpPr/>
          <p:nvPr/>
        </p:nvSpPr>
        <p:spPr>
          <a:xfrm>
            <a:off x="2496619" y="4542802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27FB7C4-7149-516D-8124-ECFE2C90E039}"/>
              </a:ext>
            </a:extLst>
          </p:cNvPr>
          <p:cNvSpPr/>
          <p:nvPr/>
        </p:nvSpPr>
        <p:spPr>
          <a:xfrm>
            <a:off x="4029237" y="3887988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437905AC-1DFA-DEE8-E881-9E039A8F7644}"/>
              </a:ext>
            </a:extLst>
          </p:cNvPr>
          <p:cNvSpPr/>
          <p:nvPr/>
        </p:nvSpPr>
        <p:spPr>
          <a:xfrm>
            <a:off x="4516420" y="3058975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2685F6A4-8503-5A4B-FE0E-FCA201E43D68}"/>
              </a:ext>
            </a:extLst>
          </p:cNvPr>
          <p:cNvSpPr/>
          <p:nvPr/>
        </p:nvSpPr>
        <p:spPr>
          <a:xfrm>
            <a:off x="6652611" y="3271956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47E26DA-8178-54A7-9F1A-421658BE8D84}"/>
              </a:ext>
            </a:extLst>
          </p:cNvPr>
          <p:cNvSpPr/>
          <p:nvPr/>
        </p:nvSpPr>
        <p:spPr>
          <a:xfrm>
            <a:off x="5816066" y="4295130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A479CD-5B25-07CC-CF23-ABC974BD65AD}"/>
              </a:ext>
            </a:extLst>
          </p:cNvPr>
          <p:cNvSpPr txBox="1"/>
          <p:nvPr/>
        </p:nvSpPr>
        <p:spPr>
          <a:xfrm>
            <a:off x="626724" y="34290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작업</a:t>
            </a: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8ED1788-7794-D39A-5F0E-E1F9C446C6CD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1273055" y="3613666"/>
            <a:ext cx="1079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C54A8544-E717-7A9B-41FA-0B83B372884A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1273055" y="3613666"/>
            <a:ext cx="1079192" cy="513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>
            <a:extLst>
              <a:ext uri="{FF2B5EF4-FFF2-40B4-BE49-F238E27FC236}">
                <a16:creationId xmlns:a16="http://schemas.microsoft.com/office/drawing/2014/main" id="{DD4D086C-BA28-D8CF-1B02-F1D52C0A5921}"/>
              </a:ext>
            </a:extLst>
          </p:cNvPr>
          <p:cNvSpPr/>
          <p:nvPr/>
        </p:nvSpPr>
        <p:spPr>
          <a:xfrm>
            <a:off x="4516420" y="3880279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9552B070-542B-3F76-CABF-CF9677E3A3C1}"/>
              </a:ext>
            </a:extLst>
          </p:cNvPr>
          <p:cNvSpPr/>
          <p:nvPr/>
        </p:nvSpPr>
        <p:spPr>
          <a:xfrm>
            <a:off x="2496619" y="3344693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AD87E0AC-72C8-4DE1-5137-F4BD69F69856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1273055" y="3613666"/>
            <a:ext cx="1079192" cy="1145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987D8031-4AC1-7F39-B366-D58207B18A57}"/>
              </a:ext>
            </a:extLst>
          </p:cNvPr>
          <p:cNvSpPr/>
          <p:nvPr/>
        </p:nvSpPr>
        <p:spPr>
          <a:xfrm>
            <a:off x="5816066" y="3790546"/>
            <a:ext cx="432000" cy="432000"/>
          </a:xfrm>
          <a:prstGeom prst="ellipse">
            <a:avLst/>
          </a:prstGeom>
          <a:solidFill>
            <a:srgbClr val="53548A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759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1-1 </a:t>
            </a:r>
            <a:r>
              <a:rPr lang="ko-KR" altLang="en-US" dirty="0"/>
              <a:t>문제 분해와 모델링 </a:t>
            </a:r>
            <a:r>
              <a:rPr lang="en-US" altLang="ko-KR" dirty="0"/>
              <a:t>(p94)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제어 구조 종류</a:t>
            </a:r>
            <a:endParaRPr lang="en-US" altLang="ko-KR" dirty="0"/>
          </a:p>
          <a:p>
            <a:pPr lvl="1"/>
            <a:r>
              <a:rPr lang="ko-KR" altLang="en-US" dirty="0"/>
              <a:t>순차 구조</a:t>
            </a:r>
            <a:endParaRPr lang="en-US" altLang="ko-KR" dirty="0"/>
          </a:p>
          <a:p>
            <a:pPr lvl="2"/>
            <a:r>
              <a:rPr lang="ko-KR" altLang="en-US" dirty="0"/>
              <a:t>여러 작업을 정해진 순서대로 처리하는 구조</a:t>
            </a:r>
            <a:endParaRPr lang="en-US" altLang="ko-KR" dirty="0"/>
          </a:p>
          <a:p>
            <a:pPr lvl="1"/>
            <a:r>
              <a:rPr lang="ko-KR" altLang="en-US" dirty="0"/>
              <a:t>선택 구조</a:t>
            </a:r>
            <a:endParaRPr lang="en-US" altLang="ko-KR" dirty="0"/>
          </a:p>
          <a:p>
            <a:pPr lvl="2"/>
            <a:r>
              <a:rPr lang="ko-KR" altLang="en-US" dirty="0"/>
              <a:t>둘 이상의 작업 중에서 하나를 선택하여 처리하는 구조</a:t>
            </a:r>
            <a:endParaRPr lang="en-US" altLang="ko-KR" dirty="0"/>
          </a:p>
          <a:p>
            <a:pPr lvl="1"/>
            <a:r>
              <a:rPr lang="ko-KR" altLang="en-US" dirty="0"/>
              <a:t>반복 구조</a:t>
            </a:r>
            <a:endParaRPr lang="en-US" altLang="ko-KR" dirty="0"/>
          </a:p>
          <a:p>
            <a:pPr lvl="2"/>
            <a:r>
              <a:rPr lang="ko-KR" altLang="en-US" dirty="0"/>
              <a:t>같은 작업을 여러 번 처리할 수 있는 구조</a:t>
            </a:r>
            <a:endParaRPr lang="en-US" altLang="ko-K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F6FC8-E667-88F9-6303-9A4E4C9284AF}"/>
              </a:ext>
            </a:extLst>
          </p:cNvPr>
          <p:cNvSpPr txBox="1"/>
          <p:nvPr/>
        </p:nvSpPr>
        <p:spPr>
          <a:xfrm>
            <a:off x="4232429" y="5244751"/>
            <a:ext cx="37176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알고리즘을 작성하는 과정은</a:t>
            </a:r>
            <a:b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제어 구조를 만들어 가는 과정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917E782-FFE9-8A05-DFD3-6BBF8A5A7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11" y="4709801"/>
            <a:ext cx="2919779" cy="190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4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반복 구조 만들기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순서도로 표현한 반복 구조</a:t>
            </a:r>
            <a:endParaRPr lang="en-US" altLang="ko-KR" dirty="0"/>
          </a:p>
        </p:txBody>
      </p:sp>
      <p:sp>
        <p:nvSpPr>
          <p:cNvPr id="30" name="순서도: 처리 29"/>
          <p:cNvSpPr/>
          <p:nvPr/>
        </p:nvSpPr>
        <p:spPr>
          <a:xfrm>
            <a:off x="5172800" y="4102011"/>
            <a:ext cx="1440000" cy="432000"/>
          </a:xfrm>
          <a:prstGeom prst="flowChartProcess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순서도: 처리 30"/>
          <p:cNvSpPr/>
          <p:nvPr/>
        </p:nvSpPr>
        <p:spPr>
          <a:xfrm>
            <a:off x="5172640" y="4950278"/>
            <a:ext cx="1440000" cy="432000"/>
          </a:xfrm>
          <a:prstGeom prst="flowChartProcess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문장 </a:t>
            </a:r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2" name="직선 화살표 연결선 31"/>
          <p:cNvCxnSpPr>
            <a:cxnSpLocks/>
            <a:stCxn id="30" idx="2"/>
            <a:endCxn id="31" idx="0"/>
          </p:cNvCxnSpPr>
          <p:nvPr/>
        </p:nvCxnSpPr>
        <p:spPr>
          <a:xfrm flipH="1">
            <a:off x="5892640" y="4534011"/>
            <a:ext cx="160" cy="416267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cxnSpLocks/>
            <a:stCxn id="35" idx="2"/>
            <a:endCxn id="30" idx="0"/>
          </p:cNvCxnSpPr>
          <p:nvPr/>
        </p:nvCxnSpPr>
        <p:spPr>
          <a:xfrm>
            <a:off x="5892800" y="3558600"/>
            <a:ext cx="0" cy="54341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>
            <a:cxnSpLocks/>
          </p:cNvCxnSpPr>
          <p:nvPr/>
        </p:nvCxnSpPr>
        <p:spPr>
          <a:xfrm>
            <a:off x="5892800" y="1900518"/>
            <a:ext cx="0" cy="793986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순서도: 판단 34"/>
          <p:cNvSpPr/>
          <p:nvPr/>
        </p:nvSpPr>
        <p:spPr>
          <a:xfrm>
            <a:off x="4992800" y="2694504"/>
            <a:ext cx="1800000" cy="864096"/>
          </a:xfrm>
          <a:prstGeom prst="flowChartDecision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조건식</a:t>
            </a:r>
          </a:p>
        </p:txBody>
      </p:sp>
      <p:cxnSp>
        <p:nvCxnSpPr>
          <p:cNvPr id="36" name="직선 연결선 35"/>
          <p:cNvCxnSpPr>
            <a:cxnSpLocks/>
            <a:stCxn id="35" idx="3"/>
          </p:cNvCxnSpPr>
          <p:nvPr/>
        </p:nvCxnSpPr>
        <p:spPr>
          <a:xfrm>
            <a:off x="6792800" y="3126552"/>
            <a:ext cx="925736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5892800" y="6139074"/>
            <a:ext cx="0" cy="54000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>
            <a:cxnSpLocks/>
          </p:cNvCxnSpPr>
          <p:nvPr/>
        </p:nvCxnSpPr>
        <p:spPr>
          <a:xfrm>
            <a:off x="7700608" y="3126552"/>
            <a:ext cx="0" cy="301252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79245" y="3578252"/>
            <a:ext cx="3337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78164" y="2849553"/>
            <a:ext cx="6480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아니요</a:t>
            </a:r>
          </a:p>
        </p:txBody>
      </p:sp>
      <p:cxnSp>
        <p:nvCxnSpPr>
          <p:cNvPr id="44" name="직선 연결선 43"/>
          <p:cNvCxnSpPr>
            <a:cxnSpLocks/>
            <a:stCxn id="31" idx="2"/>
          </p:cNvCxnSpPr>
          <p:nvPr/>
        </p:nvCxnSpPr>
        <p:spPr>
          <a:xfrm>
            <a:off x="5892640" y="5382278"/>
            <a:ext cx="160" cy="456188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>
            <a:cxnSpLocks/>
          </p:cNvCxnSpPr>
          <p:nvPr/>
        </p:nvCxnSpPr>
        <p:spPr>
          <a:xfrm flipH="1">
            <a:off x="4100121" y="5838466"/>
            <a:ext cx="1810516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>
            <a:cxnSpLocks/>
          </p:cNvCxnSpPr>
          <p:nvPr/>
        </p:nvCxnSpPr>
        <p:spPr>
          <a:xfrm flipV="1">
            <a:off x="4117958" y="2298257"/>
            <a:ext cx="0" cy="3540209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cxnSpLocks/>
          </p:cNvCxnSpPr>
          <p:nvPr/>
        </p:nvCxnSpPr>
        <p:spPr>
          <a:xfrm>
            <a:off x="4100513" y="2298257"/>
            <a:ext cx="1782763" cy="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>
            <a:cxnSpLocks/>
          </p:cNvCxnSpPr>
          <p:nvPr/>
        </p:nvCxnSpPr>
        <p:spPr>
          <a:xfrm flipH="1" flipV="1">
            <a:off x="5873752" y="6139074"/>
            <a:ext cx="1844784" cy="2615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6F750B4-F07F-BEBF-609C-98851FCFD907}"/>
              </a:ext>
            </a:extLst>
          </p:cNvPr>
          <p:cNvSpPr txBox="1"/>
          <p:nvPr/>
        </p:nvSpPr>
        <p:spPr>
          <a:xfrm>
            <a:off x="739638" y="3363656"/>
            <a:ext cx="2969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조건이 참일 때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문장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문장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반복하여 실행하는 구조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0429BB93-F434-8734-7745-D1EC4D9E98E9}"/>
              </a:ext>
            </a:extLst>
          </p:cNvPr>
          <p:cNvSpPr/>
          <p:nvPr/>
        </p:nvSpPr>
        <p:spPr>
          <a:xfrm>
            <a:off x="4992800" y="3903321"/>
            <a:ext cx="1800000" cy="1629308"/>
          </a:xfrm>
          <a:prstGeom prst="round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616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반복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특정 문장 실행을 반복하는 스크래치 블록 예</a:t>
            </a:r>
            <a:endParaRPr lang="en-US" altLang="ko-KR" dirty="0"/>
          </a:p>
        </p:txBody>
      </p:sp>
      <p:sp>
        <p:nvSpPr>
          <p:cNvPr id="11" name="TextBox 10"/>
          <p:cNvSpPr txBox="1"/>
          <p:nvPr/>
        </p:nvSpPr>
        <p:spPr>
          <a:xfrm>
            <a:off x="922074" y="4137960"/>
            <a:ext cx="3177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조건식이 참이 될 때까지</a:t>
            </a:r>
            <a:endParaRPr lang="en-US" altLang="ko-KR" sz="2400" dirty="0">
              <a:latin typeface="메이플스토리" panose="02020603020101020101" pitchFamily="18" charset="-127"/>
              <a:ea typeface="메이플스토리" panose="02020603020101020101" pitchFamily="18" charset="-127"/>
            </a:endParaRPr>
          </a:p>
          <a:p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내부 문장 반복 실행</a:t>
            </a:r>
            <a:endParaRPr lang="en-US" altLang="ko-KR" sz="2400" dirty="0">
              <a:latin typeface="메이플스토리" panose="02020603020101020101" pitchFamily="18" charset="-127"/>
              <a:ea typeface="메이플스토리" panose="02020603020101020101" pitchFamily="18" charset="-127"/>
            </a:endParaRPr>
          </a:p>
          <a:p>
            <a:r>
              <a:rPr lang="en-US" altLang="ko-KR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(</a:t>
            </a:r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즉</a:t>
            </a:r>
            <a:r>
              <a:rPr lang="en-US" altLang="ko-KR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, </a:t>
            </a:r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조건식이 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20603020101020101" pitchFamily="18" charset="-127"/>
                <a:ea typeface="메이플스토리" panose="02020603020101020101" pitchFamily="18" charset="-127"/>
              </a:rPr>
              <a:t>거짓</a:t>
            </a:r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일 때</a:t>
            </a:r>
            <a:endParaRPr lang="en-US" altLang="ko-KR" sz="2400" dirty="0">
              <a:latin typeface="메이플스토리" panose="02020603020101020101" pitchFamily="18" charset="-127"/>
              <a:ea typeface="메이플스토리" panose="02020603020101020101" pitchFamily="18" charset="-127"/>
            </a:endParaRPr>
          </a:p>
          <a:p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내부 문장 반복 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20603020101020101" pitchFamily="18" charset="-127"/>
                <a:ea typeface="메이플스토리" panose="02020603020101020101" pitchFamily="18" charset="-127"/>
              </a:rPr>
              <a:t>실행</a:t>
            </a:r>
            <a:r>
              <a:rPr lang="en-US" altLang="ko-KR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)</a:t>
            </a:r>
            <a:endParaRPr lang="ko-KR" altLang="en-US" sz="2400" dirty="0">
              <a:latin typeface="메이플스토리" panose="02020603020101020101" pitchFamily="18" charset="-127"/>
              <a:ea typeface="메이플스토리" panose="0202060302010102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858" y="2186963"/>
            <a:ext cx="3455844" cy="16543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CF4785-E455-3D6D-5CDA-05DDD5C33669}"/>
              </a:ext>
            </a:extLst>
          </p:cNvPr>
          <p:cNvSpPr txBox="1"/>
          <p:nvPr/>
        </p:nvSpPr>
        <p:spPr>
          <a:xfrm>
            <a:off x="425235" y="6037257"/>
            <a:ext cx="8293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/>
              <a:t>* </a:t>
            </a:r>
            <a:r>
              <a:rPr lang="ko-KR" altLang="en-US" sz="2000" dirty="0"/>
              <a:t>일반적으로 다른 프로그래밍 언어에서는 조건식이 </a:t>
            </a:r>
            <a:r>
              <a:rPr lang="ko-KR" altLang="en-US" sz="2000" dirty="0">
                <a:solidFill>
                  <a:schemeClr val="accent2"/>
                </a:solidFill>
              </a:rPr>
              <a:t>참</a:t>
            </a:r>
            <a:r>
              <a:rPr lang="ko-KR" altLang="en-US" sz="2000" dirty="0"/>
              <a:t>일 때 반복 </a:t>
            </a:r>
            <a:r>
              <a:rPr lang="ko-KR" altLang="en-US" sz="2000" dirty="0">
                <a:solidFill>
                  <a:schemeClr val="accent2"/>
                </a:solidFill>
              </a:rPr>
              <a:t>실행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317F93AE-A869-3E82-DD2C-78E1571B3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226" y="2099316"/>
            <a:ext cx="2847086" cy="3793649"/>
          </a:xfrm>
          <a:prstGeom prst="rect">
            <a:avLst/>
          </a:prstGeom>
        </p:spPr>
      </p:pic>
      <p:sp>
        <p:nvSpPr>
          <p:cNvPr id="27" name="타원 26">
            <a:extLst>
              <a:ext uri="{FF2B5EF4-FFF2-40B4-BE49-F238E27FC236}">
                <a16:creationId xmlns:a16="http://schemas.microsoft.com/office/drawing/2014/main" id="{3540CEC6-3751-2703-F70A-70C4C6EA22D0}"/>
              </a:ext>
            </a:extLst>
          </p:cNvPr>
          <p:cNvSpPr/>
          <p:nvPr/>
        </p:nvSpPr>
        <p:spPr>
          <a:xfrm>
            <a:off x="1171557" y="2329963"/>
            <a:ext cx="916077" cy="615245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77C0E8A-C587-251C-6DE4-3FE88DEA6346}"/>
              </a:ext>
            </a:extLst>
          </p:cNvPr>
          <p:cNvCxnSpPr>
            <a:cxnSpLocks/>
          </p:cNvCxnSpPr>
          <p:nvPr/>
        </p:nvCxnSpPr>
        <p:spPr>
          <a:xfrm flipH="1" flipV="1">
            <a:off x="2119599" y="2744613"/>
            <a:ext cx="4546207" cy="319218"/>
          </a:xfrm>
          <a:prstGeom prst="straightConnector1">
            <a:avLst/>
          </a:prstGeom>
          <a:ln w="57150">
            <a:solidFill>
              <a:srgbClr val="4A4B7D">
                <a:alpha val="4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>
            <a:extLst>
              <a:ext uri="{FF2B5EF4-FFF2-40B4-BE49-F238E27FC236}">
                <a16:creationId xmlns:a16="http://schemas.microsoft.com/office/drawing/2014/main" id="{03B64DDE-B0CA-4FB5-0D96-DB00ED29FAA8}"/>
              </a:ext>
            </a:extLst>
          </p:cNvPr>
          <p:cNvSpPr/>
          <p:nvPr/>
        </p:nvSpPr>
        <p:spPr>
          <a:xfrm>
            <a:off x="1598159" y="2937731"/>
            <a:ext cx="2663942" cy="286263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72D3DBEF-BAE2-D816-0713-73D13587445A}"/>
              </a:ext>
            </a:extLst>
          </p:cNvPr>
          <p:cNvCxnSpPr>
            <a:cxnSpLocks/>
          </p:cNvCxnSpPr>
          <p:nvPr/>
        </p:nvCxnSpPr>
        <p:spPr>
          <a:xfrm flipH="1" flipV="1">
            <a:off x="4262101" y="3208123"/>
            <a:ext cx="2199659" cy="1036217"/>
          </a:xfrm>
          <a:prstGeom prst="straightConnector1">
            <a:avLst/>
          </a:prstGeom>
          <a:ln w="57150">
            <a:solidFill>
              <a:srgbClr val="4A4B7D">
                <a:alpha val="4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41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27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반복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반복 구조 사용 예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부터 </a:t>
            </a:r>
            <a:r>
              <a:rPr lang="en-US" altLang="ko-KR" dirty="0"/>
              <a:t>10</a:t>
            </a:r>
            <a:r>
              <a:rPr lang="ko-KR" altLang="en-US" dirty="0"/>
              <a:t>까지 합을 구하는 경우 </a:t>
            </a:r>
            <a:r>
              <a:rPr lang="en-US" altLang="ko-KR" dirty="0"/>
              <a:t>(</a:t>
            </a:r>
            <a:r>
              <a:rPr lang="ko-KR" altLang="en-US" dirty="0"/>
              <a:t>단</a:t>
            </a:r>
            <a:r>
              <a:rPr lang="en-US" altLang="ko-KR" dirty="0"/>
              <a:t>, n</a:t>
            </a:r>
            <a:r>
              <a:rPr lang="ko-KR" altLang="en-US" dirty="0"/>
              <a:t>과 </a:t>
            </a:r>
            <a:r>
              <a:rPr lang="en-US" altLang="ko-KR" dirty="0"/>
              <a:t>sum</a:t>
            </a:r>
            <a:r>
              <a:rPr lang="ko-KR" altLang="en-US" dirty="0"/>
              <a:t>의 초기값은 </a:t>
            </a:r>
            <a:r>
              <a:rPr lang="en-US" altLang="ko-KR" dirty="0"/>
              <a:t>0)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07"/>
            <a:ext cx="3699409" cy="44358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C3DAFF-7874-3D71-98AA-E7C075C7C2D0}"/>
              </a:ext>
            </a:extLst>
          </p:cNvPr>
          <p:cNvSpPr txBox="1"/>
          <p:nvPr/>
        </p:nvSpPr>
        <p:spPr>
          <a:xfrm>
            <a:off x="1341255" y="4202007"/>
            <a:ext cx="1840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sum = sum + n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015616-D423-F187-E98B-8709B5B59791}"/>
              </a:ext>
            </a:extLst>
          </p:cNvPr>
          <p:cNvSpPr txBox="1"/>
          <p:nvPr/>
        </p:nvSpPr>
        <p:spPr>
          <a:xfrm>
            <a:off x="1647428" y="5014518"/>
            <a:ext cx="12282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n = n + 1</a:t>
            </a:r>
            <a:endParaRPr lang="ko-KR" altLang="en-US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E9E38B81-79B0-DFAB-CA7C-16F29B101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223" y="2670159"/>
            <a:ext cx="4280435" cy="1901180"/>
          </a:xfrm>
          <a:prstGeom prst="rect">
            <a:avLst/>
          </a:prstGeom>
        </p:spPr>
      </p:pic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E5596249-026D-FD9D-E1B9-1FBE93F2E133}"/>
              </a:ext>
            </a:extLst>
          </p:cNvPr>
          <p:cNvCxnSpPr>
            <a:cxnSpLocks/>
          </p:cNvCxnSpPr>
          <p:nvPr/>
        </p:nvCxnSpPr>
        <p:spPr>
          <a:xfrm flipV="1">
            <a:off x="2875649" y="3085888"/>
            <a:ext cx="1665574" cy="440230"/>
          </a:xfrm>
          <a:prstGeom prst="straightConnector1">
            <a:avLst/>
          </a:prstGeom>
          <a:ln w="57150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>
            <a:extLst>
              <a:ext uri="{FF2B5EF4-FFF2-40B4-BE49-F238E27FC236}">
                <a16:creationId xmlns:a16="http://schemas.microsoft.com/office/drawing/2014/main" id="{C1FD4AC8-3A1E-9F9E-40F5-D99F60BF80E9}"/>
              </a:ext>
            </a:extLst>
          </p:cNvPr>
          <p:cNvSpPr/>
          <p:nvPr/>
        </p:nvSpPr>
        <p:spPr>
          <a:xfrm>
            <a:off x="4602778" y="2670159"/>
            <a:ext cx="1254163" cy="758841"/>
          </a:xfrm>
          <a:prstGeom prst="ellipse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F9C2BF-AABE-1828-1524-30082DE908FC}"/>
              </a:ext>
            </a:extLst>
          </p:cNvPr>
          <p:cNvSpPr txBox="1"/>
          <p:nvPr/>
        </p:nvSpPr>
        <p:spPr>
          <a:xfrm>
            <a:off x="5272240" y="4879022"/>
            <a:ext cx="25186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만약</a:t>
            </a:r>
            <a:r>
              <a:rPr lang="en-US" altLang="ko-KR" dirty="0"/>
              <a:t>,</a:t>
            </a:r>
          </a:p>
          <a:p>
            <a:r>
              <a:rPr lang="en-US" altLang="ko-KR" dirty="0"/>
              <a:t>n=n+1 </a:t>
            </a:r>
            <a:r>
              <a:rPr lang="ko-KR" altLang="en-US" dirty="0"/>
              <a:t>문장을</a:t>
            </a:r>
            <a:endParaRPr lang="en-US" altLang="ko-KR" dirty="0"/>
          </a:p>
          <a:p>
            <a:r>
              <a:rPr lang="en-US" altLang="ko-KR" dirty="0"/>
              <a:t>sum=</a:t>
            </a:r>
            <a:r>
              <a:rPr lang="en-US" altLang="ko-KR" dirty="0" err="1"/>
              <a:t>sum+n</a:t>
            </a:r>
            <a:r>
              <a:rPr lang="en-US" altLang="ko-KR" dirty="0"/>
              <a:t> </a:t>
            </a:r>
            <a:r>
              <a:rPr lang="ko-KR" altLang="en-US" dirty="0"/>
              <a:t>문장보다</a:t>
            </a:r>
            <a:br>
              <a:rPr lang="en-US" altLang="ko-KR" dirty="0"/>
            </a:br>
            <a:r>
              <a:rPr lang="ko-KR" altLang="en-US" dirty="0"/>
              <a:t>먼저 실행하면</a:t>
            </a:r>
            <a:endParaRPr lang="en-US" altLang="ko-KR" dirty="0"/>
          </a:p>
          <a:p>
            <a:r>
              <a:rPr lang="ko-KR" altLang="en-US" dirty="0"/>
              <a:t>결과는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643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반복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반복 구조 사용 예</a:t>
            </a:r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부터 </a:t>
            </a:r>
            <a:r>
              <a:rPr lang="en-US" altLang="ko-KR" dirty="0"/>
              <a:t>10</a:t>
            </a:r>
            <a:r>
              <a:rPr lang="ko-KR" altLang="en-US" dirty="0"/>
              <a:t>까지 합을 구하는 경우</a:t>
            </a:r>
            <a:endParaRPr lang="en-US" altLang="ko-KR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53A97FF-E38F-426D-F6E0-6E461DFB3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706" y="2474259"/>
            <a:ext cx="5748589" cy="360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89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반복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반복 구조 내부에 또 다른 반복 구조를 포함하는 경우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912" y="1956413"/>
            <a:ext cx="2664176" cy="42808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5B1904-5C37-CA7A-E63F-F1D968066D3D}"/>
              </a:ext>
            </a:extLst>
          </p:cNvPr>
          <p:cNvSpPr txBox="1"/>
          <p:nvPr/>
        </p:nvSpPr>
        <p:spPr>
          <a:xfrm>
            <a:off x="1120141" y="6362462"/>
            <a:ext cx="6903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반복 구조 안에 또 다른 반복 구조가 포함된 것을 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중첩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반복 구조라고 한다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107F9DA-2535-454B-1762-481AE838F468}"/>
              </a:ext>
            </a:extLst>
          </p:cNvPr>
          <p:cNvSpPr/>
          <p:nvPr/>
        </p:nvSpPr>
        <p:spPr>
          <a:xfrm>
            <a:off x="3385670" y="2698368"/>
            <a:ext cx="2372659" cy="3107765"/>
          </a:xfrm>
          <a:prstGeom prst="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2E4DB12-495C-F253-972B-8E04619742BA}"/>
              </a:ext>
            </a:extLst>
          </p:cNvPr>
          <p:cNvSpPr/>
          <p:nvPr/>
        </p:nvSpPr>
        <p:spPr>
          <a:xfrm>
            <a:off x="3675529" y="3663575"/>
            <a:ext cx="1751105" cy="1476189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solidFill>
              <a:srgbClr val="00B050">
                <a:alpha val="4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493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중첩 반복 구조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중첩 반복 구조 사용 예</a:t>
            </a:r>
            <a:endParaRPr lang="en-US" altLang="ko-KR" dirty="0"/>
          </a:p>
          <a:p>
            <a:pPr lvl="1"/>
            <a:r>
              <a:rPr lang="ko-KR" altLang="en-US" dirty="0"/>
              <a:t>구구단 계산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2836" y="3037992"/>
            <a:ext cx="1694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Q.</a:t>
            </a:r>
          </a:p>
          <a:p>
            <a:pPr algn="ctr"/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내부 </a:t>
            </a:r>
            <a:r>
              <a:rPr lang="ko-KR" altLang="en-US" sz="2400" dirty="0" err="1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반복문의</a:t>
            </a:r>
            <a:endParaRPr lang="en-US" altLang="ko-KR" sz="2400" dirty="0">
              <a:latin typeface="메이플스토리" panose="02020603020101020101" pitchFamily="18" charset="-127"/>
              <a:ea typeface="메이플스토리" panose="02020603020101020101" pitchFamily="18" charset="-127"/>
            </a:endParaRPr>
          </a:p>
          <a:p>
            <a:pPr algn="ctr"/>
            <a:r>
              <a:rPr lang="ko-KR" altLang="en-US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실행 횟수는</a:t>
            </a:r>
            <a:r>
              <a:rPr lang="en-US" altLang="ko-KR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5824" y="4627180"/>
            <a:ext cx="9973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20603020101020101" pitchFamily="18" charset="-127"/>
                <a:ea typeface="메이플스토리" panose="02020603020101020101" pitchFamily="18" charset="-127"/>
              </a:rPr>
              <a:t>A.</a:t>
            </a:r>
          </a:p>
          <a:p>
            <a:pPr algn="ctr"/>
            <a:r>
              <a:rPr lang="en-US" altLang="ko-KR" sz="3200" dirty="0">
                <a:solidFill>
                  <a:schemeClr val="accent2"/>
                </a:solidFill>
                <a:latin typeface="메이플스토리" panose="02020603020101020101" pitchFamily="18" charset="-127"/>
                <a:ea typeface="메이플스토리" panose="02020603020101020101" pitchFamily="18" charset="-127"/>
              </a:rPr>
              <a:t>72</a:t>
            </a:r>
            <a:r>
              <a:rPr lang="ko-KR" altLang="en-US" sz="3200" dirty="0">
                <a:solidFill>
                  <a:schemeClr val="accent2"/>
                </a:solidFill>
                <a:latin typeface="메이플스토리" panose="02020603020101020101" pitchFamily="18" charset="-127"/>
                <a:ea typeface="메이플스토리" panose="02020603020101020101" pitchFamily="18" charset="-127"/>
              </a:rPr>
              <a:t>번</a:t>
            </a:r>
            <a:endParaRPr lang="en-US" altLang="ko-KR" sz="3200" dirty="0">
              <a:solidFill>
                <a:schemeClr val="accent2"/>
              </a:solidFill>
              <a:latin typeface="메이플스토리" panose="02020603020101020101" pitchFamily="18" charset="-127"/>
              <a:ea typeface="메이플스토리" panose="0202060302010102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146" y="2376477"/>
            <a:ext cx="4355708" cy="4107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직사각형 12"/>
          <p:cNvSpPr/>
          <p:nvPr/>
        </p:nvSpPr>
        <p:spPr>
          <a:xfrm>
            <a:off x="2996479" y="4340401"/>
            <a:ext cx="3636048" cy="1108804"/>
          </a:xfrm>
          <a:prstGeom prst="rect">
            <a:avLst/>
          </a:prstGeom>
          <a:noFill/>
          <a:ln w="57150">
            <a:solidFill>
              <a:srgbClr val="00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36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실습</a:t>
            </a:r>
            <a:r>
              <a:rPr lang="en-US" altLang="ko-KR" dirty="0"/>
              <a:t>] </a:t>
            </a:r>
            <a:r>
              <a:rPr lang="ko-KR" altLang="en-US" dirty="0"/>
              <a:t>구구단 계산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실행 조건</a:t>
            </a:r>
            <a:endParaRPr lang="en-US" altLang="ko-KR" dirty="0"/>
          </a:p>
          <a:p>
            <a:pPr lvl="1"/>
            <a:r>
              <a:rPr lang="ko-KR" altLang="en-US" dirty="0"/>
              <a:t>고양이가 구구단을 </a:t>
            </a:r>
            <a:r>
              <a:rPr lang="en-US" altLang="ko-KR" dirty="0"/>
              <a:t>2</a:t>
            </a:r>
            <a:r>
              <a:rPr lang="ko-KR" altLang="en-US" dirty="0"/>
              <a:t>단부터 </a:t>
            </a:r>
            <a:r>
              <a:rPr lang="en-US" altLang="ko-KR" dirty="0"/>
              <a:t>9</a:t>
            </a:r>
            <a:r>
              <a:rPr lang="ko-KR" altLang="en-US" dirty="0"/>
              <a:t>단까지 아래 그림처럼 말함</a:t>
            </a:r>
            <a:endParaRPr lang="en-US" altLang="ko-KR" dirty="0"/>
          </a:p>
          <a:p>
            <a:pPr lvl="1"/>
            <a:r>
              <a:rPr lang="ko-KR" altLang="en-US" dirty="0"/>
              <a:t>곱셈 결과를 말한 후 </a:t>
            </a:r>
            <a:r>
              <a:rPr lang="en-US" altLang="ko-KR" dirty="0"/>
              <a:t>0.5</a:t>
            </a:r>
            <a:r>
              <a:rPr lang="ko-KR" altLang="en-US" dirty="0"/>
              <a:t>초 기다린 후 다음 곱셈 결과를 말함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435" y="2929899"/>
            <a:ext cx="3046179" cy="345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94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실습</a:t>
            </a:r>
            <a:r>
              <a:rPr lang="en-US" altLang="ko-KR" dirty="0"/>
              <a:t>] </a:t>
            </a:r>
            <a:r>
              <a:rPr lang="ko-KR" altLang="en-US" dirty="0"/>
              <a:t>구구단 계산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소스 코드</a:t>
            </a:r>
            <a:endParaRPr lang="en-US" altLang="ko-KR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521" y="1995906"/>
            <a:ext cx="7022958" cy="4582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47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실습</a:t>
            </a:r>
            <a:r>
              <a:rPr lang="en-US" altLang="ko-KR" dirty="0"/>
              <a:t>] </a:t>
            </a:r>
            <a:r>
              <a:rPr lang="ko-KR" altLang="en-US" dirty="0" err="1"/>
              <a:t>쥐잡기</a:t>
            </a:r>
            <a:r>
              <a:rPr lang="ko-KR" altLang="en-US" dirty="0"/>
              <a:t> 게임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실행 화면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698" y="1988840"/>
            <a:ext cx="5700605" cy="418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93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실습</a:t>
            </a:r>
            <a:r>
              <a:rPr lang="en-US" altLang="ko-KR" dirty="0"/>
              <a:t>] </a:t>
            </a:r>
            <a:r>
              <a:rPr lang="ko-KR" altLang="en-US" dirty="0" err="1"/>
              <a:t>쥐잡기</a:t>
            </a:r>
            <a:r>
              <a:rPr lang="ko-KR" altLang="en-US" dirty="0"/>
              <a:t> 게임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고양이 실행 조건</a:t>
            </a:r>
            <a:endParaRPr lang="en-US" altLang="ko-KR" dirty="0"/>
          </a:p>
          <a:p>
            <a:pPr lvl="1"/>
            <a:r>
              <a:rPr lang="ko-KR" altLang="en-US" dirty="0"/>
              <a:t>화면 가운데에서 시작</a:t>
            </a:r>
            <a:endParaRPr lang="en-US" altLang="ko-KR" dirty="0"/>
          </a:p>
          <a:p>
            <a:pPr lvl="1"/>
            <a:r>
              <a:rPr lang="ko-KR" altLang="en-US" dirty="0"/>
              <a:t>시작과 동시에 고양이는 앞</a:t>
            </a:r>
            <a:r>
              <a:rPr lang="en-US" altLang="ko-KR" dirty="0"/>
              <a:t>(</a:t>
            </a:r>
            <a:r>
              <a:rPr lang="ko-KR" altLang="en-US" dirty="0"/>
              <a:t>머리</a:t>
            </a:r>
            <a:r>
              <a:rPr lang="en-US" altLang="ko-KR" dirty="0"/>
              <a:t>)</a:t>
            </a:r>
            <a:r>
              <a:rPr lang="ko-KR" altLang="en-US" dirty="0"/>
              <a:t>쪽으로 계속 전진</a:t>
            </a:r>
            <a:endParaRPr lang="en-US" altLang="ko-KR" dirty="0"/>
          </a:p>
          <a:p>
            <a:pPr lvl="1"/>
            <a:r>
              <a:rPr lang="ko-KR" altLang="en-US" dirty="0"/>
              <a:t>방향키를 눌러 고양이 방향을 변경</a:t>
            </a:r>
            <a:endParaRPr lang="en-US" altLang="ko-KR" dirty="0"/>
          </a:p>
          <a:p>
            <a:pPr lvl="1"/>
            <a:r>
              <a:rPr lang="ko-KR" altLang="en-US" dirty="0"/>
              <a:t>고양이가 이동하면 지나온 경로가 노란색으로 </a:t>
            </a:r>
            <a:r>
              <a:rPr lang="ko-KR" altLang="en-US" dirty="0" err="1"/>
              <a:t>그려짐</a:t>
            </a:r>
            <a:endParaRPr lang="en-US" altLang="ko-KR" dirty="0"/>
          </a:p>
          <a:p>
            <a:pPr lvl="1"/>
            <a:r>
              <a:rPr lang="ko-KR" altLang="en-US" dirty="0"/>
              <a:t>고양이가 벽에 닿거나 지나온 경로에 닿으면 멈춤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☞ 게임 패배</a:t>
            </a:r>
            <a:r>
              <a:rPr lang="en-US" altLang="ko-KR" dirty="0"/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025" y="4186519"/>
            <a:ext cx="3561975" cy="267148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0" y="5229200"/>
            <a:ext cx="1330093" cy="1628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1D8279-EC1E-D87F-73C8-E502FFC357FA}"/>
              </a:ext>
            </a:extLst>
          </p:cNvPr>
          <p:cNvSpPr txBox="1"/>
          <p:nvPr/>
        </p:nvSpPr>
        <p:spPr>
          <a:xfrm>
            <a:off x="2313076" y="4938443"/>
            <a:ext cx="2497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accent5"/>
                </a:solidFill>
              </a:rPr>
              <a:t>Q. </a:t>
            </a:r>
            <a:r>
              <a:rPr lang="ko-KR" altLang="en-US" sz="2400" b="1" dirty="0">
                <a:solidFill>
                  <a:schemeClr val="accent5"/>
                </a:solidFill>
              </a:rPr>
              <a:t>반복 구조가</a:t>
            </a:r>
            <a:endParaRPr lang="en-US" altLang="ko-KR" sz="2400" b="1" dirty="0">
              <a:solidFill>
                <a:schemeClr val="accent5"/>
              </a:solidFill>
            </a:endParaRPr>
          </a:p>
          <a:p>
            <a:r>
              <a:rPr lang="ko-KR" altLang="en-US" sz="2400" b="1" dirty="0">
                <a:solidFill>
                  <a:schemeClr val="accent5"/>
                </a:solidFill>
              </a:rPr>
              <a:t>  사용되는 곳은</a:t>
            </a:r>
            <a:r>
              <a:rPr lang="en-US" altLang="ko-KR" sz="2400" b="1" dirty="0">
                <a:solidFill>
                  <a:schemeClr val="accent5"/>
                </a:solidFill>
              </a:rPr>
              <a:t>?</a:t>
            </a:r>
            <a:endParaRPr lang="ko-KR" altLang="en-US" sz="2400" b="1" dirty="0">
              <a:solidFill>
                <a:schemeClr val="accent5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C504EE8B-C723-BE1E-AA25-DDAADC42E496}"/>
              </a:ext>
            </a:extLst>
          </p:cNvPr>
          <p:cNvSpPr/>
          <p:nvPr/>
        </p:nvSpPr>
        <p:spPr>
          <a:xfrm>
            <a:off x="5899355" y="2074606"/>
            <a:ext cx="1356851" cy="707923"/>
          </a:xfrm>
          <a:prstGeom prst="ellipse">
            <a:avLst/>
          </a:prstGeom>
          <a:noFill/>
          <a:ln w="57150">
            <a:solidFill>
              <a:srgbClr val="0070C0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0D782C1-D763-2431-3360-CE65501852E6}"/>
              </a:ext>
            </a:extLst>
          </p:cNvPr>
          <p:cNvCxnSpPr>
            <a:cxnSpLocks/>
          </p:cNvCxnSpPr>
          <p:nvPr/>
        </p:nvCxnSpPr>
        <p:spPr>
          <a:xfrm flipV="1">
            <a:off x="3675529" y="2782529"/>
            <a:ext cx="2320288" cy="2050793"/>
          </a:xfrm>
          <a:prstGeom prst="straightConnector1">
            <a:avLst/>
          </a:prstGeom>
          <a:ln w="38100">
            <a:solidFill>
              <a:srgbClr val="4A4B7D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>
            <a:extLst>
              <a:ext uri="{FF2B5EF4-FFF2-40B4-BE49-F238E27FC236}">
                <a16:creationId xmlns:a16="http://schemas.microsoft.com/office/drawing/2014/main" id="{FA5A21FA-AD69-429D-7BFE-056299DBE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874" y="5588688"/>
            <a:ext cx="728481" cy="1132787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E94DB90-B2BC-1950-0CB6-48A14CBB1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127" y="5999929"/>
            <a:ext cx="838392" cy="5801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F602F43-5A0E-DEA9-B869-AF18594289A7}"/>
              </a:ext>
            </a:extLst>
          </p:cNvPr>
          <p:cNvSpPr txBox="1"/>
          <p:nvPr/>
        </p:nvSpPr>
        <p:spPr>
          <a:xfrm>
            <a:off x="4242858" y="6191704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YD2002" panose="02020603020101020101" pitchFamily="18" charset="-127"/>
                <a:ea typeface="YD2002" panose="02020603020101020101" pitchFamily="18" charset="-127"/>
              </a:rPr>
              <a:t>탐색기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7FCE72-F6F5-09C4-2C70-89A73940D357}"/>
              </a:ext>
            </a:extLst>
          </p:cNvPr>
          <p:cNvSpPr txBox="1"/>
          <p:nvPr/>
        </p:nvSpPr>
        <p:spPr>
          <a:xfrm>
            <a:off x="4799380" y="6097240"/>
            <a:ext cx="405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=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8000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실습</a:t>
            </a:r>
            <a:r>
              <a:rPr lang="en-US" altLang="ko-KR" dirty="0"/>
              <a:t>] </a:t>
            </a:r>
            <a:r>
              <a:rPr lang="ko-KR" altLang="en-US" dirty="0" err="1"/>
              <a:t>쥐잡기</a:t>
            </a:r>
            <a:r>
              <a:rPr lang="ko-KR" altLang="en-US" dirty="0"/>
              <a:t> 게임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쥐 실행 조건</a:t>
            </a:r>
            <a:endParaRPr lang="en-US" altLang="ko-KR" dirty="0"/>
          </a:p>
          <a:p>
            <a:pPr lvl="1"/>
            <a:r>
              <a:rPr lang="ko-KR" altLang="en-US" dirty="0"/>
              <a:t>임의의 위치에서 시작</a:t>
            </a:r>
            <a:endParaRPr lang="en-US" altLang="ko-KR" dirty="0"/>
          </a:p>
          <a:p>
            <a:pPr lvl="2"/>
            <a:r>
              <a:rPr lang="ko-KR" altLang="en-US" dirty="0"/>
              <a:t>가로</a:t>
            </a:r>
            <a:r>
              <a:rPr lang="en-US" altLang="ko-KR" dirty="0"/>
              <a:t>(x)</a:t>
            </a:r>
            <a:r>
              <a:rPr lang="ko-KR" altLang="en-US" dirty="0"/>
              <a:t> 위치 범위</a:t>
            </a:r>
            <a:r>
              <a:rPr lang="en-US" altLang="ko-KR" dirty="0"/>
              <a:t>: -240 ~ 240</a:t>
            </a:r>
          </a:p>
          <a:p>
            <a:pPr lvl="2"/>
            <a:r>
              <a:rPr lang="ko-KR" altLang="en-US" dirty="0"/>
              <a:t>세로</a:t>
            </a:r>
            <a:r>
              <a:rPr lang="en-US" altLang="ko-KR" dirty="0"/>
              <a:t>(y)</a:t>
            </a:r>
            <a:r>
              <a:rPr lang="ko-KR" altLang="en-US" dirty="0"/>
              <a:t> 위치 범위</a:t>
            </a:r>
            <a:r>
              <a:rPr lang="en-US" altLang="ko-KR" dirty="0"/>
              <a:t>: -180 ~ 180</a:t>
            </a:r>
          </a:p>
          <a:p>
            <a:pPr lvl="1"/>
            <a:r>
              <a:rPr lang="ko-KR" altLang="en-US" dirty="0"/>
              <a:t>고양이에게 닿을 때까지 계속 기다리기</a:t>
            </a:r>
            <a:endParaRPr lang="en-US" altLang="ko-KR" dirty="0"/>
          </a:p>
          <a:p>
            <a:pPr lvl="1"/>
            <a:r>
              <a:rPr lang="ko-KR" altLang="en-US" dirty="0"/>
              <a:t>고양이에게 잡히면 점수 </a:t>
            </a:r>
            <a:r>
              <a:rPr lang="en-US" altLang="ko-KR" dirty="0"/>
              <a:t>1</a:t>
            </a:r>
            <a:r>
              <a:rPr lang="ko-KR" altLang="en-US" dirty="0"/>
              <a:t>점 올리기</a:t>
            </a:r>
            <a:endParaRPr lang="en-US" altLang="ko-KR" dirty="0"/>
          </a:p>
          <a:p>
            <a:pPr lvl="1"/>
            <a:r>
              <a:rPr lang="ko-KR" altLang="en-US" dirty="0"/>
              <a:t>점수가 </a:t>
            </a:r>
            <a:r>
              <a:rPr lang="en-US" altLang="ko-KR" dirty="0"/>
              <a:t>5</a:t>
            </a:r>
            <a:r>
              <a:rPr lang="ko-KR" altLang="en-US" dirty="0"/>
              <a:t>점이면 메시지 출력 후 종료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☞ 게임 승리</a:t>
            </a:r>
            <a:r>
              <a:rPr lang="en-US" altLang="ko-KR" dirty="0"/>
              <a:t>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9200"/>
            <a:ext cx="1330093" cy="16288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5582401" y="4186800"/>
            <a:ext cx="3561599" cy="2671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22677C-C653-F4A0-51EA-078116D91D16}"/>
              </a:ext>
            </a:extLst>
          </p:cNvPr>
          <p:cNvSpPr txBox="1"/>
          <p:nvPr/>
        </p:nvSpPr>
        <p:spPr>
          <a:xfrm>
            <a:off x="6096000" y="1450516"/>
            <a:ext cx="2497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accent5"/>
                </a:solidFill>
              </a:rPr>
              <a:t>Q. </a:t>
            </a:r>
            <a:r>
              <a:rPr lang="ko-KR" altLang="en-US" sz="2400" b="1" dirty="0">
                <a:solidFill>
                  <a:schemeClr val="accent5"/>
                </a:solidFill>
              </a:rPr>
              <a:t>선택 구조가</a:t>
            </a:r>
            <a:endParaRPr lang="en-US" altLang="ko-KR" sz="2400" b="1" dirty="0">
              <a:solidFill>
                <a:schemeClr val="accent5"/>
              </a:solidFill>
            </a:endParaRPr>
          </a:p>
          <a:p>
            <a:r>
              <a:rPr lang="ko-KR" altLang="en-US" sz="2400" b="1" dirty="0">
                <a:solidFill>
                  <a:schemeClr val="accent5"/>
                </a:solidFill>
              </a:rPr>
              <a:t>  사용되는 곳은</a:t>
            </a:r>
            <a:r>
              <a:rPr lang="en-US" altLang="ko-KR" sz="2400" b="1" dirty="0">
                <a:solidFill>
                  <a:schemeClr val="accent5"/>
                </a:solidFill>
              </a:rPr>
              <a:t>?</a:t>
            </a:r>
            <a:endParaRPr lang="ko-KR" altLang="en-US" sz="2400" b="1" dirty="0">
              <a:solidFill>
                <a:schemeClr val="accent5"/>
              </a:solidFill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43DBC0B6-79C9-4792-D93D-F517E71EB43A}"/>
              </a:ext>
            </a:extLst>
          </p:cNvPr>
          <p:cNvSpPr/>
          <p:nvPr/>
        </p:nvSpPr>
        <p:spPr>
          <a:xfrm>
            <a:off x="2008673" y="3765176"/>
            <a:ext cx="2694809" cy="543859"/>
          </a:xfrm>
          <a:prstGeom prst="ellipse">
            <a:avLst/>
          </a:prstGeom>
          <a:noFill/>
          <a:ln w="57150">
            <a:solidFill>
              <a:srgbClr val="0070C0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DF934F2C-3E62-9387-35D4-3BF8B149CA79}"/>
              </a:ext>
            </a:extLst>
          </p:cNvPr>
          <p:cNvCxnSpPr>
            <a:cxnSpLocks/>
          </p:cNvCxnSpPr>
          <p:nvPr/>
        </p:nvCxnSpPr>
        <p:spPr>
          <a:xfrm flipH="1">
            <a:off x="4141694" y="2218182"/>
            <a:ext cx="2157506" cy="1456892"/>
          </a:xfrm>
          <a:prstGeom prst="straightConnector1">
            <a:avLst/>
          </a:prstGeom>
          <a:ln w="38100">
            <a:solidFill>
              <a:srgbClr val="4A4B7D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그림 17">
            <a:extLst>
              <a:ext uri="{FF2B5EF4-FFF2-40B4-BE49-F238E27FC236}">
                <a16:creationId xmlns:a16="http://schemas.microsoft.com/office/drawing/2014/main" id="{C5D95D62-5B4A-80E8-4AA6-C602819C243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5170874" y="5588688"/>
            <a:ext cx="728481" cy="11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3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스크래치 프로그래밍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제어 구조의 활용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배열의 활용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9020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배열 만들기</a:t>
            </a:r>
            <a:endParaRPr lang="en-US" altLang="ko-KR" dirty="0"/>
          </a:p>
          <a:p>
            <a:pPr marL="742950" lvl="2" indent="-342900"/>
            <a:r>
              <a:rPr lang="ko-KR" altLang="en-US" dirty="0"/>
              <a:t>스크래치에서는 </a:t>
            </a:r>
            <a:r>
              <a:rPr lang="en-US" altLang="ko-KR" dirty="0"/>
              <a:t>‘</a:t>
            </a:r>
            <a:r>
              <a:rPr lang="ko-KR" altLang="en-US" dirty="0"/>
              <a:t>리스트</a:t>
            </a:r>
            <a:r>
              <a:rPr lang="en-US" altLang="ko-KR" dirty="0"/>
              <a:t>’ </a:t>
            </a:r>
            <a:r>
              <a:rPr lang="ko-KR" altLang="en-US" dirty="0"/>
              <a:t>만들기를 통해 배열을 구현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905" y="2348880"/>
            <a:ext cx="7076190" cy="38380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타원 6"/>
          <p:cNvSpPr/>
          <p:nvPr/>
        </p:nvSpPr>
        <p:spPr>
          <a:xfrm>
            <a:off x="5412192" y="3980564"/>
            <a:ext cx="432048" cy="432048"/>
          </a:xfrm>
          <a:prstGeom prst="ellips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bIns="0" rtlCol="0" anchor="ctr"/>
          <a:lstStyle/>
          <a:p>
            <a:pPr algn="ctr"/>
            <a:r>
              <a:rPr lang="en-US" altLang="ko-KR" sz="2400" dirty="0">
                <a:latin typeface="Arial Black" panose="020B0A04020102020204" pitchFamily="34" charset="0"/>
              </a:rPr>
              <a:t>1</a:t>
            </a:r>
            <a:endParaRPr lang="ko-KR" altLang="en-US" sz="2400" dirty="0">
              <a:latin typeface="Arial Black" panose="020B0A04020102020204" pitchFamily="34" charset="0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5412192" y="4635208"/>
            <a:ext cx="432048" cy="432048"/>
          </a:xfrm>
          <a:prstGeom prst="ellips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0" bIns="0" rtlCol="0" anchor="ctr"/>
          <a:lstStyle/>
          <a:p>
            <a:pPr algn="ctr"/>
            <a:r>
              <a:rPr lang="en-US" altLang="ko-KR" sz="2400" dirty="0">
                <a:latin typeface="Arial Black" panose="020B0A04020102020204" pitchFamily="34" charset="0"/>
              </a:rPr>
              <a:t>2</a:t>
            </a:r>
            <a:endParaRPr lang="ko-KR" alt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9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문제 분석</a:t>
            </a: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→ 해결 방법 찾기</a:t>
            </a: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</a:p>
          <a:p>
            <a:pPr marL="742950" lvl="2" indent="-342900"/>
            <a:r>
              <a:rPr lang="ko-KR" altLang="en-US" dirty="0"/>
              <a:t>배열에 과목별 </a:t>
            </a:r>
            <a:r>
              <a:rPr lang="ko-KR" altLang="en-US" dirty="0">
                <a:solidFill>
                  <a:schemeClr val="accent2"/>
                </a:solidFill>
              </a:rPr>
              <a:t>점수를 입력</a:t>
            </a:r>
            <a:endParaRPr lang="en-US" altLang="ko-KR" dirty="0">
              <a:solidFill>
                <a:schemeClr val="accent2"/>
              </a:solidFill>
            </a:endParaRPr>
          </a:p>
          <a:p>
            <a:pPr marL="742950" lvl="2" indent="-342900"/>
            <a:r>
              <a:rPr lang="ko-KR" altLang="en-US" dirty="0"/>
              <a:t>첫 번째 과목 점수부터 하나씩 읽으면서 </a:t>
            </a:r>
            <a:r>
              <a:rPr lang="ko-KR" altLang="en-US" dirty="0">
                <a:solidFill>
                  <a:schemeClr val="accent2"/>
                </a:solidFill>
              </a:rPr>
              <a:t>총점을 구함</a:t>
            </a:r>
            <a:endParaRPr lang="en-US" altLang="ko-KR" dirty="0">
              <a:solidFill>
                <a:schemeClr val="accent2"/>
              </a:solidFill>
            </a:endParaRPr>
          </a:p>
          <a:p>
            <a:pPr marL="742950" lvl="2" indent="-342900"/>
            <a:r>
              <a:rPr lang="ko-KR" altLang="en-US" dirty="0"/>
              <a:t>총점을 배열의 크기</a:t>
            </a:r>
            <a:r>
              <a:rPr lang="en-US" altLang="ko-KR" dirty="0"/>
              <a:t>(= </a:t>
            </a:r>
            <a:r>
              <a:rPr lang="ko-KR" altLang="en-US" dirty="0"/>
              <a:t>과목 수</a:t>
            </a:r>
            <a:r>
              <a:rPr lang="en-US" altLang="ko-KR" dirty="0"/>
              <a:t>)</a:t>
            </a:r>
            <a:r>
              <a:rPr lang="ko-KR" altLang="en-US" dirty="0"/>
              <a:t>로 나누어 </a:t>
            </a:r>
            <a:r>
              <a:rPr lang="ko-KR" altLang="en-US" dirty="0">
                <a:solidFill>
                  <a:schemeClr val="accent2"/>
                </a:solidFill>
              </a:rPr>
              <a:t>평균을 구함</a:t>
            </a:r>
            <a:endParaRPr lang="en-US" altLang="ko-KR" dirty="0">
              <a:solidFill>
                <a:schemeClr val="accent2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369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입출력 설계</a:t>
            </a: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→ 자료 저장 공간 만들기</a:t>
            </a: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</a:p>
          <a:p>
            <a:pPr marL="742950" lvl="2" indent="-342900"/>
            <a:r>
              <a:rPr lang="ko-KR" altLang="en-US" dirty="0">
                <a:solidFill>
                  <a:schemeClr val="accent2"/>
                </a:solidFill>
              </a:rPr>
              <a:t>과목 점수</a:t>
            </a:r>
            <a:r>
              <a:rPr lang="ko-KR" altLang="en-US" dirty="0"/>
              <a:t>들을 저장할 </a:t>
            </a:r>
            <a:r>
              <a:rPr lang="ko-KR" altLang="en-US" dirty="0">
                <a:solidFill>
                  <a:srgbClr val="C00000"/>
                </a:solidFill>
              </a:rPr>
              <a:t>배열</a:t>
            </a:r>
            <a:r>
              <a:rPr lang="ko-KR" altLang="en-US" dirty="0"/>
              <a:t>을 만들고 </a:t>
            </a:r>
            <a:r>
              <a:rPr lang="en-US" altLang="ko-KR" dirty="0"/>
              <a:t>0</a:t>
            </a:r>
            <a:r>
              <a:rPr lang="ko-KR" altLang="en-US" dirty="0"/>
              <a:t>으로 초기화</a:t>
            </a:r>
            <a:endParaRPr lang="en-US" altLang="ko-KR" dirty="0"/>
          </a:p>
          <a:p>
            <a:pPr marL="742950" lvl="2" indent="-342900"/>
            <a:r>
              <a:rPr lang="ko-KR" altLang="en-US" dirty="0">
                <a:solidFill>
                  <a:schemeClr val="accent2"/>
                </a:solidFill>
              </a:rPr>
              <a:t>총점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chemeClr val="accent2"/>
                </a:solidFill>
              </a:rPr>
              <a:t>평균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chemeClr val="accent2"/>
                </a:solidFill>
              </a:rPr>
              <a:t>배열 첨자</a:t>
            </a:r>
            <a:r>
              <a:rPr lang="ko-KR" altLang="en-US" dirty="0"/>
              <a:t>를 저장할 </a:t>
            </a:r>
            <a:r>
              <a:rPr lang="ko-KR" altLang="en-US" dirty="0">
                <a:solidFill>
                  <a:srgbClr val="C00000"/>
                </a:solidFill>
              </a:rPr>
              <a:t>변수</a:t>
            </a:r>
            <a:r>
              <a:rPr lang="ko-KR" altLang="en-US" dirty="0"/>
              <a:t>를 만들고 </a:t>
            </a:r>
            <a:r>
              <a:rPr lang="en-US" altLang="ko-KR" dirty="0"/>
              <a:t>0</a:t>
            </a:r>
            <a:r>
              <a:rPr lang="ko-KR" altLang="en-US" dirty="0"/>
              <a:t>으로 초기화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3429000"/>
            <a:ext cx="5191501" cy="2809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914" y="4276483"/>
            <a:ext cx="895238" cy="11142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81" y="4524102"/>
            <a:ext cx="971429" cy="619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802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알고리즘 설계</a:t>
            </a:r>
            <a:r>
              <a:rPr lang="en-US" altLang="ko-KR" dirty="0"/>
              <a:t>(</a:t>
            </a:r>
            <a:r>
              <a:rPr lang="ko-KR" altLang="en-US" dirty="0"/>
              <a:t>→ 구체적인 문제 해결 절차 작성하기</a:t>
            </a:r>
            <a:r>
              <a:rPr lang="en-US" altLang="ko-KR" dirty="0"/>
              <a:t>)</a:t>
            </a:r>
          </a:p>
          <a:p>
            <a:pPr marL="857250" lvl="2" indent="-457200">
              <a:buFont typeface="+mj-ea"/>
              <a:buAutoNum type="circleNumDbPlain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배열의 값과 변수를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‘0’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으로 초기화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lvl="3" indent="0">
              <a:buNone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☞ 일반적으로 입출력 설계 단계에 포함됨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lvl="2" indent="-457200">
              <a:buFont typeface="+mj-ea"/>
              <a:buAutoNum type="circleNumDbPlain"/>
            </a:pPr>
            <a:r>
              <a:rPr lang="ko-KR" altLang="en-US" dirty="0"/>
              <a:t>과목별 점수를 입력 받아서 배열에 저장</a:t>
            </a:r>
            <a:endParaRPr lang="en-US" altLang="ko-KR" dirty="0"/>
          </a:p>
          <a:p>
            <a:pPr marL="857250" lvl="2" indent="-457200">
              <a:buFont typeface="+mj-ea"/>
              <a:buAutoNum type="circleNumDbPlain"/>
            </a:pPr>
            <a:r>
              <a:rPr lang="ko-KR" altLang="en-US" dirty="0"/>
              <a:t>배열 첨자를 </a:t>
            </a:r>
            <a:r>
              <a:rPr lang="en-US" altLang="ko-KR" dirty="0"/>
              <a:t>1</a:t>
            </a:r>
            <a:r>
              <a:rPr lang="ko-KR" altLang="en-US" dirty="0"/>
              <a:t> 증가한 후 점수의 누적 합계 계산</a:t>
            </a:r>
            <a:endParaRPr lang="en-US" altLang="ko-KR" dirty="0"/>
          </a:p>
          <a:p>
            <a:pPr marL="857250" lvl="3" indent="0">
              <a:buNone/>
            </a:pPr>
            <a:r>
              <a:rPr lang="ko-KR" altLang="en-US" dirty="0"/>
              <a:t>☞ 위 연산을 배열의 크기</a:t>
            </a:r>
            <a:r>
              <a:rPr lang="en-US" altLang="ko-KR" dirty="0"/>
              <a:t>(= </a:t>
            </a:r>
            <a:r>
              <a:rPr lang="ko-KR" altLang="en-US" dirty="0"/>
              <a:t>과목 수</a:t>
            </a:r>
            <a:r>
              <a:rPr lang="en-US" altLang="ko-KR" dirty="0"/>
              <a:t>) </a:t>
            </a:r>
            <a:r>
              <a:rPr lang="ko-KR" altLang="en-US" dirty="0"/>
              <a:t>만큼 반복</a:t>
            </a:r>
            <a:endParaRPr lang="en-US" altLang="ko-KR" dirty="0"/>
          </a:p>
          <a:p>
            <a:pPr marL="857250" lvl="2" indent="-457200">
              <a:buFont typeface="+mj-ea"/>
              <a:buAutoNum type="circleNumDbPlain"/>
            </a:pPr>
            <a:r>
              <a:rPr lang="ko-KR" altLang="en-US" dirty="0"/>
              <a:t>총점을 배열의 크기로 나누어 평균 계산</a:t>
            </a:r>
            <a:endParaRPr lang="en-US" altLang="ko-KR" dirty="0"/>
          </a:p>
          <a:p>
            <a:pPr marL="857250" lvl="2" indent="-457200">
              <a:buFont typeface="+mj-ea"/>
              <a:buAutoNum type="circleNumDbPlain"/>
            </a:pPr>
            <a:r>
              <a:rPr lang="ko-KR" altLang="en-US" dirty="0"/>
              <a:t>총점과 평균 출력</a:t>
            </a:r>
            <a:endParaRPr lang="en-US" altLang="ko-KR" dirty="0"/>
          </a:p>
          <a:p>
            <a:pPr marL="1314450" lvl="3" indent="-457200">
              <a:buFont typeface="+mj-ea"/>
              <a:buAutoNum type="circleNumDbPlain"/>
            </a:pPr>
            <a:endParaRPr lang="en-US" altLang="ko-KR" dirty="0"/>
          </a:p>
          <a:p>
            <a:pPr marL="1314450" lvl="3" indent="-457200">
              <a:buFont typeface="+mj-ea"/>
              <a:buAutoNum type="circleNumDbPlain"/>
            </a:pP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08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4. 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순서도</a:t>
            </a:r>
            <a:endParaRPr lang="en-US" altLang="ko-KR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679" y="1441807"/>
            <a:ext cx="1974642" cy="522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70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5. </a:t>
            </a:r>
            <a:r>
              <a:rPr lang="ko-KR" altLang="en-US" dirty="0"/>
              <a:t>코딩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36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809" y="1916832"/>
            <a:ext cx="6552381" cy="8628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991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0 -0.60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6. </a:t>
            </a:r>
            <a:r>
              <a:rPr lang="ko-KR" altLang="en-US" dirty="0"/>
              <a:t>실행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37</a:t>
            </a:fld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2"/>
          <a:srcRect r="17273"/>
          <a:stretch/>
        </p:blipFill>
        <p:spPr>
          <a:xfrm>
            <a:off x="420611" y="2183634"/>
            <a:ext cx="3609730" cy="3403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/>
          <a:srcRect r="22744"/>
          <a:stretch/>
        </p:blipFill>
        <p:spPr>
          <a:xfrm>
            <a:off x="5307824" y="2183634"/>
            <a:ext cx="3373124" cy="34056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톱니 모양의 오른쪽 화살표 15"/>
          <p:cNvSpPr/>
          <p:nvPr/>
        </p:nvSpPr>
        <p:spPr>
          <a:xfrm>
            <a:off x="4315970" y="3595838"/>
            <a:ext cx="706225" cy="579068"/>
          </a:xfrm>
          <a:prstGeom prst="notchedRightArrow">
            <a:avLst>
              <a:gd name="adj1" fmla="val 41956"/>
              <a:gd name="adj2" fmla="val 57344"/>
            </a:avLst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60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국어</a:t>
            </a:r>
            <a:r>
              <a:rPr lang="en-US" altLang="ko-KR" dirty="0"/>
              <a:t>, </a:t>
            </a:r>
            <a:r>
              <a:rPr lang="ko-KR" altLang="en-US" dirty="0"/>
              <a:t>영어</a:t>
            </a:r>
            <a:r>
              <a:rPr lang="en-US" altLang="ko-KR" dirty="0"/>
              <a:t>, </a:t>
            </a:r>
            <a:r>
              <a:rPr lang="ko-KR" altLang="en-US" dirty="0"/>
              <a:t>정보 과목 점수의 총점과 평균 구하기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5. 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코딩 </a:t>
            </a:r>
            <a:r>
              <a:rPr lang="en-US" altLang="ko-K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</a:t>
            </a:r>
            <a:r>
              <a:rPr lang="ko-KR" alt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반복 구조를 사용하여 총점 계산</a:t>
            </a:r>
            <a:endParaRPr lang="en-US" altLang="ko-KR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447" y="1950982"/>
            <a:ext cx="7041106" cy="2054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426" y="4920376"/>
            <a:ext cx="3501148" cy="1676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톱니 모양의 오른쪽 화살표 7"/>
          <p:cNvSpPr/>
          <p:nvPr/>
        </p:nvSpPr>
        <p:spPr>
          <a:xfrm rot="16200000">
            <a:off x="4218886" y="4177431"/>
            <a:ext cx="706225" cy="579068"/>
          </a:xfrm>
          <a:prstGeom prst="notchedRightArrow">
            <a:avLst>
              <a:gd name="adj1" fmla="val 41956"/>
              <a:gd name="adj2" fmla="val 57344"/>
            </a:avLst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255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51657</TotalTime>
  <Words>1135</Words>
  <Application>Microsoft Office PowerPoint</Application>
  <PresentationFormat>화면 슬라이드 쇼(4:3)</PresentationFormat>
  <Paragraphs>264</Paragraphs>
  <Slides>38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51" baseType="lpstr">
      <vt:lpstr>맑은 고딕</vt:lpstr>
      <vt:lpstr>메이플스토리</vt:lpstr>
      <vt:lpstr>HY견고딕</vt:lpstr>
      <vt:lpstr>나눔스퀘어 네오 Regular</vt:lpstr>
      <vt:lpstr>YD2002</vt:lpstr>
      <vt:lpstr>나눔스퀘어 네오 Heavy</vt:lpstr>
      <vt:lpstr>HY견명조</vt:lpstr>
      <vt:lpstr>Arial</vt:lpstr>
      <vt:lpstr>Wingdings</vt:lpstr>
      <vt:lpstr>나눔스퀘어 네오 Light</vt:lpstr>
      <vt:lpstr>Arial Black</vt:lpstr>
      <vt:lpstr>Office 테마</vt:lpstr>
      <vt:lpstr>Image</vt:lpstr>
      <vt:lpstr>PowerPoint 프레젠테이션</vt:lpstr>
      <vt:lpstr>스크래치 프로그래밍</vt:lpstr>
      <vt:lpstr>스크래치</vt:lpstr>
      <vt:lpstr>스크래치 화면 구성</vt:lpstr>
      <vt:lpstr>제어 구조</vt:lpstr>
      <vt:lpstr>선택 구조 만들기</vt:lpstr>
      <vt:lpstr>선택 구조 만들기</vt:lpstr>
      <vt:lpstr>선택 구조 만들기</vt:lpstr>
      <vt:lpstr>선택 구조 만들기</vt:lpstr>
      <vt:lpstr>선택 구조 만들기</vt:lpstr>
      <vt:lpstr>비만도 알림 앱 만들기</vt:lpstr>
      <vt:lpstr>비만도 알림 앱 만들기</vt:lpstr>
      <vt:lpstr>비만도 알림 앱 만들기</vt:lpstr>
      <vt:lpstr>비만도 알림 앱 만들기</vt:lpstr>
      <vt:lpstr>비만도 알림 앱 만들기</vt:lpstr>
      <vt:lpstr>PowerPoint 프레젠테이션</vt:lpstr>
      <vt:lpstr>제어 구조</vt:lpstr>
      <vt:lpstr>1-1 문제 분해와 모델링 (p94)</vt:lpstr>
      <vt:lpstr>반복 구조 만들기</vt:lpstr>
      <vt:lpstr>반복 구조 만들기</vt:lpstr>
      <vt:lpstr>반복 구조 만들기</vt:lpstr>
      <vt:lpstr>반복 구조 만들기</vt:lpstr>
      <vt:lpstr>반복 구조 만들기</vt:lpstr>
      <vt:lpstr>중첩 반복 구조 만들기</vt:lpstr>
      <vt:lpstr>[실습] 구구단 계산</vt:lpstr>
      <vt:lpstr>[실습] 구구단 계산</vt:lpstr>
      <vt:lpstr>[실습] 쥐잡기 게임</vt:lpstr>
      <vt:lpstr>[실습] 쥐잡기 게임</vt:lpstr>
      <vt:lpstr>[실습] 쥐잡기 게임</vt:lpstr>
      <vt:lpstr>스크래치 프로그래밍</vt:lpstr>
      <vt:lpstr>국어, 영어, 정보 과목 점수의 총점과 평균 구하기</vt:lpstr>
      <vt:lpstr>국어, 영어, 정보 과목 점수의 총점과 평균 구하기</vt:lpstr>
      <vt:lpstr>국어, 영어, 정보 과목 점수의 총점과 평균 구하기</vt:lpstr>
      <vt:lpstr>국어, 영어, 정보 과목 점수의 총점과 평균 구하기</vt:lpstr>
      <vt:lpstr>국어, 영어, 정보 과목 점수의 총점과 평균 구하기</vt:lpstr>
      <vt:lpstr>국어, 영어, 정보 과목 점수의 총점과 평균 구하기</vt:lpstr>
      <vt:lpstr>국어, 영어, 정보 과목 점수의 총점과 평균 구하기</vt:lpstr>
      <vt:lpstr>국어, 영어, 정보 과목 점수의 총점과 평균 구하기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503</cp:revision>
  <dcterms:created xsi:type="dcterms:W3CDTF">2020-11-27T06:00:28Z</dcterms:created>
  <dcterms:modified xsi:type="dcterms:W3CDTF">2026-09-30T16:17:17Z</dcterms:modified>
</cp:coreProperties>
</file>