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37"/>
  </p:notesMasterIdLst>
  <p:sldIdLst>
    <p:sldId id="582" r:id="rId2"/>
    <p:sldId id="413" r:id="rId3"/>
    <p:sldId id="441" r:id="rId4"/>
    <p:sldId id="442" r:id="rId5"/>
    <p:sldId id="443" r:id="rId6"/>
    <p:sldId id="444" r:id="rId7"/>
    <p:sldId id="503" r:id="rId8"/>
    <p:sldId id="511" r:id="rId9"/>
    <p:sldId id="504" r:id="rId10"/>
    <p:sldId id="505" r:id="rId11"/>
    <p:sldId id="446" r:id="rId12"/>
    <p:sldId id="447" r:id="rId13"/>
    <p:sldId id="448" r:id="rId14"/>
    <p:sldId id="449" r:id="rId15"/>
    <p:sldId id="450" r:id="rId16"/>
    <p:sldId id="451" r:id="rId17"/>
    <p:sldId id="500" r:id="rId18"/>
    <p:sldId id="454" r:id="rId19"/>
    <p:sldId id="455" r:id="rId20"/>
    <p:sldId id="506" r:id="rId21"/>
    <p:sldId id="507" r:id="rId22"/>
    <p:sldId id="490" r:id="rId23"/>
    <p:sldId id="502" r:id="rId24"/>
    <p:sldId id="510" r:id="rId25"/>
    <p:sldId id="458" r:id="rId26"/>
    <p:sldId id="491" r:id="rId27"/>
    <p:sldId id="492" r:id="rId28"/>
    <p:sldId id="493" r:id="rId29"/>
    <p:sldId id="494" r:id="rId30"/>
    <p:sldId id="495" r:id="rId31"/>
    <p:sldId id="496" r:id="rId32"/>
    <p:sldId id="501" r:id="rId33"/>
    <p:sldId id="467" r:id="rId34"/>
    <p:sldId id="468" r:id="rId35"/>
    <p:sldId id="508" r:id="rId36"/>
  </p:sldIdLst>
  <p:sldSz cx="9144000" cy="6858000" type="screen4x3"/>
  <p:notesSz cx="6858000" cy="9144000"/>
  <p:embeddedFontLst>
    <p:embeddedFont>
      <p:font typeface="HY수평선B" panose="02030600000101010101" charset="-127"/>
      <p:regular r:id="rId38"/>
    </p:embeddedFont>
    <p:embeddedFont>
      <p:font typeface="HY견명조" panose="02030600000101010101" pitchFamily="18" charset="-127"/>
      <p:regular r:id="rId39"/>
    </p:embeddedFont>
    <p:embeddedFont>
      <p:font typeface="YD2002" panose="02020603020101020101" pitchFamily="18" charset="-127"/>
      <p:regular r:id="rId40"/>
    </p:embeddedFont>
    <p:embeddedFont>
      <p:font typeface="나눔스퀘어 네오 Heavy" panose="00000A00000000000000" pitchFamily="2" charset="-127"/>
      <p:bold r:id="rId41"/>
    </p:embeddedFont>
    <p:embeddedFont>
      <p:font typeface="나눔스퀘어 네오 Light" panose="00000400000000000000" pitchFamily="2" charset="-127"/>
      <p:regular r:id="rId42"/>
    </p:embeddedFont>
    <p:embeddedFont>
      <p:font typeface="나눔스퀘어 네오 Regular" panose="00000500000000000000" pitchFamily="2" charset="-127"/>
      <p:regular r:id="rId43"/>
    </p:embeddedFont>
    <p:embeddedFont>
      <p:font typeface="맑은 고딕" panose="020B0503020000020004" pitchFamily="50" charset="-127"/>
      <p:regular r:id="rId44"/>
      <p:bold r:id="rId45"/>
    </p:embeddedFont>
    <p:embeddedFont>
      <p:font typeface="메이플스토리" panose="02000300000000000000" pitchFamily="2" charset="-127"/>
      <p:regular r:id="rId46"/>
      <p:bold r:id="rId4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120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2024-07-21 Sun요일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8549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0077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6481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228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908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6692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7478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691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0033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4605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415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233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6581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7919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6297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00591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5692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4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08633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03813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12612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06596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4452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75531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9873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06855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7326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61031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40007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5804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25272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8202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수평선B" panose="02030600000101010101" pitchFamily="18" charset="-127"/>
                <a:ea typeface="HY수평선B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2024-07-21 Sun요일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4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2024-07-21 Sun요일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2024-07-21 Sun요일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2024-07-21 Sun요일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2024-07-21 Sun요일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2024-07-21 Sun요일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www.youtube.com/watch?v=T4Hjru9cZ9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ZZSB27V-MYw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://hubolab.kaist.ac.kr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ikxFZZO2s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times.kr/news/articleView.html?idxno=12605" TargetMode="External"/><Relationship Id="rId7" Type="http://schemas.openxmlformats.org/officeDocument/2006/relationships/hyperlink" Target="https://www.youtube.com/watch?v=O2_NEy0iDc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youtu.be/GJZeMgqQMjA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youtu.be/LikxFZZO2s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o.com/en-us/mindstorms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robotis.com/shop/list.php?ca_id=102010" TargetMode="External"/><Relationship Id="rId5" Type="http://schemas.openxmlformats.org/officeDocument/2006/relationships/hyperlink" Target="http://www.picocricket.com/" TargetMode="External"/><Relationship Id="rId4" Type="http://schemas.openxmlformats.org/officeDocument/2006/relationships/hyperlink" Target="https://www.vexrobotics.com/vexiq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jpg"/><Relationship Id="rId4" Type="http://schemas.openxmlformats.org/officeDocument/2006/relationships/image" Target="../media/image20.png"/><Relationship Id="rId9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836712"/>
            <a:ext cx="8229600" cy="3096344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ROBOT Programming</a:t>
            </a:r>
          </a:p>
          <a:p>
            <a:pPr algn="ctr">
              <a:lnSpc>
                <a:spcPct val="150000"/>
              </a:lnSpc>
            </a:pP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Using MINDSTORMS EV3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8764" y="4561251"/>
            <a:ext cx="58464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2800" i="1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2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Gyeonggido</a:t>
            </a:r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Office of Education</a:t>
            </a:r>
          </a:p>
        </p:txBody>
      </p:sp>
      <p:pic>
        <p:nvPicPr>
          <p:cNvPr id="2" name="Picture 4" descr="http://www.cckorea.org/images/b05.jpg">
            <a:extLst>
              <a:ext uri="{FF2B5EF4-FFF2-40B4-BE49-F238E27FC236}">
                <a16:creationId xmlns:a16="http://schemas.microsoft.com/office/drawing/2014/main" id="{CB4E21AC-C1CA-8C48-E283-B107343FB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5920C5-DC48-E653-9080-ADCE9F963CB9}"/>
              </a:ext>
            </a:extLst>
          </p:cNvPr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01 EV3 </a:t>
            </a:r>
            <a:r>
              <a:rPr lang="ko-KR" altLang="en-US"/>
              <a:t>소개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로봇 이해하기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2. EV3</a:t>
            </a:r>
            <a:r>
              <a:rPr lang="ko-KR" altLang="en-US" dirty="0"/>
              <a:t> 알아보기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9400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417" y="3059313"/>
            <a:ext cx="2741290" cy="3464991"/>
          </a:xfrm>
          <a:prstGeom prst="rect">
            <a:avLst/>
          </a:prstGeom>
        </p:spPr>
      </p:pic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로봇의 정의와 역사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로봇</a:t>
            </a:r>
            <a:r>
              <a:rPr lang="en-US" altLang="ko-KR" dirty="0"/>
              <a:t>(robot)</a:t>
            </a:r>
            <a:r>
              <a:rPr lang="ko-KR" altLang="en-US" dirty="0"/>
              <a:t>이란</a:t>
            </a:r>
            <a:endParaRPr lang="en-US" altLang="ko-KR" dirty="0"/>
          </a:p>
          <a:p>
            <a:pPr lvl="1"/>
            <a:r>
              <a:rPr lang="ko-KR" altLang="en-US" dirty="0"/>
              <a:t>체코어로 </a:t>
            </a:r>
            <a:r>
              <a:rPr lang="en-US" altLang="ko-KR" dirty="0"/>
              <a:t>“</a:t>
            </a:r>
            <a:r>
              <a:rPr lang="ko-KR" altLang="en-US" dirty="0"/>
              <a:t>노동</a:t>
            </a:r>
            <a:r>
              <a:rPr lang="en-US" altLang="ko-KR" dirty="0"/>
              <a:t>”</a:t>
            </a:r>
            <a:r>
              <a:rPr lang="ko-KR" altLang="en-US" dirty="0"/>
              <a:t>을 뜻하는 </a:t>
            </a:r>
            <a:r>
              <a:rPr lang="en-US" altLang="ko-KR" dirty="0"/>
              <a:t>“</a:t>
            </a:r>
            <a:r>
              <a:rPr lang="en-US" altLang="ko-KR" dirty="0" err="1"/>
              <a:t>robota</a:t>
            </a:r>
            <a:r>
              <a:rPr lang="en-US" altLang="ko-KR" dirty="0"/>
              <a:t>”</a:t>
            </a:r>
            <a:r>
              <a:rPr lang="ko-KR" altLang="en-US" dirty="0"/>
              <a:t>가 어원</a:t>
            </a:r>
            <a:endParaRPr lang="en-US" altLang="ko-KR" dirty="0"/>
          </a:p>
          <a:p>
            <a:pPr lvl="1"/>
            <a:r>
              <a:rPr lang="ko-KR" altLang="en-US" dirty="0"/>
              <a:t>사람과 유사한 모습과 기능을 가진 기계</a:t>
            </a:r>
            <a:endParaRPr lang="en-US" altLang="ko-KR" dirty="0"/>
          </a:p>
          <a:p>
            <a:pPr lvl="1"/>
            <a:r>
              <a:rPr lang="ko-KR" altLang="en-US" dirty="0"/>
              <a:t>스스로 작업하는 능력을 가진 기계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6575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로봇의 정의와 역사</a:t>
            </a:r>
          </a:p>
        </p:txBody>
      </p:sp>
      <p:sp>
        <p:nvSpPr>
          <p:cNvPr id="14" name="내용 개체 틀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로봇 개발 역사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188584"/>
            <a:ext cx="6194032" cy="4224418"/>
          </a:xfrm>
          <a:prstGeom prst="rect">
            <a:avLst/>
          </a:prstGeom>
        </p:spPr>
      </p:pic>
      <p:sp>
        <p:nvSpPr>
          <p:cNvPr id="7" name="덧셈 기호 6"/>
          <p:cNvSpPr/>
          <p:nvPr/>
        </p:nvSpPr>
        <p:spPr>
          <a:xfrm rot="2700000">
            <a:off x="1079422" y="1449419"/>
            <a:ext cx="2820738" cy="2695372"/>
          </a:xfrm>
          <a:prstGeom prst="mathPlus">
            <a:avLst>
              <a:gd name="adj1" fmla="val 17150"/>
            </a:avLst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61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로봇의 정의와 역사</a:t>
            </a:r>
          </a:p>
        </p:txBody>
      </p:sp>
      <p:sp>
        <p:nvSpPr>
          <p:cNvPr id="14" name="내용 개체 틀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로봇 개발 역사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853" y="2122403"/>
            <a:ext cx="6584295" cy="437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60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로봇의 정의와 역사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족 보행 로봇의 현재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549" y="1787573"/>
            <a:ext cx="2232248" cy="4255017"/>
          </a:xfrm>
          <a:prstGeom prst="rect">
            <a:avLst/>
          </a:prstGeom>
        </p:spPr>
      </p:pic>
      <p:pic>
        <p:nvPicPr>
          <p:cNvPr id="3" name="그림 2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198" y="2078206"/>
            <a:ext cx="2370114" cy="36784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55676" y="5776624"/>
            <a:ext cx="22322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ASIMO</a:t>
            </a:r>
          </a:p>
          <a:p>
            <a:pPr algn="ctr"/>
            <a:r>
              <a:rPr lang="en-US" altLang="ko-KR" sz="1200" dirty="0"/>
              <a:t>(HONDA, JAPAN, 2000)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5292080" y="5774160"/>
            <a:ext cx="22322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HUBO</a:t>
            </a:r>
          </a:p>
          <a:p>
            <a:pPr algn="ctr"/>
            <a:r>
              <a:rPr lang="en-US" altLang="ko-KR" sz="1200" dirty="0"/>
              <a:t>(KAIST, KOREA, 2004)</a:t>
            </a:r>
            <a:endParaRPr lang="ko-KR" alt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2394417" y="6400686"/>
            <a:ext cx="7425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관련 </a:t>
            </a:r>
            <a:r>
              <a:rPr lang="ko-KR" altLang="en-US" sz="1000" dirty="0">
                <a:hlinkClick r:id="rId6"/>
              </a:rPr>
              <a:t>영상</a:t>
            </a:r>
            <a:endParaRPr lang="ko-KR" alt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6036948" y="6402090"/>
            <a:ext cx="7425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/>
              <a:t>관련</a:t>
            </a:r>
            <a:r>
              <a:rPr lang="en-US" altLang="ko-KR" sz="1000" dirty="0"/>
              <a:t> </a:t>
            </a:r>
            <a:r>
              <a:rPr lang="ko-KR" altLang="en-US" sz="1000" dirty="0">
                <a:hlinkClick r:id="rId7"/>
              </a:rPr>
              <a:t>영상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770015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휴머노이드</a:t>
            </a:r>
            <a:r>
              <a:rPr lang="ko-KR" altLang="en-US" dirty="0"/>
              <a:t> </a:t>
            </a:r>
            <a:r>
              <a:rPr lang="en-US" altLang="ko-KR" dirty="0"/>
              <a:t>vs </a:t>
            </a:r>
            <a:r>
              <a:rPr lang="ko-KR" altLang="en-US" dirty="0"/>
              <a:t>안드로이드 </a:t>
            </a:r>
            <a:r>
              <a:rPr lang="en-US" altLang="ko-KR" dirty="0"/>
              <a:t>vs </a:t>
            </a:r>
            <a:r>
              <a:rPr lang="ko-KR" altLang="en-US" dirty="0"/>
              <a:t>사이보그</a:t>
            </a:r>
          </a:p>
        </p:txBody>
      </p:sp>
      <p:pic>
        <p:nvPicPr>
          <p:cNvPr id="12" name="그림 2">
            <a:hlinkClick r:id="rId3"/>
            <a:extLst>
              <a:ext uri="{FF2B5EF4-FFF2-40B4-BE49-F238E27FC236}">
                <a16:creationId xmlns:a16="http://schemas.microsoft.com/office/drawing/2014/main" id="{6EEF24A3-B474-435E-BD10-5A5FA0DFD5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453" r="4111" b="1253"/>
          <a:stretch/>
        </p:blipFill>
        <p:spPr>
          <a:xfrm>
            <a:off x="2737412" y="1643629"/>
            <a:ext cx="3264062" cy="4355168"/>
          </a:xfrm>
          <a:prstGeom prst="rect">
            <a:avLst/>
          </a:prstGeom>
        </p:spPr>
      </p:pic>
      <p:pic>
        <p:nvPicPr>
          <p:cNvPr id="13" name="그림 6">
            <a:extLst>
              <a:ext uri="{FF2B5EF4-FFF2-40B4-BE49-F238E27FC236}">
                <a16:creationId xmlns:a16="http://schemas.microsoft.com/office/drawing/2014/main" id="{DACACD7F-9DD8-4F24-B2EC-DE4D0B5BB0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1474" y="4953439"/>
            <a:ext cx="3142526" cy="1904561"/>
          </a:xfrm>
          <a:prstGeom prst="rect">
            <a:avLst/>
          </a:prstGeom>
        </p:spPr>
      </p:pic>
      <p:pic>
        <p:nvPicPr>
          <p:cNvPr id="14" name="그림 1">
            <a:extLst>
              <a:ext uri="{FF2B5EF4-FFF2-40B4-BE49-F238E27FC236}">
                <a16:creationId xmlns:a16="http://schemas.microsoft.com/office/drawing/2014/main" id="{89AB8C0C-01A4-4B24-8F1F-3285D447D7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4120587"/>
            <a:ext cx="2737413" cy="273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438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휴머노이드</a:t>
            </a:r>
            <a:r>
              <a:rPr lang="ko-KR" altLang="en-US" dirty="0"/>
              <a:t> </a:t>
            </a:r>
            <a:r>
              <a:rPr lang="en-US" altLang="ko-KR" dirty="0"/>
              <a:t>vs </a:t>
            </a:r>
            <a:r>
              <a:rPr lang="ko-KR" altLang="en-US" dirty="0"/>
              <a:t>안드로이드 </a:t>
            </a:r>
            <a:r>
              <a:rPr lang="en-US" altLang="ko-KR" dirty="0"/>
              <a:t>vs </a:t>
            </a:r>
            <a:r>
              <a:rPr lang="ko-KR" altLang="en-US" dirty="0"/>
              <a:t>사이보그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/>
              <a:t>휴머노이드</a:t>
            </a:r>
            <a:r>
              <a:rPr lang="en-US" altLang="ko-KR" dirty="0"/>
              <a:t>(humanoid)</a:t>
            </a:r>
          </a:p>
          <a:p>
            <a:pPr lvl="1"/>
            <a:r>
              <a:rPr lang="ko-KR" altLang="en-US" dirty="0"/>
              <a:t>머리</a:t>
            </a:r>
            <a:r>
              <a:rPr lang="en-US" altLang="ko-KR" dirty="0"/>
              <a:t>, </a:t>
            </a:r>
            <a:r>
              <a:rPr lang="ko-KR" altLang="en-US" dirty="0"/>
              <a:t>팔</a:t>
            </a:r>
            <a:r>
              <a:rPr lang="en-US" altLang="ko-KR" dirty="0"/>
              <a:t>, </a:t>
            </a:r>
            <a:r>
              <a:rPr lang="ko-KR" altLang="en-US" dirty="0"/>
              <a:t>다리 등을 가지고 인간과 유사하게 작동하는 로봇</a:t>
            </a:r>
            <a:endParaRPr lang="en-US" altLang="ko-KR" dirty="0"/>
          </a:p>
          <a:p>
            <a:pPr lvl="1"/>
            <a:r>
              <a:rPr lang="ko-KR" altLang="en-US" dirty="0"/>
              <a:t>현재의 기술로 개발 가능</a:t>
            </a:r>
            <a:endParaRPr lang="en-US" altLang="ko-KR" dirty="0"/>
          </a:p>
          <a:p>
            <a:pPr lvl="1"/>
            <a:r>
              <a:rPr lang="ko-KR" altLang="en-US" dirty="0"/>
              <a:t>예</a:t>
            </a:r>
            <a:endParaRPr lang="en-US" altLang="ko-KR" dirty="0"/>
          </a:p>
          <a:p>
            <a:pPr lvl="2"/>
            <a:r>
              <a:rPr lang="ko-KR" altLang="en-US" dirty="0" err="1"/>
              <a:t>아시모</a:t>
            </a:r>
            <a:r>
              <a:rPr lang="en-US" altLang="ko-KR" dirty="0"/>
              <a:t> (</a:t>
            </a:r>
            <a:r>
              <a:rPr lang="ko-KR" altLang="en-US" dirty="0" err="1"/>
              <a:t>혼다</a:t>
            </a:r>
            <a:r>
              <a:rPr lang="en-US" altLang="ko-KR" dirty="0"/>
              <a:t>)</a:t>
            </a:r>
          </a:p>
          <a:p>
            <a:pPr lvl="2"/>
            <a:r>
              <a:rPr lang="ko-KR" altLang="en-US" dirty="0">
                <a:hlinkClick r:id="rId3"/>
              </a:rPr>
              <a:t>아틀라스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보스턴 </a:t>
            </a:r>
            <a:r>
              <a:rPr lang="ko-KR" altLang="en-US" dirty="0" err="1"/>
              <a:t>다이내믹스</a:t>
            </a:r>
            <a:r>
              <a:rPr lang="en-US" altLang="ko-KR" dirty="0"/>
              <a:t>)</a:t>
            </a:r>
          </a:p>
          <a:p>
            <a:pPr lvl="2"/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8</a:t>
            </a:fld>
            <a:endParaRPr lang="ko-KR" altLang="en-US"/>
          </a:p>
        </p:txBody>
      </p:sp>
      <p:pic>
        <p:nvPicPr>
          <p:cNvPr id="3" name="그림 2">
            <a:hlinkClick r:id="rId4"/>
          </p:cNvPr>
          <p:cNvPicPr>
            <a:picLocks noChangeAspect="1"/>
          </p:cNvPicPr>
          <p:nvPr/>
        </p:nvPicPr>
        <p:blipFill rotWithShape="1">
          <a:blip r:embed="rId5"/>
          <a:srcRect t="13453" r="4111" b="1253"/>
          <a:stretch/>
        </p:blipFill>
        <p:spPr>
          <a:xfrm>
            <a:off x="5464150" y="2636912"/>
            <a:ext cx="3140298" cy="41900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1B704F-5FE2-4F8B-B725-14471027723B}"/>
              </a:ext>
            </a:extLst>
          </p:cNvPr>
          <p:cNvSpPr txBox="1"/>
          <p:nvPr/>
        </p:nvSpPr>
        <p:spPr>
          <a:xfrm>
            <a:off x="539552" y="4274203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2021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년 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6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월 현대자동차가</a:t>
            </a:r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소프트뱅크로부터 보스턴 </a:t>
            </a:r>
            <a:r>
              <a:rPr lang="ko-KR" altLang="en-US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다이내믹스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인수를 완료함</a:t>
            </a:r>
            <a:endParaRPr 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F577BA-6895-493F-8E19-8A657A0AD0EA}"/>
              </a:ext>
            </a:extLst>
          </p:cNvPr>
          <p:cNvSpPr txBox="1"/>
          <p:nvPr/>
        </p:nvSpPr>
        <p:spPr>
          <a:xfrm>
            <a:off x="539552" y="5211076"/>
            <a:ext cx="104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참고 영상</a:t>
            </a:r>
            <a:endParaRPr 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" name="TextBox 9">
            <a:hlinkClick r:id="rId6"/>
            <a:extLst>
              <a:ext uri="{FF2B5EF4-FFF2-40B4-BE49-F238E27FC236}">
                <a16:creationId xmlns:a16="http://schemas.microsoft.com/office/drawing/2014/main" id="{5F000D4B-8464-43F2-AD70-984670A025AE}"/>
              </a:ext>
            </a:extLst>
          </p:cNvPr>
          <p:cNvSpPr txBox="1"/>
          <p:nvPr/>
        </p:nvSpPr>
        <p:spPr>
          <a:xfrm>
            <a:off x="539552" y="5869624"/>
            <a:ext cx="7851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2. Hyundai x Boston Dynamics | Welcome to the Family with BTS</a:t>
            </a:r>
            <a:endParaRPr 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" name="TextBox 10">
            <a:hlinkClick r:id="rId7"/>
            <a:extLst>
              <a:ext uri="{FF2B5EF4-FFF2-40B4-BE49-F238E27FC236}">
                <a16:creationId xmlns:a16="http://schemas.microsoft.com/office/drawing/2014/main" id="{E892832C-6CBC-472A-B4B5-323DDD791B7A}"/>
              </a:ext>
            </a:extLst>
          </p:cNvPr>
          <p:cNvSpPr txBox="1"/>
          <p:nvPr/>
        </p:nvSpPr>
        <p:spPr>
          <a:xfrm>
            <a:off x="539551" y="5544697"/>
            <a:ext cx="7851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1. Hyundai x Boston Dynamics | As mobility evolves so does humanity</a:t>
            </a:r>
            <a:endParaRPr 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857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휴머노이드</a:t>
            </a:r>
            <a:r>
              <a:rPr lang="ko-KR" altLang="en-US" dirty="0"/>
              <a:t> </a:t>
            </a:r>
            <a:r>
              <a:rPr lang="en-US" altLang="ko-KR" dirty="0"/>
              <a:t>vs </a:t>
            </a:r>
            <a:r>
              <a:rPr lang="ko-KR" altLang="en-US" dirty="0"/>
              <a:t>안드로이드 </a:t>
            </a:r>
            <a:r>
              <a:rPr lang="en-US" altLang="ko-KR" dirty="0"/>
              <a:t>vs </a:t>
            </a:r>
            <a:r>
              <a:rPr lang="ko-KR" altLang="en-US" dirty="0"/>
              <a:t>사이보그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7" y="3301549"/>
            <a:ext cx="5868144" cy="3556451"/>
          </a:xfrm>
          <a:prstGeom prst="rect">
            <a:avLst/>
          </a:prstGeom>
        </p:spPr>
      </p:pic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안드로이드</a:t>
            </a:r>
            <a:r>
              <a:rPr lang="en-US" altLang="ko-KR" dirty="0"/>
              <a:t>(android)</a:t>
            </a:r>
          </a:p>
          <a:p>
            <a:pPr lvl="1"/>
            <a:r>
              <a:rPr lang="ko-KR" altLang="en-US" dirty="0"/>
              <a:t>인간과 거의 같은 외형</a:t>
            </a:r>
            <a:r>
              <a:rPr lang="en-US" altLang="ko-KR" dirty="0"/>
              <a:t>, </a:t>
            </a:r>
            <a:r>
              <a:rPr lang="ko-KR" altLang="en-US" dirty="0"/>
              <a:t>기능</a:t>
            </a:r>
            <a:r>
              <a:rPr lang="en-US" altLang="ko-KR" dirty="0"/>
              <a:t>, </a:t>
            </a:r>
            <a:r>
              <a:rPr lang="ko-KR" altLang="en-US" dirty="0"/>
              <a:t>지능을 가진 로봇</a:t>
            </a:r>
            <a:endParaRPr lang="en-US" altLang="ko-KR" dirty="0"/>
          </a:p>
          <a:p>
            <a:pPr lvl="1"/>
            <a:r>
              <a:rPr lang="ko-KR" altLang="en-US" dirty="0"/>
              <a:t>인조인간</a:t>
            </a:r>
            <a:endParaRPr lang="en-US" altLang="ko-KR" dirty="0"/>
          </a:p>
          <a:p>
            <a:pPr lvl="1"/>
            <a:r>
              <a:rPr lang="ko-KR" altLang="en-US" dirty="0"/>
              <a:t>현재의 기술로 개발 불가능</a:t>
            </a:r>
            <a:endParaRPr lang="en-US" altLang="ko-KR" dirty="0"/>
          </a:p>
          <a:p>
            <a:pPr lvl="1"/>
            <a:r>
              <a:rPr lang="ko-KR" altLang="en-US" dirty="0"/>
              <a:t>예</a:t>
            </a:r>
            <a:endParaRPr lang="en-US" altLang="ko-KR" dirty="0"/>
          </a:p>
          <a:p>
            <a:pPr lvl="2"/>
            <a:r>
              <a:rPr lang="ko-KR" altLang="en-US" dirty="0" err="1"/>
              <a:t>리플리컨트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영화 블레이드 러너에 등장</a:t>
            </a:r>
            <a:r>
              <a:rPr lang="en-US" altLang="ko-KR" dirty="0"/>
              <a:t>)</a:t>
            </a:r>
          </a:p>
          <a:p>
            <a:pPr lvl="2"/>
            <a:r>
              <a:rPr lang="en-US" altLang="ko-KR" dirty="0"/>
              <a:t>T-800 (</a:t>
            </a:r>
            <a:r>
              <a:rPr lang="ko-KR" altLang="en-US" dirty="0"/>
              <a:t>영화 터미네이터에 등장</a:t>
            </a:r>
            <a:r>
              <a:rPr lang="en-US" altLang="ko-KR" dirty="0"/>
              <a:t>)</a:t>
            </a:r>
          </a:p>
          <a:p>
            <a:pPr lvl="1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7826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휴머노이드</a:t>
            </a:r>
            <a:r>
              <a:rPr lang="ko-KR" altLang="en-US" dirty="0"/>
              <a:t> </a:t>
            </a:r>
            <a:r>
              <a:rPr lang="en-US" altLang="ko-KR" dirty="0"/>
              <a:t>vs </a:t>
            </a:r>
            <a:r>
              <a:rPr lang="ko-KR" altLang="en-US" dirty="0"/>
              <a:t>안드로이드 </a:t>
            </a:r>
            <a:r>
              <a:rPr lang="en-US" altLang="ko-KR" dirty="0"/>
              <a:t>vs </a:t>
            </a:r>
            <a:r>
              <a:rPr lang="ko-KR" altLang="en-US" dirty="0"/>
              <a:t>사이보그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878" y="2873878"/>
            <a:ext cx="3984122" cy="3984122"/>
          </a:xfrm>
          <a:prstGeom prst="rect">
            <a:avLst/>
          </a:prstGeom>
        </p:spPr>
      </p:pic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사이보그</a:t>
            </a:r>
            <a:r>
              <a:rPr lang="en-US" altLang="ko-KR" dirty="0"/>
              <a:t>(Cyborg)</a:t>
            </a:r>
          </a:p>
          <a:p>
            <a:pPr lvl="1"/>
            <a:r>
              <a:rPr lang="ko-KR" altLang="en-US" dirty="0"/>
              <a:t>인간의 머리</a:t>
            </a:r>
            <a:r>
              <a:rPr lang="en-US" altLang="ko-KR" dirty="0"/>
              <a:t>(</a:t>
            </a:r>
            <a:r>
              <a:rPr lang="ko-KR" altLang="en-US" dirty="0"/>
              <a:t>뇌</a:t>
            </a:r>
            <a:r>
              <a:rPr lang="en-US" altLang="ko-KR" dirty="0"/>
              <a:t>)</a:t>
            </a:r>
            <a:r>
              <a:rPr lang="ko-KR" altLang="en-US" dirty="0"/>
              <a:t>에 기계 장치가 결합된 로봇</a:t>
            </a:r>
            <a:endParaRPr lang="en-US" altLang="ko-KR" dirty="0"/>
          </a:p>
          <a:p>
            <a:pPr lvl="1"/>
            <a:r>
              <a:rPr lang="ko-KR" altLang="en-US" dirty="0"/>
              <a:t>개조인간</a:t>
            </a:r>
            <a:endParaRPr lang="en-US" altLang="ko-KR" dirty="0"/>
          </a:p>
          <a:p>
            <a:pPr lvl="1"/>
            <a:r>
              <a:rPr lang="ko-KR" altLang="en-US" dirty="0"/>
              <a:t>예</a:t>
            </a:r>
            <a:endParaRPr lang="en-US" altLang="ko-KR" dirty="0"/>
          </a:p>
          <a:p>
            <a:pPr lvl="2"/>
            <a:r>
              <a:rPr lang="ko-KR" altLang="en-US" dirty="0"/>
              <a:t>육백만 달러의 사나이 </a:t>
            </a:r>
            <a:r>
              <a:rPr lang="en-US" altLang="ko-KR" dirty="0"/>
              <a:t>(</a:t>
            </a:r>
            <a:r>
              <a:rPr lang="ko-KR" altLang="en-US" dirty="0"/>
              <a:t>동명의 드라마에 등장</a:t>
            </a:r>
            <a:r>
              <a:rPr lang="en-US" altLang="ko-KR" dirty="0"/>
              <a:t>)</a:t>
            </a:r>
          </a:p>
          <a:p>
            <a:pPr lvl="2"/>
            <a:r>
              <a:rPr lang="ko-KR" altLang="en-US" dirty="0" err="1"/>
              <a:t>로보캅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동명의 영화에 등장</a:t>
            </a:r>
            <a:r>
              <a:rPr lang="en-US" altLang="ko-KR" dirty="0"/>
              <a:t>)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3491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로봇 구성 요소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로봇의 구성</a:t>
            </a:r>
            <a:endParaRPr lang="en-US" altLang="ko-KR" dirty="0"/>
          </a:p>
          <a:p>
            <a:pPr lvl="1"/>
            <a:r>
              <a:rPr lang="ko-KR" altLang="en-US" dirty="0"/>
              <a:t>센서</a:t>
            </a:r>
            <a:r>
              <a:rPr lang="en-US" altLang="ko-KR" dirty="0"/>
              <a:t>(Sensor): </a:t>
            </a:r>
            <a:r>
              <a:rPr lang="ko-KR" altLang="en-US" dirty="0"/>
              <a:t>입력</a:t>
            </a:r>
            <a:endParaRPr lang="en-US" altLang="ko-KR" dirty="0"/>
          </a:p>
          <a:p>
            <a:pPr lvl="1"/>
            <a:r>
              <a:rPr lang="ko-KR" altLang="en-US" dirty="0"/>
              <a:t>프로세서</a:t>
            </a:r>
            <a:r>
              <a:rPr lang="en-US" altLang="ko-KR" dirty="0"/>
              <a:t>(Processor): </a:t>
            </a:r>
            <a:r>
              <a:rPr lang="ko-KR" altLang="en-US" dirty="0"/>
              <a:t>처리</a:t>
            </a:r>
            <a:endParaRPr lang="en-US" altLang="ko-KR" dirty="0"/>
          </a:p>
          <a:p>
            <a:pPr lvl="1"/>
            <a:r>
              <a:rPr lang="ko-KR" altLang="en-US" dirty="0" err="1"/>
              <a:t>액추에이터</a:t>
            </a:r>
            <a:r>
              <a:rPr lang="en-US" altLang="ko-KR" dirty="0"/>
              <a:t>(Actuator): </a:t>
            </a:r>
            <a:r>
              <a:rPr lang="ko-KR" altLang="en-US" dirty="0"/>
              <a:t>출력</a:t>
            </a:r>
            <a:r>
              <a:rPr lang="en-US" altLang="ko-KR" dirty="0"/>
              <a:t>(</a:t>
            </a:r>
            <a:r>
              <a:rPr lang="ko-KR" altLang="en-US" dirty="0"/>
              <a:t>구동</a:t>
            </a:r>
            <a:r>
              <a:rPr lang="en-US" altLang="ko-KR" dirty="0"/>
              <a:t>)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11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3645024"/>
            <a:ext cx="3997178" cy="2821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3100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로봇 구성 요소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센서</a:t>
            </a:r>
            <a:r>
              <a:rPr lang="en-US" altLang="ko-KR" dirty="0"/>
              <a:t>(Sensor)</a:t>
            </a:r>
          </a:p>
          <a:p>
            <a:pPr lvl="1"/>
            <a:r>
              <a:rPr lang="ko-KR" altLang="en-US" dirty="0"/>
              <a:t>빛</a:t>
            </a:r>
            <a:r>
              <a:rPr lang="en-US" altLang="ko-KR" dirty="0"/>
              <a:t>, </a:t>
            </a:r>
            <a:r>
              <a:rPr lang="ko-KR" altLang="en-US" dirty="0"/>
              <a:t>소리</a:t>
            </a:r>
            <a:r>
              <a:rPr lang="en-US" altLang="ko-KR" dirty="0"/>
              <a:t>, </a:t>
            </a:r>
            <a:r>
              <a:rPr lang="ko-KR" altLang="en-US" dirty="0"/>
              <a:t>온도 등과 같은 외부의 상태를 알아내는 장치나 부품</a:t>
            </a:r>
            <a:endParaRPr lang="en-US" altLang="ko-KR" dirty="0"/>
          </a:p>
          <a:p>
            <a:pPr lvl="1"/>
            <a:r>
              <a:rPr lang="ko-KR" altLang="en-US" dirty="0"/>
              <a:t>예</a:t>
            </a:r>
            <a:endParaRPr lang="en-US" altLang="ko-KR" dirty="0"/>
          </a:p>
          <a:p>
            <a:pPr lvl="2"/>
            <a:r>
              <a:rPr lang="ko-KR" altLang="en-US" dirty="0"/>
              <a:t>조도 센서</a:t>
            </a:r>
            <a:r>
              <a:rPr lang="en-US" altLang="ko-KR" dirty="0"/>
              <a:t>, </a:t>
            </a:r>
            <a:r>
              <a:rPr lang="ko-KR" altLang="en-US" dirty="0"/>
              <a:t>마이크</a:t>
            </a:r>
            <a:r>
              <a:rPr lang="en-US" altLang="ko-KR" dirty="0"/>
              <a:t>, </a:t>
            </a:r>
            <a:r>
              <a:rPr lang="ko-KR" altLang="en-US" dirty="0"/>
              <a:t>압력 센서 등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992" y="3844773"/>
            <a:ext cx="2089058" cy="156679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880" y="3553845"/>
            <a:ext cx="2148651" cy="214865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3146" y="3667649"/>
            <a:ext cx="1921039" cy="192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0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로봇 구성 요소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/>
              <a:t>액추에이터</a:t>
            </a:r>
            <a:r>
              <a:rPr lang="en-US" altLang="ko-KR" dirty="0"/>
              <a:t>(Actuator, </a:t>
            </a:r>
            <a:r>
              <a:rPr lang="ko-KR" altLang="en-US" dirty="0"/>
              <a:t>구동장치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물리적인 움직임</a:t>
            </a:r>
            <a:r>
              <a:rPr lang="en-US" altLang="ko-KR" dirty="0"/>
              <a:t>,</a:t>
            </a:r>
            <a:r>
              <a:rPr lang="ko-KR" altLang="en-US" dirty="0"/>
              <a:t> 소리</a:t>
            </a:r>
            <a:r>
              <a:rPr lang="en-US" altLang="ko-KR" dirty="0"/>
              <a:t>, </a:t>
            </a:r>
            <a:r>
              <a:rPr lang="ko-KR" altLang="en-US" dirty="0"/>
              <a:t>빛 등을 표현하기 위한 장치 또는 부품</a:t>
            </a:r>
            <a:endParaRPr lang="en-US" altLang="ko-KR" dirty="0"/>
          </a:p>
          <a:p>
            <a:pPr lvl="1"/>
            <a:r>
              <a:rPr lang="ko-KR" altLang="en-US" dirty="0"/>
              <a:t>예</a:t>
            </a:r>
            <a:endParaRPr lang="en-US" altLang="ko-KR" dirty="0"/>
          </a:p>
          <a:p>
            <a:pPr lvl="2"/>
            <a:r>
              <a:rPr lang="ko-KR" altLang="en-US" dirty="0"/>
              <a:t>모터</a:t>
            </a:r>
            <a:r>
              <a:rPr lang="en-US" altLang="ko-KR" dirty="0"/>
              <a:t>, </a:t>
            </a:r>
            <a:r>
              <a:rPr lang="ko-KR" altLang="en-US" dirty="0"/>
              <a:t>스피커</a:t>
            </a:r>
            <a:r>
              <a:rPr lang="en-US" altLang="ko-KR" dirty="0"/>
              <a:t>, 7</a:t>
            </a:r>
            <a:r>
              <a:rPr lang="ko-KR" altLang="en-US" dirty="0"/>
              <a:t>세그먼트 등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958" y="3573016"/>
            <a:ext cx="2199249" cy="154845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2" y="3348488"/>
            <a:ext cx="1652070" cy="193459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338" y="3612981"/>
            <a:ext cx="1570159" cy="157015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19600" y="5316652"/>
            <a:ext cx="23639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움직이고 이동하는 것을 가능하게 해주는 모터는 로봇의 필수 부품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!</a:t>
            </a:r>
            <a:endParaRPr lang="ko-KR" alt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881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로봇 구성 요소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/>
              <a:t>프로세서</a:t>
            </a:r>
            <a:r>
              <a:rPr lang="en-US" altLang="ko-KR"/>
              <a:t>(Processor, </a:t>
            </a:r>
            <a:r>
              <a:rPr lang="ko-KR" altLang="en-US"/>
              <a:t>처리장치</a:t>
            </a:r>
            <a:r>
              <a:rPr lang="en-US" altLang="ko-KR"/>
              <a:t>)</a:t>
            </a:r>
          </a:p>
          <a:p>
            <a:pPr lvl="1"/>
            <a:r>
              <a:rPr lang="ko-KR" altLang="en-US"/>
              <a:t>센서 값을 처리하여 액추에이터에게 명령을 내리는 장치</a:t>
            </a:r>
            <a:endParaRPr lang="en-US" altLang="ko-KR"/>
          </a:p>
          <a:p>
            <a:pPr lvl="1"/>
            <a:r>
              <a:rPr lang="ko-KR" altLang="en-US"/>
              <a:t>주변 상황을 판단하여 로봇의 행동을 결정</a:t>
            </a:r>
            <a:endParaRPr lang="en-US" altLang="ko-KR"/>
          </a:p>
          <a:p>
            <a:pPr lvl="2"/>
            <a:endParaRPr lang="en-US" altLang="ko-KR"/>
          </a:p>
          <a:p>
            <a:pPr lvl="2"/>
            <a:endParaRPr lang="en-US" altLang="ko-KR"/>
          </a:p>
          <a:p>
            <a:pPr lvl="2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14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3529931"/>
            <a:ext cx="3811204" cy="27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417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교육용 로봇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교육용 로봇이란</a:t>
            </a:r>
            <a:endParaRPr lang="en-US" altLang="ko-KR" dirty="0"/>
          </a:p>
          <a:p>
            <a:pPr lvl="1"/>
            <a:r>
              <a:rPr lang="ko-KR" altLang="en-US" dirty="0"/>
              <a:t>창의적 문제해결 능력을 향상시키는 교육에 활용되는 로봇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교육용 로봇 종류</a:t>
            </a:r>
            <a:endParaRPr lang="en-US" altLang="ko-KR" dirty="0"/>
          </a:p>
          <a:p>
            <a:pPr lvl="1"/>
            <a:r>
              <a:rPr lang="en-US" altLang="ko-KR" dirty="0"/>
              <a:t>LEGO </a:t>
            </a:r>
            <a:r>
              <a:rPr lang="ko-KR" altLang="en-US" dirty="0"/>
              <a:t>사의 </a:t>
            </a:r>
            <a:r>
              <a:rPr lang="ko-KR" altLang="en-US" dirty="0" err="1"/>
              <a:t>마인드스톰</a:t>
            </a:r>
            <a:r>
              <a:rPr lang="ko-KR" altLang="en-US" dirty="0"/>
              <a:t> </a:t>
            </a:r>
            <a:r>
              <a:rPr lang="en-US" altLang="ko-KR" dirty="0"/>
              <a:t>EV3 (</a:t>
            </a:r>
            <a:r>
              <a:rPr lang="en-US" altLang="ko-KR" dirty="0">
                <a:hlinkClick r:id="rId3"/>
              </a:rPr>
              <a:t>MINDSTORMS EV3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/>
              <a:t>VEX Robotics </a:t>
            </a:r>
            <a:r>
              <a:rPr lang="ko-KR" altLang="en-US" dirty="0"/>
              <a:t>사의 </a:t>
            </a:r>
            <a:r>
              <a:rPr lang="ko-KR" altLang="en-US" dirty="0" err="1"/>
              <a:t>벡스</a:t>
            </a:r>
            <a:r>
              <a:rPr lang="ko-KR" altLang="en-US" dirty="0"/>
              <a:t> </a:t>
            </a:r>
            <a:r>
              <a:rPr lang="en-US" altLang="ko-KR" dirty="0"/>
              <a:t>IQ (</a:t>
            </a:r>
            <a:r>
              <a:rPr lang="en-US" altLang="ko-KR" dirty="0">
                <a:hlinkClick r:id="rId4"/>
              </a:rPr>
              <a:t>VEX IQ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/>
              <a:t>Playful Invention </a:t>
            </a:r>
            <a:r>
              <a:rPr lang="ko-KR" altLang="en-US" dirty="0"/>
              <a:t>사의 </a:t>
            </a:r>
            <a:r>
              <a:rPr lang="ko-KR" altLang="en-US" dirty="0" err="1"/>
              <a:t>피코크리켓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en-US" altLang="ko-KR" dirty="0" err="1">
                <a:hlinkClick r:id="rId5"/>
              </a:rPr>
              <a:t>PicoCricket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/>
              <a:t>ROBOTIS </a:t>
            </a:r>
            <a:r>
              <a:rPr lang="ko-KR" altLang="en-US" dirty="0"/>
              <a:t>사의 </a:t>
            </a:r>
            <a:r>
              <a:rPr lang="ko-KR" altLang="en-US" dirty="0" err="1"/>
              <a:t>로보티즈</a:t>
            </a:r>
            <a:r>
              <a:rPr lang="ko-KR" altLang="en-US" dirty="0"/>
              <a:t> </a:t>
            </a:r>
            <a:r>
              <a:rPr lang="en-US" altLang="ko-KR" dirty="0"/>
              <a:t>STEM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en-US" altLang="ko-KR" dirty="0">
                <a:hlinkClick r:id="rId6"/>
              </a:rPr>
              <a:t>ROBTIS STEM</a:t>
            </a:r>
            <a:r>
              <a:rPr lang="en-US" altLang="ko-KR" dirty="0"/>
              <a:t>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2448" y="4935894"/>
            <a:ext cx="2697692" cy="192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628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교육용 로봇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교육용 로봇 종류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16</a:t>
            </a:fld>
            <a:endParaRPr lang="ko-KR" altLang="en-US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233" y="2012346"/>
            <a:ext cx="2075546" cy="254527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941" y="529083"/>
            <a:ext cx="2897523" cy="265017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96225" y="4611816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/>
              <a:t>MINDSTORMS EV3</a:t>
            </a:r>
            <a:endParaRPr lang="ko-KR" altLang="en-US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6183578" y="3007985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/>
              <a:t>VEX IQ</a:t>
            </a:r>
            <a:endParaRPr lang="ko-KR" altLang="en-US" sz="1000" dirty="0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40" y="3940084"/>
            <a:ext cx="2103856" cy="1664115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430" y="4005064"/>
            <a:ext cx="1879564" cy="191934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364088" y="5949280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/>
              <a:t>ROBOTIS STEM</a:t>
            </a:r>
            <a:endParaRPr lang="ko-KR" altLang="en-US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467544" y="5744289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err="1"/>
              <a:t>PicoCricket</a:t>
            </a:r>
            <a:endParaRPr lang="ko-KR" altLang="en-US" sz="1000" dirty="0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774" y="4951523"/>
            <a:ext cx="604463" cy="407661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537" y="3327843"/>
            <a:ext cx="604463" cy="407661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436" y="6087779"/>
            <a:ext cx="604463" cy="407661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667" y="6237312"/>
            <a:ext cx="761090" cy="51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00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01 EV3 </a:t>
            </a:r>
            <a:r>
              <a:rPr lang="ko-KR" altLang="en-US"/>
              <a:t>소개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로봇 이해하기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EV3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알아보기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37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마인드스톰</a:t>
            </a:r>
            <a:r>
              <a:rPr lang="ko-KR" altLang="en-US" dirty="0"/>
              <a:t> </a:t>
            </a:r>
            <a:r>
              <a:rPr lang="en-US" altLang="ko-KR" dirty="0"/>
              <a:t>EV3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MINDSTORMS </a:t>
            </a:r>
            <a:r>
              <a:rPr lang="ko-KR" altLang="en-US" dirty="0"/>
              <a:t>종류</a:t>
            </a:r>
            <a:endParaRPr lang="en-US" altLang="ko-KR" dirty="0"/>
          </a:p>
          <a:p>
            <a:pPr lvl="1"/>
            <a:r>
              <a:rPr lang="en-US" altLang="ko-KR" dirty="0"/>
              <a:t>1998: LEGO MINDSTORMS (RCX)</a:t>
            </a:r>
          </a:p>
          <a:p>
            <a:pPr lvl="1"/>
            <a:r>
              <a:rPr lang="en-US" altLang="ko-KR" dirty="0"/>
              <a:t>2006: LEGO MINDSTORMS NXT</a:t>
            </a:r>
          </a:p>
          <a:p>
            <a:pPr lvl="1"/>
            <a:r>
              <a:rPr lang="en-US" altLang="ko-KR" dirty="0"/>
              <a:t>2013: LEGO MINDSTORMS EV3</a:t>
            </a:r>
          </a:p>
          <a:p>
            <a:pPr lvl="2"/>
            <a:r>
              <a:rPr lang="en-US" altLang="ko-KR" sz="1400" dirty="0"/>
              <a:t>LEGO MINDSTORMS EV3 Home Edition (31313)</a:t>
            </a:r>
          </a:p>
          <a:p>
            <a:pPr lvl="2"/>
            <a:r>
              <a:rPr lang="en-US" altLang="ko-KR" sz="1400" dirty="0"/>
              <a:t>LEGO MINDSTORMS Education EV3 Core Set (45544)</a:t>
            </a:r>
          </a:p>
          <a:p>
            <a:pPr lvl="2"/>
            <a:r>
              <a:rPr lang="en-US" altLang="ko-KR" sz="1400" dirty="0"/>
              <a:t>LEGO MINDSTORMS Education EV3 Expansion Set (45560)</a:t>
            </a:r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18</a:t>
            </a:fld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68" y="4021475"/>
            <a:ext cx="2355000" cy="2700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000" y="4021475"/>
            <a:ext cx="2509999" cy="27000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831" y="4021475"/>
            <a:ext cx="251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0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마인드스톰</a:t>
            </a:r>
            <a:r>
              <a:rPr lang="ko-KR" altLang="en-US" dirty="0"/>
              <a:t> </a:t>
            </a:r>
            <a:r>
              <a:rPr lang="en-US" altLang="ko-KR" dirty="0"/>
              <a:t>EV3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EV3</a:t>
            </a:r>
            <a:r>
              <a:rPr lang="ko-KR" altLang="en-US" dirty="0"/>
              <a:t> </a:t>
            </a:r>
            <a:r>
              <a:rPr lang="ko-KR" altLang="en-US" dirty="0" err="1"/>
              <a:t>구성품</a:t>
            </a:r>
            <a:endParaRPr lang="en-US" altLang="ko-KR" dirty="0"/>
          </a:p>
          <a:p>
            <a:pPr lvl="1"/>
            <a:r>
              <a:rPr lang="en-US" altLang="ko-KR" dirty="0"/>
              <a:t>EV3 </a:t>
            </a:r>
            <a:r>
              <a:rPr lang="ko-KR" altLang="en-US" dirty="0" err="1"/>
              <a:t>브릭</a:t>
            </a:r>
            <a:r>
              <a:rPr lang="en-US" altLang="ko-KR" dirty="0"/>
              <a:t>(</a:t>
            </a:r>
            <a:r>
              <a:rPr lang="ko-KR" altLang="en-US" dirty="0"/>
              <a:t>컨트롤러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모터</a:t>
            </a:r>
            <a:r>
              <a:rPr lang="en-US" altLang="ko-KR" dirty="0"/>
              <a:t>, </a:t>
            </a:r>
            <a:r>
              <a:rPr lang="ko-KR" altLang="en-US" dirty="0"/>
              <a:t>센서</a:t>
            </a:r>
            <a:endParaRPr lang="en-US" altLang="ko-KR" dirty="0"/>
          </a:p>
          <a:p>
            <a:pPr lvl="1"/>
            <a:r>
              <a:rPr lang="ko-KR" altLang="en-US" dirty="0"/>
              <a:t>케이블</a:t>
            </a:r>
            <a:endParaRPr lang="en-US" altLang="ko-KR" dirty="0"/>
          </a:p>
          <a:p>
            <a:pPr lvl="1"/>
            <a:r>
              <a:rPr lang="ko-KR" altLang="en-US" dirty="0"/>
              <a:t>테크닉 부품</a:t>
            </a:r>
            <a:endParaRPr lang="en-US" altLang="ko-KR" dirty="0"/>
          </a:p>
          <a:p>
            <a:pPr lvl="1"/>
            <a:r>
              <a:rPr lang="ko-KR" altLang="en-US" dirty="0"/>
              <a:t>리모컨</a:t>
            </a:r>
            <a:r>
              <a:rPr lang="en-US" altLang="ko-KR" dirty="0"/>
              <a:t>(</a:t>
            </a:r>
            <a:r>
              <a:rPr lang="ko-KR" altLang="en-US" dirty="0" err="1"/>
              <a:t>비콘</a:t>
            </a:r>
            <a:r>
              <a:rPr lang="en-US" altLang="ko-KR" dirty="0"/>
              <a:t>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19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959" y="4005622"/>
            <a:ext cx="5328175" cy="26278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2644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마인드스톰</a:t>
            </a:r>
            <a:r>
              <a:rPr lang="ko-KR" altLang="en-US" dirty="0"/>
              <a:t> </a:t>
            </a:r>
            <a:r>
              <a:rPr lang="en-US" altLang="ko-KR" dirty="0"/>
              <a:t>EV3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Education EV3 </a:t>
            </a:r>
            <a:r>
              <a:rPr lang="ko-KR" altLang="en-US" dirty="0" err="1"/>
              <a:t>구성품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20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80" y="1802433"/>
            <a:ext cx="7943841" cy="496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353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마인드스톰</a:t>
            </a:r>
            <a:r>
              <a:rPr lang="ko-KR" altLang="en-US" dirty="0"/>
              <a:t> </a:t>
            </a:r>
            <a:r>
              <a:rPr lang="en-US" altLang="ko-KR" dirty="0"/>
              <a:t>EV3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Education EV3 </a:t>
            </a:r>
            <a:r>
              <a:rPr lang="ko-KR" altLang="en-US" dirty="0" err="1"/>
              <a:t>브릭</a:t>
            </a:r>
            <a:r>
              <a:rPr lang="en-US" altLang="ko-KR" dirty="0"/>
              <a:t>(</a:t>
            </a:r>
            <a:r>
              <a:rPr lang="ko-KR" altLang="en-US" dirty="0"/>
              <a:t>컨트롤러</a:t>
            </a:r>
            <a:r>
              <a:rPr lang="en-US" altLang="ko-KR" dirty="0"/>
              <a:t>), </a:t>
            </a:r>
            <a:r>
              <a:rPr lang="ko-KR" altLang="en-US" dirty="0"/>
              <a:t>모터</a:t>
            </a:r>
            <a:r>
              <a:rPr lang="en-US" altLang="ko-KR" dirty="0"/>
              <a:t>, </a:t>
            </a:r>
            <a:r>
              <a:rPr lang="ko-KR" altLang="en-US" dirty="0"/>
              <a:t>센서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21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3" y="1916832"/>
            <a:ext cx="8298174" cy="480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187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마인드스톰</a:t>
            </a:r>
            <a:r>
              <a:rPr lang="ko-KR" altLang="en-US" dirty="0"/>
              <a:t> </a:t>
            </a:r>
            <a:r>
              <a:rPr lang="en-US" altLang="ko-KR" dirty="0"/>
              <a:t>EV3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 err="1"/>
              <a:t>브릭</a:t>
            </a:r>
            <a:r>
              <a:rPr lang="en-US" altLang="ko-KR" dirty="0"/>
              <a:t>(</a:t>
            </a:r>
            <a:r>
              <a:rPr lang="ko-KR" altLang="en-US" dirty="0"/>
              <a:t>컨트롤러</a:t>
            </a:r>
            <a:r>
              <a:rPr lang="en-US" altLang="ko-KR" dirty="0"/>
              <a:t>)</a:t>
            </a:r>
            <a:r>
              <a:rPr lang="ko-KR" altLang="en-US" dirty="0"/>
              <a:t>의</a:t>
            </a:r>
            <a:r>
              <a:rPr lang="en-US" altLang="ko-KR" dirty="0"/>
              <a:t> </a:t>
            </a:r>
            <a:r>
              <a:rPr lang="ko-KR" altLang="en-US" dirty="0"/>
              <a:t>입력 포트와 출력 포트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22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404" y="1957784"/>
            <a:ext cx="7005191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30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마인드스톰</a:t>
            </a:r>
            <a:r>
              <a:rPr lang="ko-KR" altLang="en-US" dirty="0"/>
              <a:t> </a:t>
            </a:r>
            <a:r>
              <a:rPr lang="en-US" altLang="ko-KR" dirty="0"/>
              <a:t>EV3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 err="1"/>
              <a:t>브릭의</a:t>
            </a:r>
            <a:r>
              <a:rPr lang="ko-KR" altLang="en-US" dirty="0"/>
              <a:t> 포트에 연결된 모터와 센서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23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070" y="1831212"/>
            <a:ext cx="6197860" cy="489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7740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6B4BC75-9C19-43C9-BFF5-A0DBAA22D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 err="1"/>
              <a:t>브릭</a:t>
            </a:r>
            <a:r>
              <a:rPr lang="ko-KR" altLang="en-US" dirty="0"/>
              <a:t> 기술</a:t>
            </a:r>
            <a:r>
              <a:rPr lang="en-US" altLang="ko-KR" dirty="0"/>
              <a:t> </a:t>
            </a:r>
            <a:r>
              <a:rPr lang="ko-KR" altLang="en-US" dirty="0"/>
              <a:t>사양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2CD0091-C161-477D-A517-22C1C71AD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운영 체제</a:t>
            </a:r>
            <a:endParaRPr lang="en-US" altLang="ko-KR" dirty="0"/>
          </a:p>
          <a:p>
            <a:pPr lvl="1"/>
            <a:r>
              <a:rPr lang="en-US" altLang="ko-KR" dirty="0"/>
              <a:t>Linux</a:t>
            </a:r>
          </a:p>
          <a:p>
            <a:endParaRPr lang="en-US" altLang="ko-KR" dirty="0"/>
          </a:p>
          <a:p>
            <a:r>
              <a:rPr lang="en-US" altLang="ko-KR" dirty="0"/>
              <a:t>CPU</a:t>
            </a:r>
          </a:p>
          <a:p>
            <a:pPr lvl="1"/>
            <a:r>
              <a:rPr lang="en-US" altLang="ko-KR" dirty="0"/>
              <a:t>ARM9 300MHz</a:t>
            </a:r>
          </a:p>
          <a:p>
            <a:endParaRPr lang="en-US" altLang="ko-KR" dirty="0"/>
          </a:p>
          <a:p>
            <a:r>
              <a:rPr lang="en-US" altLang="ko-KR" dirty="0"/>
              <a:t>RAM</a:t>
            </a:r>
          </a:p>
          <a:p>
            <a:pPr lvl="1"/>
            <a:r>
              <a:rPr lang="en-US" altLang="ko-KR" dirty="0"/>
              <a:t>64MB</a:t>
            </a:r>
            <a:endParaRPr lang="en-US" dirty="0"/>
          </a:p>
          <a:p>
            <a:endParaRPr lang="en-US" altLang="ko-KR" dirty="0"/>
          </a:p>
          <a:p>
            <a:r>
              <a:rPr lang="ko-KR" altLang="en-US" dirty="0"/>
              <a:t>플래시 메모리</a:t>
            </a:r>
            <a:endParaRPr lang="en-US" altLang="ko-KR" dirty="0"/>
          </a:p>
          <a:p>
            <a:pPr lvl="1"/>
            <a:r>
              <a:rPr lang="en-US" altLang="ko-KR" dirty="0"/>
              <a:t>16MB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E9855-F2EB-4BDF-B32C-186EC4C6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BF0D49-8C64-4248-94A9-46CB7E7E9F6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화면 해상도</a:t>
            </a:r>
            <a:endParaRPr lang="en-US" altLang="ko-KR" dirty="0"/>
          </a:p>
          <a:p>
            <a:pPr lvl="1"/>
            <a:r>
              <a:rPr lang="en-US" dirty="0"/>
              <a:t>178</a:t>
            </a:r>
            <a:r>
              <a:rPr lang="en-US" altLang="ko-KR" dirty="0"/>
              <a:t>×128</a:t>
            </a:r>
          </a:p>
          <a:p>
            <a:endParaRPr lang="en-US" dirty="0"/>
          </a:p>
          <a:p>
            <a:r>
              <a:rPr lang="en-US" dirty="0"/>
              <a:t>PC</a:t>
            </a:r>
            <a:r>
              <a:rPr lang="ko-KR" altLang="en-US" dirty="0"/>
              <a:t> 연결 포트</a:t>
            </a:r>
            <a:endParaRPr lang="en-US" altLang="ko-KR" dirty="0"/>
          </a:p>
          <a:p>
            <a:pPr lvl="1"/>
            <a:r>
              <a:rPr lang="en-US" dirty="0"/>
              <a:t>USB</a:t>
            </a:r>
            <a:r>
              <a:rPr lang="ko-KR" altLang="en-US" dirty="0"/>
              <a:t> </a:t>
            </a:r>
            <a:r>
              <a:rPr lang="en-US" altLang="ko-KR" dirty="0"/>
              <a:t>2.0 (</a:t>
            </a:r>
            <a:r>
              <a:rPr lang="ko-KR" altLang="en-US" dirty="0"/>
              <a:t>미니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r>
              <a:rPr lang="en-US" altLang="ko-KR" dirty="0"/>
              <a:t>USB</a:t>
            </a:r>
            <a:r>
              <a:rPr lang="ko-KR" altLang="en-US" dirty="0"/>
              <a:t> 호스트 포트</a:t>
            </a:r>
            <a:endParaRPr lang="en-US" altLang="ko-KR" dirty="0"/>
          </a:p>
          <a:p>
            <a:pPr lvl="1"/>
            <a:r>
              <a:rPr lang="en-US" altLang="ko-KR" dirty="0"/>
              <a:t>USB 1.1</a:t>
            </a:r>
          </a:p>
          <a:p>
            <a:endParaRPr lang="en-US" altLang="ko-KR" dirty="0"/>
          </a:p>
          <a:p>
            <a:r>
              <a:rPr lang="en-US" altLang="ko-KR" dirty="0"/>
              <a:t>SD </a:t>
            </a:r>
            <a:r>
              <a:rPr lang="ko-KR" altLang="en-US" dirty="0"/>
              <a:t>카드 포트</a:t>
            </a:r>
            <a:endParaRPr lang="en-US" altLang="ko-KR" dirty="0"/>
          </a:p>
          <a:p>
            <a:pPr lvl="1"/>
            <a:r>
              <a:rPr lang="ko-KR" altLang="en-US" dirty="0"/>
              <a:t>최대 </a:t>
            </a:r>
            <a:r>
              <a:rPr lang="en-US" altLang="ko-KR" dirty="0"/>
              <a:t>32GB </a:t>
            </a:r>
            <a:r>
              <a:rPr lang="ko-KR" altLang="en-US" dirty="0"/>
              <a:t>가능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64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 err="1"/>
              <a:t>브릭</a:t>
            </a:r>
            <a:r>
              <a:rPr lang="ko-KR" altLang="en-US" dirty="0"/>
              <a:t> 제어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EV3</a:t>
            </a:r>
            <a:r>
              <a:rPr lang="ko-KR" altLang="en-US" dirty="0"/>
              <a:t> </a:t>
            </a:r>
            <a:r>
              <a:rPr lang="ko-KR" altLang="en-US" dirty="0" err="1"/>
              <a:t>브릭</a:t>
            </a:r>
            <a:r>
              <a:rPr lang="en-US" altLang="ko-KR" dirty="0"/>
              <a:t> </a:t>
            </a:r>
            <a:r>
              <a:rPr lang="ko-KR" altLang="en-US" dirty="0"/>
              <a:t>제어 방법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25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317" y="1912384"/>
            <a:ext cx="6415366" cy="442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415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 err="1"/>
              <a:t>브릭</a:t>
            </a:r>
            <a:r>
              <a:rPr lang="ko-KR" altLang="en-US" dirty="0"/>
              <a:t> 제어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 err="1"/>
              <a:t>브릭</a:t>
            </a:r>
            <a:r>
              <a:rPr lang="ko-KR" altLang="en-US" dirty="0"/>
              <a:t> 켜기</a:t>
            </a:r>
            <a:endParaRPr lang="en-US" altLang="ko-KR" dirty="0"/>
          </a:p>
          <a:p>
            <a:pPr lvl="1"/>
            <a:r>
              <a:rPr lang="en-US" altLang="ko-KR" dirty="0"/>
              <a:t>‘</a:t>
            </a:r>
            <a:r>
              <a:rPr lang="ko-KR" altLang="en-US" dirty="0"/>
              <a:t>가운데</a:t>
            </a:r>
            <a:r>
              <a:rPr lang="en-US" altLang="ko-KR" dirty="0"/>
              <a:t>’</a:t>
            </a:r>
            <a:r>
              <a:rPr lang="ko-KR" altLang="en-US" dirty="0"/>
              <a:t> 버튼 누르기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26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325" y="2323322"/>
            <a:ext cx="4351350" cy="435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2659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 err="1"/>
              <a:t>브릭</a:t>
            </a:r>
            <a:r>
              <a:rPr lang="ko-KR" altLang="en-US" dirty="0"/>
              <a:t> 제어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EV3 </a:t>
            </a:r>
            <a:r>
              <a:rPr lang="ko-KR" altLang="en-US" dirty="0" err="1"/>
              <a:t>브릭의</a:t>
            </a:r>
            <a:r>
              <a:rPr lang="en-US" altLang="ko-KR" dirty="0"/>
              <a:t> </a:t>
            </a:r>
            <a:r>
              <a:rPr lang="ko-KR" altLang="en-US" dirty="0"/>
              <a:t>네 가지 탭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en-US" altLang="ko-KR" dirty="0"/>
              <a:t>[</a:t>
            </a:r>
            <a:r>
              <a:rPr lang="ko-KR" altLang="en-US" dirty="0"/>
              <a:t>최근 실행 파일</a:t>
            </a:r>
            <a:r>
              <a:rPr lang="en-US" altLang="ko-KR" dirty="0"/>
              <a:t>]: </a:t>
            </a:r>
            <a:r>
              <a:rPr lang="ko-KR" altLang="en-US" dirty="0"/>
              <a:t>가장 최근에 실행한 프로그램 표시</a:t>
            </a:r>
            <a:endParaRPr lang="en-US" altLang="ko-KR" dirty="0"/>
          </a:p>
          <a:p>
            <a:pPr lvl="1"/>
            <a:r>
              <a:rPr lang="en-US" altLang="ko-KR" dirty="0"/>
              <a:t>[</a:t>
            </a:r>
            <a:r>
              <a:rPr lang="ko-KR" altLang="en-US" dirty="0"/>
              <a:t>파일 탐색기</a:t>
            </a:r>
            <a:r>
              <a:rPr lang="en-US" altLang="ko-KR" dirty="0"/>
              <a:t>]: EV3 </a:t>
            </a:r>
            <a:r>
              <a:rPr lang="ko-KR" altLang="en-US" dirty="0"/>
              <a:t>프로젝트 등 </a:t>
            </a:r>
            <a:r>
              <a:rPr lang="ko-KR" altLang="en-US" dirty="0">
                <a:solidFill>
                  <a:schemeClr val="accent2"/>
                </a:solidFill>
              </a:rPr>
              <a:t>저장된 파일이나 폴더 표시 </a:t>
            </a:r>
            <a:endParaRPr lang="en-US" altLang="ko-KR" dirty="0">
              <a:solidFill>
                <a:schemeClr val="accent2"/>
              </a:solidFill>
            </a:endParaRPr>
          </a:p>
          <a:p>
            <a:pPr lvl="1"/>
            <a:r>
              <a:rPr lang="en-US" altLang="ko-KR" dirty="0"/>
              <a:t>[</a:t>
            </a:r>
            <a:r>
              <a:rPr lang="ko-KR" altLang="en-US" dirty="0" err="1"/>
              <a:t>브릭</a:t>
            </a:r>
            <a:r>
              <a:rPr lang="ko-KR" altLang="en-US" dirty="0"/>
              <a:t> 앱</a:t>
            </a:r>
            <a:r>
              <a:rPr lang="en-US" altLang="ko-KR" dirty="0"/>
              <a:t>]: </a:t>
            </a:r>
            <a:r>
              <a:rPr lang="ko-KR" altLang="en-US" dirty="0"/>
              <a:t>자체적으로 내장된 센서 및 모터 테스트 앱 표시</a:t>
            </a:r>
            <a:endParaRPr lang="en-US" altLang="ko-KR" dirty="0"/>
          </a:p>
          <a:p>
            <a:pPr lvl="1"/>
            <a:r>
              <a:rPr lang="en-US" altLang="ko-KR" dirty="0"/>
              <a:t>[</a:t>
            </a:r>
            <a:r>
              <a:rPr lang="ko-KR" altLang="en-US" dirty="0"/>
              <a:t>설정</a:t>
            </a:r>
            <a:r>
              <a:rPr lang="en-US" altLang="ko-KR" dirty="0"/>
              <a:t>]: </a:t>
            </a:r>
            <a:r>
              <a:rPr lang="ko-KR" altLang="en-US" dirty="0"/>
              <a:t>볼륨 설정</a:t>
            </a:r>
            <a:r>
              <a:rPr lang="en-US" altLang="ko-KR" dirty="0"/>
              <a:t>, </a:t>
            </a:r>
            <a:r>
              <a:rPr lang="ko-KR" altLang="en-US" dirty="0"/>
              <a:t>블루투스 연결 설정 등 표시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27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328" y="1999387"/>
            <a:ext cx="2369343" cy="26420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2680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 err="1"/>
              <a:t>브릭</a:t>
            </a:r>
            <a:r>
              <a:rPr lang="ko-KR" altLang="en-US" dirty="0"/>
              <a:t> 제어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탭</a:t>
            </a:r>
            <a:r>
              <a:rPr lang="en-US" altLang="ko-KR" dirty="0"/>
              <a:t>, </a:t>
            </a:r>
            <a:r>
              <a:rPr lang="ko-KR" altLang="en-US" dirty="0"/>
              <a:t>메뉴</a:t>
            </a:r>
            <a:r>
              <a:rPr lang="en-US" altLang="ko-KR" dirty="0"/>
              <a:t>, </a:t>
            </a:r>
            <a:r>
              <a:rPr lang="ko-KR" altLang="en-US" dirty="0"/>
              <a:t>프로젝트</a:t>
            </a:r>
            <a:r>
              <a:rPr lang="en-US" altLang="ko-KR" dirty="0"/>
              <a:t>, </a:t>
            </a:r>
            <a:r>
              <a:rPr lang="ko-KR" altLang="en-US" dirty="0"/>
              <a:t>프로그램 이동 및 선택</a:t>
            </a:r>
            <a:endParaRPr lang="en-US" altLang="ko-KR" dirty="0"/>
          </a:p>
          <a:p>
            <a:pPr lvl="1"/>
            <a:r>
              <a:rPr lang="ko-KR" altLang="en-US" dirty="0"/>
              <a:t>탭 이동</a:t>
            </a:r>
            <a:r>
              <a:rPr lang="en-US" altLang="ko-KR" dirty="0"/>
              <a:t>: ‘</a:t>
            </a:r>
            <a:r>
              <a:rPr lang="ko-KR" altLang="en-US" dirty="0"/>
              <a:t>좌</a:t>
            </a:r>
            <a:r>
              <a:rPr lang="en-US" altLang="ko-KR" dirty="0"/>
              <a:t>·</a:t>
            </a:r>
            <a:r>
              <a:rPr lang="ko-KR" altLang="en-US" dirty="0"/>
              <a:t>우</a:t>
            </a:r>
            <a:r>
              <a:rPr lang="en-US" altLang="ko-KR" dirty="0"/>
              <a:t>’</a:t>
            </a:r>
            <a:r>
              <a:rPr lang="ko-KR" altLang="en-US" dirty="0"/>
              <a:t> 버튼</a:t>
            </a:r>
            <a:endParaRPr lang="en-US" altLang="ko-KR" dirty="0"/>
          </a:p>
          <a:p>
            <a:pPr lvl="1"/>
            <a:r>
              <a:rPr lang="ko-KR" altLang="en-US" dirty="0"/>
              <a:t>메뉴</a:t>
            </a:r>
            <a:r>
              <a:rPr lang="en-US" altLang="ko-KR" dirty="0"/>
              <a:t>/</a:t>
            </a:r>
            <a:r>
              <a:rPr lang="ko-KR" altLang="en-US" dirty="0"/>
              <a:t>프로젝트</a:t>
            </a:r>
            <a:r>
              <a:rPr lang="en-US" altLang="ko-KR" dirty="0"/>
              <a:t>/</a:t>
            </a:r>
            <a:r>
              <a:rPr lang="ko-KR" altLang="en-US" dirty="0"/>
              <a:t>프로그램 이동</a:t>
            </a:r>
            <a:r>
              <a:rPr lang="en-US" altLang="ko-KR" dirty="0"/>
              <a:t>: ‘</a:t>
            </a:r>
            <a:r>
              <a:rPr lang="ko-KR" altLang="en-US" dirty="0"/>
              <a:t>상</a:t>
            </a:r>
            <a:r>
              <a:rPr lang="en-US" altLang="ko-KR" dirty="0"/>
              <a:t>·</a:t>
            </a:r>
            <a:r>
              <a:rPr lang="ko-KR" altLang="en-US" dirty="0"/>
              <a:t>하</a:t>
            </a:r>
            <a:r>
              <a:rPr lang="en-US" altLang="ko-KR" dirty="0"/>
              <a:t>’</a:t>
            </a:r>
            <a:r>
              <a:rPr lang="ko-KR" altLang="en-US" dirty="0"/>
              <a:t> 버튼</a:t>
            </a:r>
            <a:endParaRPr lang="en-US" altLang="ko-KR" dirty="0"/>
          </a:p>
          <a:p>
            <a:pPr lvl="1"/>
            <a:r>
              <a:rPr lang="ko-KR" altLang="en-US" dirty="0"/>
              <a:t>메뉴</a:t>
            </a:r>
            <a:r>
              <a:rPr lang="en-US" altLang="ko-KR" dirty="0"/>
              <a:t>/</a:t>
            </a:r>
            <a:r>
              <a:rPr lang="ko-KR" altLang="en-US" dirty="0"/>
              <a:t>프로젝트</a:t>
            </a:r>
            <a:r>
              <a:rPr lang="en-US" altLang="ko-KR" dirty="0"/>
              <a:t>/</a:t>
            </a:r>
            <a:r>
              <a:rPr lang="ko-KR" altLang="en-US" dirty="0"/>
              <a:t>프로그램 선택</a:t>
            </a:r>
            <a:r>
              <a:rPr lang="en-US" altLang="ko-KR" dirty="0"/>
              <a:t>: ‘</a:t>
            </a:r>
            <a:r>
              <a:rPr lang="ko-KR" altLang="en-US" dirty="0"/>
              <a:t>가운데</a:t>
            </a:r>
            <a:r>
              <a:rPr lang="en-US" altLang="ko-KR" dirty="0"/>
              <a:t>’ </a:t>
            </a:r>
            <a:r>
              <a:rPr lang="ko-KR" altLang="en-US" dirty="0"/>
              <a:t>버튼</a:t>
            </a:r>
            <a:endParaRPr lang="en-US" altLang="ko-KR" dirty="0"/>
          </a:p>
          <a:p>
            <a:pPr lvl="1"/>
            <a:r>
              <a:rPr lang="ko-KR" altLang="en-US" dirty="0"/>
              <a:t>상위 메뉴 또는 작동 중인 </a:t>
            </a:r>
            <a:r>
              <a:rPr lang="en-US" altLang="ko-KR" dirty="0">
                <a:solidFill>
                  <a:schemeClr val="accent2"/>
                </a:solidFill>
              </a:rPr>
              <a:t>EV3</a:t>
            </a:r>
            <a:r>
              <a:rPr lang="ko-KR" altLang="en-US" dirty="0">
                <a:solidFill>
                  <a:schemeClr val="accent2"/>
                </a:solidFill>
              </a:rPr>
              <a:t> 중지</a:t>
            </a:r>
            <a:r>
              <a:rPr lang="en-US" altLang="ko-KR" dirty="0"/>
              <a:t>: ‘</a:t>
            </a:r>
            <a:r>
              <a:rPr lang="ko-KR" altLang="en-US" dirty="0"/>
              <a:t>뒤로</a:t>
            </a:r>
            <a:r>
              <a:rPr lang="en-US" altLang="ko-KR" dirty="0"/>
              <a:t>’ </a:t>
            </a:r>
            <a:r>
              <a:rPr lang="ko-KR" altLang="en-US" dirty="0"/>
              <a:t>버튼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28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099" y="3570559"/>
            <a:ext cx="7771802" cy="26706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44928" y="6352143"/>
            <a:ext cx="2254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프로그램 실행하기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5" name="타원 4"/>
          <p:cNvSpPr/>
          <p:nvPr/>
        </p:nvSpPr>
        <p:spPr>
          <a:xfrm>
            <a:off x="6788577" y="4620884"/>
            <a:ext cx="532979" cy="53297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>
            <a:cxnSpLocks/>
          </p:cNvCxnSpPr>
          <p:nvPr/>
        </p:nvCxnSpPr>
        <p:spPr>
          <a:xfrm>
            <a:off x="5980922" y="3498980"/>
            <a:ext cx="807655" cy="11219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85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 err="1"/>
              <a:t>브릭</a:t>
            </a:r>
            <a:r>
              <a:rPr lang="ko-KR" altLang="en-US" dirty="0"/>
              <a:t> 제어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 err="1"/>
              <a:t>브릭</a:t>
            </a:r>
            <a:r>
              <a:rPr lang="ko-KR" altLang="en-US" dirty="0"/>
              <a:t> 끄기</a:t>
            </a:r>
            <a:endParaRPr lang="en-US" altLang="ko-KR" dirty="0"/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/>
              <a:t>‘</a:t>
            </a:r>
            <a:r>
              <a:rPr lang="ko-KR" altLang="en-US" dirty="0"/>
              <a:t>뒤로</a:t>
            </a:r>
            <a:r>
              <a:rPr lang="en-US" altLang="ko-KR" dirty="0"/>
              <a:t>’ </a:t>
            </a:r>
            <a:r>
              <a:rPr lang="ko-KR" altLang="en-US" dirty="0"/>
              <a:t>버튼으로 더 이상 돌아갈 메뉴가 없을 때 끄기 메뉴 표시</a:t>
            </a:r>
            <a:endParaRPr lang="en-US" altLang="ko-KR" dirty="0"/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/>
              <a:t>‘</a:t>
            </a:r>
            <a:r>
              <a:rPr lang="ko-KR" altLang="en-US" dirty="0"/>
              <a:t>우</a:t>
            </a:r>
            <a:r>
              <a:rPr lang="en-US" altLang="ko-KR" dirty="0"/>
              <a:t>’</a:t>
            </a:r>
            <a:r>
              <a:rPr lang="ko-KR" altLang="en-US" dirty="0"/>
              <a:t> 버튼 눌러 </a:t>
            </a:r>
            <a:r>
              <a:rPr lang="en-US" altLang="ko-KR" dirty="0"/>
              <a:t>‘V’</a:t>
            </a:r>
            <a:r>
              <a:rPr lang="ko-KR" altLang="en-US" dirty="0"/>
              <a:t> 선택 후 </a:t>
            </a:r>
            <a:r>
              <a:rPr lang="en-US" altLang="ko-KR" dirty="0"/>
              <a:t>‘</a:t>
            </a:r>
            <a:r>
              <a:rPr lang="ko-KR" altLang="en-US" dirty="0"/>
              <a:t>가운데</a:t>
            </a:r>
            <a:r>
              <a:rPr lang="en-US" altLang="ko-KR" dirty="0"/>
              <a:t>’</a:t>
            </a:r>
            <a:r>
              <a:rPr lang="ko-KR" altLang="en-US" dirty="0"/>
              <a:t> 버튼 누름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29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952" y="3102427"/>
            <a:ext cx="5038095" cy="36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708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 err="1"/>
              <a:t>브릭</a:t>
            </a:r>
            <a:r>
              <a:rPr lang="ko-KR" altLang="en-US" dirty="0"/>
              <a:t> 제어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/>
              <a:t>비콘</a:t>
            </a:r>
            <a:r>
              <a:rPr lang="en-US" altLang="ko-KR" dirty="0"/>
              <a:t>(beacon)</a:t>
            </a:r>
            <a:r>
              <a:rPr lang="ko-KR" altLang="en-US" dirty="0"/>
              <a:t>으로 원격 제어</a:t>
            </a:r>
            <a:endParaRPr lang="en-US" altLang="ko-KR" dirty="0"/>
          </a:p>
          <a:p>
            <a:pPr lvl="1"/>
            <a:r>
              <a:rPr lang="en-US" altLang="ko-KR" dirty="0"/>
              <a:t>[</a:t>
            </a:r>
            <a:r>
              <a:rPr lang="ko-KR" altLang="en-US" dirty="0" err="1"/>
              <a:t>브릭</a:t>
            </a:r>
            <a:r>
              <a:rPr lang="ko-KR" altLang="en-US" dirty="0"/>
              <a:t> 앱</a:t>
            </a:r>
            <a:r>
              <a:rPr lang="en-US" altLang="ko-KR" dirty="0"/>
              <a:t>]</a:t>
            </a:r>
            <a:r>
              <a:rPr lang="ko-KR" altLang="en-US" dirty="0"/>
              <a:t> 탭으로 이동한 다음 </a:t>
            </a:r>
            <a:r>
              <a:rPr lang="en-US" altLang="ko-KR" dirty="0"/>
              <a:t>IR </a:t>
            </a:r>
            <a:r>
              <a:rPr lang="ko-KR" altLang="en-US" dirty="0"/>
              <a:t>컨트롤 앱 실행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30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02" y="2204864"/>
            <a:ext cx="8170796" cy="33462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25332" y="5798145"/>
            <a:ext cx="60933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위 사진의 경우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…</a:t>
            </a:r>
          </a:p>
          <a:p>
            <a:pPr algn="ctr"/>
            <a:r>
              <a:rPr lang="ko-KR" altLang="en-US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비콘의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왼쪽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빨강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버튼 두 개는 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B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포트와 연결된 모터를 </a:t>
            </a:r>
            <a:r>
              <a:rPr lang="ko-KR" altLang="en-US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구동시키고</a:t>
            </a:r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비콘의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오른쪽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파랑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버튼 두 개는 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C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포트와 연결된 모터를 </a:t>
            </a:r>
            <a:r>
              <a:rPr lang="ko-KR" altLang="en-US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구동시킴</a:t>
            </a:r>
            <a:endParaRPr lang="ko-KR" alt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80269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/>
              <a:t>조립 부품 종류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레고 부품 길이 단위</a:t>
            </a:r>
            <a:endParaRPr lang="en-US" altLang="ko-KR" dirty="0"/>
          </a:p>
          <a:p>
            <a:pPr lvl="1"/>
            <a:r>
              <a:rPr lang="en-US" altLang="ko-KR" dirty="0"/>
              <a:t>M</a:t>
            </a:r>
          </a:p>
          <a:p>
            <a:pPr lvl="1"/>
            <a:r>
              <a:rPr lang="en-US" altLang="ko-KR" dirty="0"/>
              <a:t>1M</a:t>
            </a:r>
            <a:r>
              <a:rPr lang="ko-KR" altLang="en-US" dirty="0"/>
              <a:t>은 </a:t>
            </a:r>
            <a:r>
              <a:rPr lang="en-US" altLang="ko-KR" dirty="0"/>
              <a:t>8mm</a:t>
            </a:r>
          </a:p>
          <a:p>
            <a:pPr lvl="1"/>
            <a:r>
              <a:rPr lang="ko-KR" altLang="en-US" dirty="0"/>
              <a:t>빔의 경우</a:t>
            </a:r>
            <a:r>
              <a:rPr lang="en-US" altLang="ko-KR" dirty="0"/>
              <a:t>, </a:t>
            </a:r>
            <a:r>
              <a:rPr lang="ko-KR" altLang="en-US" dirty="0"/>
              <a:t>가장 짧은 것은 </a:t>
            </a:r>
            <a:r>
              <a:rPr lang="en-US" altLang="ko-KR" dirty="0"/>
              <a:t>2M, </a:t>
            </a:r>
            <a:r>
              <a:rPr lang="ko-KR" altLang="en-US" dirty="0"/>
              <a:t>가장</a:t>
            </a:r>
            <a:r>
              <a:rPr lang="en-US" altLang="ko-KR" dirty="0"/>
              <a:t> </a:t>
            </a:r>
            <a:r>
              <a:rPr lang="ko-KR" altLang="en-US" dirty="0"/>
              <a:t>긴 것은 </a:t>
            </a:r>
            <a:r>
              <a:rPr lang="en-US" altLang="ko-KR" dirty="0"/>
              <a:t>15M</a:t>
            </a:r>
          </a:p>
          <a:p>
            <a:pPr marL="914400" lvl="2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31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515" y="3186639"/>
            <a:ext cx="4870970" cy="24738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64868" y="5779591"/>
            <a:ext cx="2414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9M = 72mm</a:t>
            </a:r>
            <a:endParaRPr lang="ko-KR" altLang="en-US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662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/>
              <a:t>조립 부품 종류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빔</a:t>
            </a:r>
            <a:r>
              <a:rPr lang="en-US" altLang="ko-KR" dirty="0"/>
              <a:t>(beam)</a:t>
            </a:r>
          </a:p>
          <a:p>
            <a:pPr lvl="1"/>
            <a:r>
              <a:rPr lang="ko-KR" altLang="en-US" dirty="0"/>
              <a:t>기계 구조물의 뼈대를 형성하는 부품</a:t>
            </a:r>
            <a:endParaRPr lang="en-US" altLang="ko-KR" dirty="0"/>
          </a:p>
          <a:p>
            <a:pPr lvl="1"/>
            <a:r>
              <a:rPr lang="ko-KR" altLang="en-US" dirty="0"/>
              <a:t>길이는 부품 이미지 측면의</a:t>
            </a:r>
            <a:r>
              <a:rPr lang="en-US" altLang="ko-KR" dirty="0"/>
              <a:t> </a:t>
            </a:r>
            <a:r>
              <a:rPr lang="ko-KR" altLang="en-US" dirty="0"/>
              <a:t>네모 칸에 있는 숫자로 구분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☞ 숫자는 빔에 뚫린 구멍의 숫자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32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103" y="3907883"/>
            <a:ext cx="5723793" cy="2257421"/>
          </a:xfrm>
          <a:prstGeom prst="rect">
            <a:avLst/>
          </a:prstGeom>
        </p:spPr>
      </p:pic>
      <p:sp>
        <p:nvSpPr>
          <p:cNvPr id="6" name="타원 5"/>
          <p:cNvSpPr/>
          <p:nvPr/>
        </p:nvSpPr>
        <p:spPr>
          <a:xfrm>
            <a:off x="6798500" y="4666388"/>
            <a:ext cx="869844" cy="8698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화살표 연결선 6"/>
          <p:cNvCxnSpPr>
            <a:cxnSpLocks/>
          </p:cNvCxnSpPr>
          <p:nvPr/>
        </p:nvCxnSpPr>
        <p:spPr>
          <a:xfrm>
            <a:off x="6643396" y="2631233"/>
            <a:ext cx="448884" cy="19498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437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/>
              <a:t>조립 부품 종류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축</a:t>
            </a:r>
            <a:r>
              <a:rPr lang="en-US" altLang="ko-KR" dirty="0"/>
              <a:t>(axle)</a:t>
            </a:r>
          </a:p>
          <a:p>
            <a:pPr lvl="1"/>
            <a:r>
              <a:rPr lang="ko-KR" altLang="en-US" dirty="0"/>
              <a:t>모터에 연결하여 동력을 전달하는 부품</a:t>
            </a:r>
            <a:endParaRPr lang="en-US" altLang="ko-KR" dirty="0"/>
          </a:p>
          <a:p>
            <a:pPr lvl="1"/>
            <a:r>
              <a:rPr lang="ko-KR" altLang="en-US" dirty="0"/>
              <a:t>부품 이미지 측면의 동그라미 칸에 있는 숫자로 구분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☞ 숫자가 같은 빔과 길이가 동일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33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103" y="3907883"/>
            <a:ext cx="5723793" cy="2257421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3072507" y="3658081"/>
            <a:ext cx="869844" cy="8698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화살표 연결선 7"/>
          <p:cNvCxnSpPr>
            <a:cxnSpLocks/>
          </p:cNvCxnSpPr>
          <p:nvPr/>
        </p:nvCxnSpPr>
        <p:spPr>
          <a:xfrm flipH="1">
            <a:off x="3942690" y="2659224"/>
            <a:ext cx="2103547" cy="11473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657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/>
              <a:t>조립 부품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핀</a:t>
            </a:r>
            <a:r>
              <a:rPr lang="en-US" altLang="ko-KR" dirty="0"/>
              <a:t>(pin)</a:t>
            </a:r>
          </a:p>
          <a:p>
            <a:pPr lvl="1"/>
            <a:r>
              <a:rPr lang="ko-KR" altLang="en-US" dirty="0"/>
              <a:t>빔을 연결하는 부품 </a:t>
            </a:r>
            <a:r>
              <a:rPr lang="en-US" altLang="ko-KR" dirty="0"/>
              <a:t>(= </a:t>
            </a:r>
            <a:r>
              <a:rPr lang="ko-KR" altLang="en-US" dirty="0"/>
              <a:t>커넥터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모양과 색깔로 구분</a:t>
            </a:r>
            <a:endParaRPr lang="en-US" altLang="ko-KR" dirty="0"/>
          </a:p>
          <a:p>
            <a:pPr lvl="1"/>
            <a:r>
              <a:rPr lang="ko-KR" altLang="en-US" dirty="0"/>
              <a:t>마찰 정도에 따라</a:t>
            </a:r>
            <a:endParaRPr lang="en-US" altLang="ko-KR" dirty="0"/>
          </a:p>
          <a:p>
            <a:pPr lvl="2"/>
            <a:r>
              <a:rPr lang="ko-KR" altLang="en-US" dirty="0"/>
              <a:t>마찰 핀 </a:t>
            </a:r>
            <a:r>
              <a:rPr lang="en-US" altLang="ko-KR" dirty="0"/>
              <a:t>vs </a:t>
            </a:r>
            <a:r>
              <a:rPr lang="ko-KR" altLang="en-US" dirty="0" err="1"/>
              <a:t>비마찰</a:t>
            </a:r>
            <a:r>
              <a:rPr lang="ko-KR" altLang="en-US" dirty="0"/>
              <a:t> 핀</a:t>
            </a:r>
            <a:endParaRPr lang="en-US" altLang="ko-KR" dirty="0"/>
          </a:p>
          <a:p>
            <a:pPr lvl="1"/>
            <a:r>
              <a:rPr lang="ko-KR" altLang="en-US" dirty="0"/>
              <a:t>길이에 따라</a:t>
            </a:r>
            <a:endParaRPr lang="en-US" altLang="ko-KR" dirty="0"/>
          </a:p>
          <a:p>
            <a:pPr lvl="2"/>
            <a:r>
              <a:rPr lang="ko-KR" altLang="en-US" dirty="0"/>
              <a:t>짧은 핀 </a:t>
            </a:r>
            <a:r>
              <a:rPr lang="en-US" altLang="ko-KR" dirty="0"/>
              <a:t>vs</a:t>
            </a:r>
            <a:r>
              <a:rPr lang="ko-KR" altLang="en-US" dirty="0"/>
              <a:t> 긴 핀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34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1197" y="4001442"/>
            <a:ext cx="4034213" cy="23672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47212" y="1988840"/>
            <a:ext cx="2514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짧은 핀의 경우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algn="ctr"/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핀의 반쪽이 축인 것과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그렇지 않은 것이 있음</a:t>
            </a:r>
          </a:p>
        </p:txBody>
      </p:sp>
      <p:cxnSp>
        <p:nvCxnSpPr>
          <p:cNvPr id="7" name="직선 화살표 연결선 6"/>
          <p:cNvCxnSpPr>
            <a:cxnSpLocks/>
          </p:cNvCxnSpPr>
          <p:nvPr/>
        </p:nvCxnSpPr>
        <p:spPr>
          <a:xfrm flipH="1">
            <a:off x="6444209" y="2619375"/>
            <a:ext cx="328066" cy="2105769"/>
          </a:xfrm>
          <a:prstGeom prst="straightConnector1">
            <a:avLst/>
          </a:prstGeom>
          <a:ln w="57150">
            <a:solidFill>
              <a:srgbClr val="C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15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35</a:t>
            </a:fld>
            <a:endParaRPr lang="ko-KR" altLang="en-US"/>
          </a:p>
        </p:txBody>
      </p:sp>
      <p:graphicFrame>
        <p:nvGraphicFramePr>
          <p:cNvPr id="7" name="개체 6"/>
          <p:cNvGraphicFramePr>
            <a:graphicFrameLocks noChangeAspect="1"/>
          </p:cNvGraphicFramePr>
          <p:nvPr/>
        </p:nvGraphicFramePr>
        <p:xfrm>
          <a:off x="251520" y="2794000"/>
          <a:ext cx="23653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1517120" imgH="19809360" progId="Photoshop.Image.13">
                  <p:embed/>
                </p:oleObj>
              </mc:Choice>
              <mc:Fallback>
                <p:oleObj name="Image" r:id="rId2" imgW="11517120" imgH="19809360" progId="Photoshop.Image.13">
                  <p:embed/>
                  <p:pic>
                    <p:nvPicPr>
                      <p:cNvPr id="7" name="개체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1520" y="2794000"/>
                        <a:ext cx="23653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1331528"/>
            <a:ext cx="5199901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89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2090</TotalTime>
  <Words>983</Words>
  <Application>Microsoft Office PowerPoint</Application>
  <PresentationFormat>화면 슬라이드 쇼(4:3)</PresentationFormat>
  <Paragraphs>265</Paragraphs>
  <Slides>35</Slides>
  <Notes>33</Notes>
  <HiddenSlides>0</HiddenSlides>
  <MMClips>0</MMClips>
  <ScaleCrop>false</ScaleCrop>
  <HeadingPairs>
    <vt:vector size="8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6" baseType="lpstr">
      <vt:lpstr>HY견명조</vt:lpstr>
      <vt:lpstr>YD2002</vt:lpstr>
      <vt:lpstr>나눔스퀘어 네오 Heavy</vt:lpstr>
      <vt:lpstr>나눔스퀘어 네오 Regular</vt:lpstr>
      <vt:lpstr>나눔스퀘어 네오 Light</vt:lpstr>
      <vt:lpstr>맑은 고딕</vt:lpstr>
      <vt:lpstr>메이플스토리</vt:lpstr>
      <vt:lpstr>Arial</vt:lpstr>
      <vt:lpstr>HY수평선B</vt:lpstr>
      <vt:lpstr>Office 테마</vt:lpstr>
      <vt:lpstr>Image</vt:lpstr>
      <vt:lpstr>PowerPoint 프레젠테이션</vt:lpstr>
      <vt:lpstr>01 EV3 소개</vt:lpstr>
      <vt:lpstr>로봇의 정의와 역사</vt:lpstr>
      <vt:lpstr>로봇의 정의와 역사</vt:lpstr>
      <vt:lpstr>로봇의 정의와 역사</vt:lpstr>
      <vt:lpstr>로봇의 정의와 역사</vt:lpstr>
      <vt:lpstr>휴머노이드 vs 안드로이드 vs 사이보그</vt:lpstr>
      <vt:lpstr>휴머노이드 vs 안드로이드 vs 사이보그</vt:lpstr>
      <vt:lpstr>휴머노이드 vs 안드로이드 vs 사이보그</vt:lpstr>
      <vt:lpstr>휴머노이드 vs 안드로이드 vs 사이보그</vt:lpstr>
      <vt:lpstr>로봇 구성 요소</vt:lpstr>
      <vt:lpstr>로봇 구성 요소</vt:lpstr>
      <vt:lpstr>로봇 구성 요소</vt:lpstr>
      <vt:lpstr>로봇 구성 요소</vt:lpstr>
      <vt:lpstr>교육용 로봇</vt:lpstr>
      <vt:lpstr>교육용 로봇</vt:lpstr>
      <vt:lpstr>01 EV3 소개</vt:lpstr>
      <vt:lpstr>마인드스톰 EV3</vt:lpstr>
      <vt:lpstr>마인드스톰 EV3</vt:lpstr>
      <vt:lpstr>마인드스톰 EV3</vt:lpstr>
      <vt:lpstr>마인드스톰 EV3</vt:lpstr>
      <vt:lpstr>마인드스톰 EV3</vt:lpstr>
      <vt:lpstr>마인드스톰 EV3</vt:lpstr>
      <vt:lpstr>EV3 브릭 기술 사양</vt:lpstr>
      <vt:lpstr>EV3 브릭 제어</vt:lpstr>
      <vt:lpstr>EV3 브릭 제어</vt:lpstr>
      <vt:lpstr>EV3 브릭 제어</vt:lpstr>
      <vt:lpstr>EV3 브릭 제어</vt:lpstr>
      <vt:lpstr>EV3 브릭 제어</vt:lpstr>
      <vt:lpstr>EV3 브릭 제어</vt:lpstr>
      <vt:lpstr>EV3 조립 부품 종류</vt:lpstr>
      <vt:lpstr>EV3 조립 부품 종류</vt:lpstr>
      <vt:lpstr>EV3 조립 부품 종류</vt:lpstr>
      <vt:lpstr>EV3 조립 부품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64</cp:revision>
  <dcterms:created xsi:type="dcterms:W3CDTF">2020-11-27T06:00:28Z</dcterms:created>
  <dcterms:modified xsi:type="dcterms:W3CDTF">2024-07-20T05:48:33Z</dcterms:modified>
</cp:coreProperties>
</file>