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18"/>
  </p:notesMasterIdLst>
  <p:sldIdLst>
    <p:sldId id="582" r:id="rId2"/>
    <p:sldId id="413" r:id="rId3"/>
    <p:sldId id="511" r:id="rId4"/>
    <p:sldId id="512" r:id="rId5"/>
    <p:sldId id="513" r:id="rId6"/>
    <p:sldId id="515" r:id="rId7"/>
    <p:sldId id="520" r:id="rId8"/>
    <p:sldId id="521" r:id="rId9"/>
    <p:sldId id="522" r:id="rId10"/>
    <p:sldId id="523" r:id="rId11"/>
    <p:sldId id="577" r:id="rId12"/>
    <p:sldId id="524" r:id="rId13"/>
    <p:sldId id="576" r:id="rId14"/>
    <p:sldId id="525" r:id="rId15"/>
    <p:sldId id="526" r:id="rId16"/>
    <p:sldId id="508" r:id="rId17"/>
  </p:sldIdLst>
  <p:sldSz cx="9144000" cy="6858000" type="screen4x3"/>
  <p:notesSz cx="6858000" cy="9144000"/>
  <p:embeddedFontLst>
    <p:embeddedFont>
      <p:font typeface="HY수평선B" panose="02030600000101010101" charset="-127"/>
      <p:regular r:id="rId19"/>
    </p:embeddedFont>
    <p:embeddedFont>
      <p:font typeface="HY견명조" panose="02030600000101010101" pitchFamily="18" charset="-127"/>
      <p:regular r:id="rId20"/>
    </p:embeddedFont>
    <p:embeddedFont>
      <p:font typeface="YD2002" panose="02020603020101020101" pitchFamily="18" charset="-127"/>
      <p:regular r:id="rId21"/>
    </p:embeddedFont>
    <p:embeddedFont>
      <p:font typeface="나눔스퀘어 네오 Heavy" panose="00000A00000000000000" pitchFamily="2" charset="-127"/>
      <p:bold r:id="rId22"/>
    </p:embeddedFont>
    <p:embeddedFont>
      <p:font typeface="나눔스퀘어 네오 Light" panose="00000400000000000000" pitchFamily="2" charset="-127"/>
      <p:regular r:id="rId23"/>
    </p:embeddedFont>
    <p:embeddedFont>
      <p:font typeface="나눔스퀘어 네오 Regular" panose="00000500000000000000" pitchFamily="2" charset="-127"/>
      <p:regular r:id="rId24"/>
    </p:embeddedFont>
    <p:embeddedFont>
      <p:font typeface="맑은 고딕" panose="020B0503020000020004" pitchFamily="50" charset="-127"/>
      <p:regular r:id="rId25"/>
      <p:bold r:id="rId26"/>
    </p:embeddedFont>
    <p:embeddedFont>
      <p:font typeface="메이플스토리" panose="02000300000000000000" pitchFamily="2" charset="-127"/>
      <p:regular r:id="rId27"/>
      <p:bold r:id="rId2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120" y="8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C0F14-1511-4E44-9F85-059271396808}" type="datetimeFigureOut">
              <a:rPr lang="ko-KR" altLang="en-US" smtClean="0"/>
              <a:t>2024-07-20 Sat요일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EA9FD-C2F9-4E6C-8F99-B245B92FF9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041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8549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5097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13538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78375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0572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79735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70423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0465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37029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38012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59515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16666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25452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1234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074359"/>
            <a:ext cx="7772400" cy="1202513"/>
          </a:xfrm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>
              <a:defRPr sz="4800">
                <a:solidFill>
                  <a:schemeClr val="tx1">
                    <a:lumMod val="75000"/>
                    <a:lumOff val="25000"/>
                  </a:schemeClr>
                </a:solidFill>
                <a:latin typeface="HY수평선B" panose="02030600000101010101" pitchFamily="18" charset="-127"/>
                <a:ea typeface="HY수평선B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5800" y="3018612"/>
            <a:ext cx="7772400" cy="2714644"/>
          </a:xfrm>
        </p:spPr>
        <p:txBody>
          <a:bodyPr anchor="b">
            <a:normAutofit/>
          </a:bodyPr>
          <a:lstStyle>
            <a:lvl1pPr marL="0" indent="0" algn="r">
              <a:buFont typeface="+mj-lt"/>
              <a:buNone/>
              <a:defRPr sz="4000" b="0" i="0">
                <a:solidFill>
                  <a:schemeClr val="tx1">
                    <a:lumMod val="50000"/>
                    <a:lumOff val="50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5C2076-7D54-472C-A94B-98533D60BA8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159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1592912"/>
            <a:ext cx="7772400" cy="1044000"/>
          </a:xfrm>
        </p:spPr>
        <p:txBody>
          <a:bodyPr anchor="ctr">
            <a:normAutofit/>
          </a:bodyPr>
          <a:lstStyle>
            <a:lvl1pPr marL="0" indent="0" algn="ctr">
              <a:buFont typeface="+mj-lt"/>
              <a:buNone/>
              <a:defRPr sz="44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5800" y="3068961"/>
            <a:ext cx="7772400" cy="2592287"/>
          </a:xfrm>
        </p:spPr>
        <p:txBody>
          <a:bodyPr anchor="b">
            <a:normAutofit/>
          </a:bodyPr>
          <a:lstStyle>
            <a:lvl1pPr marL="0" indent="0" algn="l">
              <a:buFont typeface="+mj-lt"/>
              <a:buNone/>
              <a:defRPr sz="3600">
                <a:solidFill>
                  <a:schemeClr val="tx1">
                    <a:lumMod val="50000"/>
                    <a:lumOff val="50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6FDB99-AF08-4CAB-9CCC-35C451328B5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8106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179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내용 개체 틀 2"/>
          <p:cNvSpPr>
            <a:spLocks noGrp="1"/>
          </p:cNvSpPr>
          <p:nvPr>
            <p:ph idx="13"/>
          </p:nvPr>
        </p:nvSpPr>
        <p:spPr>
          <a:xfrm>
            <a:off x="4682532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18070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64726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5666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790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8" r:id="rId4"/>
    <p:sldLayoutId id="2147483676" r:id="rId5"/>
    <p:sldLayoutId id="2147483677" r:id="rId6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대각선 방향의 모서리가 둥근 사각형 5"/>
          <p:cNvSpPr/>
          <p:nvPr/>
        </p:nvSpPr>
        <p:spPr>
          <a:xfrm>
            <a:off x="457200" y="836712"/>
            <a:ext cx="8229600" cy="3096344"/>
          </a:xfrm>
          <a:prstGeom prst="round2DiagRect">
            <a:avLst/>
          </a:prstGeom>
          <a:solidFill>
            <a:schemeClr val="bg1">
              <a:lumMod val="85000"/>
              <a:alpha val="54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ROBOT Programming</a:t>
            </a:r>
          </a:p>
          <a:p>
            <a:pPr algn="ctr">
              <a:lnSpc>
                <a:spcPct val="150000"/>
              </a:lnSpc>
            </a:pPr>
            <a:r>
              <a:rPr lang="en-US" altLang="ko-KR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Using MINDSTORMS EV3</a:t>
            </a:r>
            <a:endParaRPr lang="ko-KR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나눔스퀘어 네오 Heavy" panose="00000A00000000000000" pitchFamily="2" charset="-127"/>
              <a:ea typeface="나눔스퀘어 네오 Heavy" panose="00000A00000000000000" pitchFamily="2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48764" y="4561251"/>
            <a:ext cx="584647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Sangwook Lee</a:t>
            </a:r>
            <a:endParaRPr lang="ko-KR" altLang="en-US" sz="2800" i="1" dirty="0">
              <a:solidFill>
                <a:schemeClr val="tx1">
                  <a:lumMod val="50000"/>
                  <a:lumOff val="50000"/>
                </a:schemeClr>
              </a:solidFill>
              <a:latin typeface="나눔스퀘어 네오 Light" panose="00000400000000000000" pitchFamily="2" charset="-127"/>
              <a:ea typeface="나눔스퀘어 네오 Light" panose="00000400000000000000" pitchFamily="2" charset="-127"/>
            </a:endParaRPr>
          </a:p>
          <a:p>
            <a:pPr algn="ctr"/>
            <a:r>
              <a:rPr lang="en-US" altLang="ko-KR" sz="28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Gyeonggido</a:t>
            </a:r>
            <a:r>
              <a:rPr lang="en-US" altLang="ko-KR" sz="2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 Office of Education</a:t>
            </a:r>
          </a:p>
        </p:txBody>
      </p:sp>
      <p:pic>
        <p:nvPicPr>
          <p:cNvPr id="2" name="Picture 4" descr="http://www.cckorea.org/images/b05.jpg">
            <a:extLst>
              <a:ext uri="{FF2B5EF4-FFF2-40B4-BE49-F238E27FC236}">
                <a16:creationId xmlns:a16="http://schemas.microsoft.com/office/drawing/2014/main" id="{CB4E21AC-C1CA-8C48-E283-B107343FB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262" y="6321237"/>
            <a:ext cx="844550" cy="30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75920C5-DC48-E653-9080-ADCE9F963CB9}"/>
              </a:ext>
            </a:extLst>
          </p:cNvPr>
          <p:cNvSpPr txBox="1"/>
          <p:nvPr/>
        </p:nvSpPr>
        <p:spPr>
          <a:xfrm>
            <a:off x="2057191" y="6341023"/>
            <a:ext cx="59514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저작자를 밝히면 이용이 가능하지만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영리 목적으로 이용할 수 없으며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내용을 수정해서도 안 됩니다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03 LME</a:t>
            </a:r>
            <a:r>
              <a:rPr lang="ko-KR" altLang="en-US" dirty="0"/>
              <a:t> 프로그래밍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1. </a:t>
            </a:r>
            <a:r>
              <a:rPr lang="ko-KR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화면 구성</a:t>
            </a:r>
            <a:endParaRPr lang="en-US" altLang="ko-K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ko-KR" dirty="0"/>
              <a:t>2. </a:t>
            </a:r>
            <a:r>
              <a:rPr lang="ko-KR" altLang="en-US" dirty="0"/>
              <a:t>프로젝트와 프로그램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894006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] </a:t>
            </a:r>
            <a:r>
              <a:rPr lang="ko-KR" altLang="en-US" dirty="0"/>
              <a:t>한 바퀴 전진하기</a:t>
            </a:r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" indent="0">
              <a:buNone/>
            </a:pPr>
            <a:r>
              <a:rPr lang="en-US" altLang="ko-KR" dirty="0"/>
              <a:t>1. USB </a:t>
            </a:r>
            <a:r>
              <a:rPr lang="ko-KR" altLang="en-US" dirty="0"/>
              <a:t>케이블로 </a:t>
            </a:r>
            <a:r>
              <a:rPr lang="en-US" altLang="ko-KR" dirty="0"/>
              <a:t>PC</a:t>
            </a:r>
            <a:r>
              <a:rPr lang="ko-KR" altLang="en-US" dirty="0"/>
              <a:t>와 </a:t>
            </a:r>
            <a:r>
              <a:rPr lang="en-US" altLang="ko-KR" dirty="0"/>
              <a:t>EV3 </a:t>
            </a:r>
            <a:r>
              <a:rPr lang="ko-KR" altLang="en-US" dirty="0"/>
              <a:t>연결 후</a:t>
            </a:r>
            <a:r>
              <a:rPr lang="en-US" altLang="ko-KR" dirty="0"/>
              <a:t>, EV3 </a:t>
            </a:r>
            <a:r>
              <a:rPr lang="ko-KR" altLang="en-US" dirty="0"/>
              <a:t>켜기</a:t>
            </a:r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6504" y="1988840"/>
            <a:ext cx="5650992" cy="407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505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] </a:t>
            </a:r>
            <a:r>
              <a:rPr lang="ko-KR" altLang="en-US" dirty="0"/>
              <a:t>한 바퀴 전진하기</a:t>
            </a:r>
            <a:endParaRPr lang="en-US" altLang="ko-KR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" indent="0">
              <a:buNone/>
            </a:pPr>
            <a:r>
              <a:rPr lang="en-US" altLang="ko-KR" dirty="0"/>
              <a:t>2. EV3 </a:t>
            </a:r>
            <a:r>
              <a:rPr lang="ko-KR" altLang="en-US" dirty="0"/>
              <a:t>소프트웨어 실행 후</a:t>
            </a:r>
            <a:r>
              <a:rPr lang="en-US" altLang="ko-KR" dirty="0"/>
              <a:t>, </a:t>
            </a:r>
            <a:r>
              <a:rPr lang="ko-KR" altLang="en-US" dirty="0"/>
              <a:t>새 프로젝트 만들기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4</a:t>
            </a:fld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8169" y="2289450"/>
            <a:ext cx="6347661" cy="406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592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] </a:t>
            </a:r>
            <a:r>
              <a:rPr lang="ko-KR" altLang="en-US" dirty="0"/>
              <a:t>한 바퀴 전진하기</a:t>
            </a:r>
            <a:endParaRPr lang="en-US" altLang="ko-KR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" indent="0">
              <a:buNone/>
            </a:pPr>
            <a:r>
              <a:rPr lang="en-US" altLang="ko-KR" dirty="0"/>
              <a:t>3. </a:t>
            </a:r>
            <a:r>
              <a:rPr lang="ko-KR" altLang="en-US" dirty="0" err="1"/>
              <a:t>조향모드</a:t>
            </a:r>
            <a:r>
              <a:rPr lang="ko-KR" altLang="en-US" dirty="0"/>
              <a:t> 주행 블록 배치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5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6229" y="1861713"/>
            <a:ext cx="6111541" cy="467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54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] </a:t>
            </a:r>
            <a:r>
              <a:rPr lang="ko-KR" altLang="en-US" dirty="0"/>
              <a:t>한 바퀴 전진하기</a:t>
            </a:r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" indent="0">
              <a:buNone/>
            </a:pPr>
            <a:r>
              <a:rPr lang="en-US" altLang="ko-KR" dirty="0"/>
              <a:t>4. </a:t>
            </a:r>
            <a:r>
              <a:rPr lang="ko-KR" altLang="en-US" dirty="0"/>
              <a:t>다운로드 및 실행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6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1149" y="2276872"/>
            <a:ext cx="4021701" cy="279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670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7</a:t>
            </a:fld>
            <a:endParaRPr lang="ko-KR" altLang="en-US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EV3 </a:t>
            </a:r>
            <a:r>
              <a:rPr lang="ko-KR" altLang="en-US" dirty="0"/>
              <a:t>소프트웨어 화면 구성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5060" y="1113133"/>
            <a:ext cx="5953880" cy="543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303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EV3 </a:t>
            </a:r>
            <a:r>
              <a:rPr lang="ko-KR" altLang="en-US" dirty="0"/>
              <a:t>소프트웨어 화면 구성</a:t>
            </a:r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" indent="0">
              <a:buNone/>
            </a:pPr>
            <a:r>
              <a:rPr lang="en-US" altLang="ko-KR" dirty="0"/>
              <a:t>1. </a:t>
            </a:r>
            <a:r>
              <a:rPr lang="ko-KR" altLang="en-US" dirty="0"/>
              <a:t>프로그래밍 팔레트</a:t>
            </a:r>
            <a:endParaRPr lang="en-US" altLang="ko-KR" dirty="0"/>
          </a:p>
          <a:p>
            <a:pPr lvl="1"/>
            <a:r>
              <a:rPr lang="en-US" altLang="ko-KR" dirty="0"/>
              <a:t>EV3</a:t>
            </a:r>
            <a:r>
              <a:rPr lang="ko-KR" altLang="en-US" dirty="0"/>
              <a:t>의 작동을 제어하는 블록들의 모음</a:t>
            </a:r>
            <a:endParaRPr lang="en-US" altLang="ko-KR" dirty="0"/>
          </a:p>
          <a:p>
            <a:pPr lvl="1"/>
            <a:r>
              <a:rPr lang="ko-KR" altLang="en-US" dirty="0"/>
              <a:t>유사한 속성의 </a:t>
            </a:r>
            <a:r>
              <a:rPr lang="ko-KR" altLang="en-US" dirty="0" err="1"/>
              <a:t>블록끼리</a:t>
            </a:r>
            <a:r>
              <a:rPr lang="ko-KR" altLang="en-US" dirty="0"/>
              <a:t> </a:t>
            </a:r>
            <a:r>
              <a:rPr lang="ko-KR" altLang="en-US" dirty="0" err="1"/>
              <a:t>그룹화되어</a:t>
            </a:r>
            <a:r>
              <a:rPr lang="ko-KR" altLang="en-US" dirty="0"/>
              <a:t> 있음</a:t>
            </a:r>
            <a:r>
              <a:rPr lang="en-US" altLang="ko-KR" dirty="0"/>
              <a:t> </a:t>
            </a:r>
          </a:p>
          <a:p>
            <a:pPr lvl="1"/>
            <a:r>
              <a:rPr lang="ko-KR" altLang="en-US" dirty="0"/>
              <a:t>그룹 구분</a:t>
            </a:r>
            <a:endParaRPr lang="en-US" altLang="ko-KR" dirty="0"/>
          </a:p>
          <a:p>
            <a:pPr lvl="2"/>
            <a:r>
              <a:rPr lang="ko-KR" altLang="en-US" dirty="0"/>
              <a:t>초록</a:t>
            </a:r>
            <a:r>
              <a:rPr lang="en-US" altLang="ko-KR" dirty="0"/>
              <a:t>: </a:t>
            </a:r>
            <a:r>
              <a:rPr lang="ko-KR" altLang="en-US" dirty="0"/>
              <a:t>동작 블록</a:t>
            </a:r>
            <a:endParaRPr lang="en-US" altLang="ko-KR" dirty="0"/>
          </a:p>
          <a:p>
            <a:pPr lvl="2"/>
            <a:r>
              <a:rPr lang="ko-KR" altLang="en-US" dirty="0"/>
              <a:t>주황</a:t>
            </a:r>
            <a:r>
              <a:rPr lang="en-US" altLang="ko-KR" dirty="0"/>
              <a:t>: (</a:t>
            </a:r>
            <a:r>
              <a:rPr lang="ko-KR" altLang="en-US" dirty="0"/>
              <a:t>흐름</a:t>
            </a:r>
            <a:r>
              <a:rPr lang="en-US" altLang="ko-KR" dirty="0"/>
              <a:t>) </a:t>
            </a:r>
            <a:r>
              <a:rPr lang="ko-KR" altLang="en-US" dirty="0"/>
              <a:t>제어 블록</a:t>
            </a:r>
            <a:endParaRPr lang="en-US" altLang="ko-KR" dirty="0"/>
          </a:p>
          <a:p>
            <a:pPr lvl="2"/>
            <a:r>
              <a:rPr lang="ko-KR" altLang="en-US" dirty="0"/>
              <a:t>노랑</a:t>
            </a:r>
            <a:r>
              <a:rPr lang="en-US" altLang="ko-KR" dirty="0"/>
              <a:t>: </a:t>
            </a:r>
            <a:r>
              <a:rPr lang="ko-KR" altLang="en-US" dirty="0"/>
              <a:t>센서 블록</a:t>
            </a:r>
            <a:endParaRPr lang="en-US" altLang="ko-KR" dirty="0"/>
          </a:p>
          <a:p>
            <a:pPr lvl="2"/>
            <a:r>
              <a:rPr lang="ko-KR" altLang="en-US" dirty="0"/>
              <a:t>빨강</a:t>
            </a:r>
            <a:r>
              <a:rPr lang="en-US" altLang="ko-KR" dirty="0"/>
              <a:t>: </a:t>
            </a:r>
            <a:r>
              <a:rPr lang="ko-KR" altLang="en-US" dirty="0"/>
              <a:t>연산 블록</a:t>
            </a:r>
            <a:endParaRPr lang="en-US" altLang="ko-KR" dirty="0"/>
          </a:p>
          <a:p>
            <a:pPr lvl="2"/>
            <a:r>
              <a:rPr lang="ko-KR" altLang="en-US" dirty="0"/>
              <a:t>파랑</a:t>
            </a:r>
            <a:r>
              <a:rPr lang="en-US" altLang="ko-KR" dirty="0"/>
              <a:t>: </a:t>
            </a:r>
            <a:r>
              <a:rPr lang="ko-KR" altLang="en-US" dirty="0"/>
              <a:t>고급 블록</a:t>
            </a:r>
            <a:endParaRPr lang="en-US" altLang="ko-KR" dirty="0"/>
          </a:p>
          <a:p>
            <a:pPr lvl="2"/>
            <a:r>
              <a:rPr lang="ko-KR" altLang="en-US" dirty="0"/>
              <a:t>청록</a:t>
            </a:r>
            <a:r>
              <a:rPr lang="en-US" altLang="ko-KR" dirty="0"/>
              <a:t>: </a:t>
            </a:r>
            <a:r>
              <a:rPr lang="ko-KR" altLang="en-US" dirty="0"/>
              <a:t>마이 블록</a:t>
            </a:r>
            <a:endParaRPr lang="en-US" altLang="ko-KR" dirty="0"/>
          </a:p>
          <a:p>
            <a:pPr lvl="2"/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8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4139243"/>
            <a:ext cx="3980739" cy="198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539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EV3 </a:t>
            </a:r>
            <a:r>
              <a:rPr lang="ko-KR" altLang="en-US" dirty="0"/>
              <a:t>소프트웨어 화면 구성</a:t>
            </a:r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" indent="0">
              <a:buNone/>
            </a:pPr>
            <a:r>
              <a:rPr lang="en-US" altLang="ko-KR" dirty="0"/>
              <a:t>2. </a:t>
            </a:r>
            <a:r>
              <a:rPr lang="ko-KR" altLang="en-US" dirty="0"/>
              <a:t>프로그래밍 캔버스</a:t>
            </a:r>
            <a:endParaRPr lang="en-US" altLang="ko-KR" dirty="0"/>
          </a:p>
          <a:p>
            <a:pPr lvl="1"/>
            <a:r>
              <a:rPr lang="ko-KR" altLang="en-US" dirty="0"/>
              <a:t>블록을 배치해 프로그램을 만드는 공간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9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4381" y="2420888"/>
            <a:ext cx="5495238" cy="37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876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EV3 </a:t>
            </a:r>
            <a:r>
              <a:rPr lang="ko-KR" altLang="en-US" dirty="0"/>
              <a:t>소프트웨어 화면 구성</a:t>
            </a:r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" indent="0">
              <a:buNone/>
            </a:pPr>
            <a:r>
              <a:rPr lang="en-US" altLang="ko-KR" dirty="0"/>
              <a:t>3. </a:t>
            </a:r>
            <a:r>
              <a:rPr lang="ko-KR" altLang="en-US" dirty="0"/>
              <a:t>하드웨어 페이지</a:t>
            </a:r>
            <a:endParaRPr lang="en-US" altLang="ko-KR" dirty="0"/>
          </a:p>
          <a:p>
            <a:pPr lvl="1"/>
            <a:r>
              <a:rPr lang="ko-KR" altLang="en-US" dirty="0"/>
              <a:t>작성한 </a:t>
            </a:r>
            <a:r>
              <a:rPr lang="en-US" altLang="ko-KR" dirty="0"/>
              <a:t>EV3 </a:t>
            </a:r>
            <a:r>
              <a:rPr lang="ko-KR" altLang="en-US" dirty="0"/>
              <a:t>프로그램을 </a:t>
            </a:r>
            <a:r>
              <a:rPr lang="en-US" altLang="ko-KR" dirty="0"/>
              <a:t>EV3 </a:t>
            </a:r>
            <a:r>
              <a:rPr lang="ko-KR" altLang="en-US" dirty="0" err="1"/>
              <a:t>브릭에</a:t>
            </a:r>
            <a:r>
              <a:rPr lang="ko-KR" altLang="en-US" dirty="0"/>
              <a:t> 전송하고 실행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10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8666" y="2492896"/>
            <a:ext cx="5466667" cy="23428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71600" y="5301208"/>
            <a:ext cx="7209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프로그램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다운로드 후 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EV3 </a:t>
            </a:r>
            <a:r>
              <a:rPr lang="ko-KR" altLang="en-US" dirty="0" err="1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브릭을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조작하여 직접 프로그램을 실행할 수도 있음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1600" y="5832163"/>
            <a:ext cx="3231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프로그램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실행을 중지하는 방법은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  <a:endParaRPr lang="ko-KR" altLang="en-US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36350" y="5832163"/>
            <a:ext cx="3825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EV3 </a:t>
            </a:r>
            <a:r>
              <a:rPr lang="ko-KR" altLang="en-US" dirty="0" err="1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브릭의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‘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뒤로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’ 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버튼 눌러 작동을 멈춤</a:t>
            </a:r>
          </a:p>
        </p:txBody>
      </p:sp>
    </p:spTree>
    <p:extLst>
      <p:ext uri="{BB962C8B-B14F-4D97-AF65-F5344CB8AC3E}">
        <p14:creationId xmlns:p14="http://schemas.microsoft.com/office/powerpoint/2010/main" val="4102050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/>
              <a:t>03 LME </a:t>
            </a:r>
            <a:r>
              <a:rPr lang="ko-KR" altLang="en-US" dirty="0"/>
              <a:t>프로그래밍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화면 구성</a:t>
            </a:r>
            <a:endParaRPr lang="en-US" altLang="ko-KR" dirty="0"/>
          </a:p>
          <a:p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2. </a:t>
            </a:r>
            <a:r>
              <a:rPr lang="ko-KR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프로젝트와 프로그램</a:t>
            </a:r>
            <a:endParaRPr lang="en-US" altLang="ko-K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66310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프로젝트</a:t>
            </a:r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프로젝트란</a:t>
            </a:r>
            <a:endParaRPr lang="en-US" altLang="ko-KR" dirty="0"/>
          </a:p>
          <a:p>
            <a:pPr lvl="1"/>
            <a:r>
              <a:rPr lang="ko-KR" altLang="en-US" dirty="0"/>
              <a:t>하나 이상의 프로그램의 묶음</a:t>
            </a:r>
            <a:endParaRPr lang="en-US" altLang="ko-KR" dirty="0"/>
          </a:p>
          <a:p>
            <a:pPr lvl="1"/>
            <a:r>
              <a:rPr lang="ko-KR" altLang="en-US" dirty="0"/>
              <a:t>프로그램은 프로젝트에 속해져서 관리됨</a:t>
            </a:r>
            <a:endParaRPr lang="en-US" altLang="ko-KR" dirty="0"/>
          </a:p>
          <a:p>
            <a:pPr lvl="1"/>
            <a:endParaRPr lang="en-US" altLang="ko-KR" dirty="0"/>
          </a:p>
          <a:p>
            <a:r>
              <a:rPr lang="ko-KR" altLang="en-US" dirty="0"/>
              <a:t>프로젝트의 생성 및</a:t>
            </a:r>
            <a:r>
              <a:rPr lang="en-US" altLang="ko-KR" dirty="0"/>
              <a:t> </a:t>
            </a:r>
            <a:r>
              <a:rPr lang="ko-KR" altLang="en-US" dirty="0"/>
              <a:t>저장</a:t>
            </a:r>
            <a:endParaRPr lang="en-US" altLang="ko-KR" dirty="0"/>
          </a:p>
          <a:p>
            <a:pPr lvl="1"/>
            <a:r>
              <a:rPr lang="ko-KR" altLang="en-US" dirty="0"/>
              <a:t>생성</a:t>
            </a:r>
            <a:r>
              <a:rPr lang="en-US" altLang="ko-KR" dirty="0"/>
              <a:t>: [</a:t>
            </a:r>
            <a:r>
              <a:rPr lang="ko-KR" altLang="en-US" dirty="0"/>
              <a:t>파일</a:t>
            </a:r>
            <a:r>
              <a:rPr lang="en-US" altLang="ko-KR" dirty="0"/>
              <a:t>]-[</a:t>
            </a:r>
            <a:r>
              <a:rPr lang="ko-KR" altLang="en-US" dirty="0"/>
              <a:t>새 프로젝트</a:t>
            </a:r>
            <a:r>
              <a:rPr lang="en-US" altLang="ko-KR" dirty="0"/>
              <a:t>] </a:t>
            </a:r>
            <a:r>
              <a:rPr lang="ko-KR" altLang="en-US" dirty="0"/>
              <a:t>선택</a:t>
            </a:r>
            <a:br>
              <a:rPr lang="en-US" altLang="ko-KR" dirty="0"/>
            </a:br>
            <a:r>
              <a:rPr lang="en-US" altLang="ko-KR" dirty="0"/>
              <a:t>       </a:t>
            </a:r>
            <a:r>
              <a:rPr lang="ko-KR" altLang="en-US" dirty="0"/>
              <a:t>☞ </a:t>
            </a:r>
            <a:r>
              <a:rPr lang="en-US" altLang="ko-KR" dirty="0"/>
              <a:t>[+] </a:t>
            </a:r>
            <a:r>
              <a:rPr lang="ko-KR" altLang="en-US" dirty="0"/>
              <a:t>버튼</a:t>
            </a:r>
            <a:endParaRPr lang="en-US" altLang="ko-KR" dirty="0"/>
          </a:p>
          <a:p>
            <a:pPr lvl="1"/>
            <a:r>
              <a:rPr lang="ko-KR" altLang="en-US" dirty="0"/>
              <a:t>저장</a:t>
            </a:r>
            <a:r>
              <a:rPr lang="en-US" altLang="ko-KR" dirty="0"/>
              <a:t>: [</a:t>
            </a:r>
            <a:r>
              <a:rPr lang="ko-KR" altLang="en-US" dirty="0"/>
              <a:t>파일</a:t>
            </a:r>
            <a:r>
              <a:rPr lang="en-US" altLang="ko-KR" dirty="0"/>
              <a:t>]-[</a:t>
            </a:r>
            <a:r>
              <a:rPr lang="ko-KR" altLang="en-US" dirty="0"/>
              <a:t>프로젝트 저장</a:t>
            </a:r>
            <a:r>
              <a:rPr lang="en-US" altLang="ko-KR" dirty="0"/>
              <a:t>] </a:t>
            </a:r>
            <a:r>
              <a:rPr lang="ko-KR" altLang="en-US" dirty="0"/>
              <a:t>선택</a:t>
            </a:r>
            <a:br>
              <a:rPr lang="en-US" altLang="ko-KR" dirty="0"/>
            </a:br>
            <a:r>
              <a:rPr lang="en-US" altLang="ko-KR" dirty="0"/>
              <a:t>       </a:t>
            </a:r>
            <a:r>
              <a:rPr lang="ko-KR" altLang="en-US" dirty="0"/>
              <a:t>☞ </a:t>
            </a:r>
            <a:r>
              <a:rPr lang="en-US" altLang="ko-KR" dirty="0" err="1"/>
              <a:t>Ctrl+S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12</a:t>
            </a:fld>
            <a:endParaRPr lang="ko-KR" altLang="en-US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168" y="1124744"/>
            <a:ext cx="2714204" cy="371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976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프로젝트</a:t>
            </a:r>
            <a:endParaRPr lang="en-US" altLang="ko-KR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프로젝트 및 프로그램 이름 바꾸기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13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148" y="1988840"/>
            <a:ext cx="3171429" cy="19333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오른쪽 화살표 5"/>
          <p:cNvSpPr/>
          <p:nvPr/>
        </p:nvSpPr>
        <p:spPr>
          <a:xfrm>
            <a:off x="4213776" y="2559462"/>
            <a:ext cx="716447" cy="792088"/>
          </a:xfrm>
          <a:prstGeom prst="rightArrow">
            <a:avLst/>
          </a:prstGeom>
          <a:solidFill>
            <a:srgbClr val="53548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2080" y="1988840"/>
            <a:ext cx="3171429" cy="19333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971600" y="6011996"/>
            <a:ext cx="2646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프로그램 이름 변경 방법은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  <a:endParaRPr lang="ko-KR" altLang="en-US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1600" y="4711669"/>
            <a:ext cx="2646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프로젝트 이름 변경 방법은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  <a:endParaRPr lang="ko-KR" altLang="en-US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07904" y="6011996"/>
            <a:ext cx="3664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프로그램 이름 탭을 더블 클릭하여 수정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07904" y="4711669"/>
            <a:ext cx="4015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[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파일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]-[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다른 이름으로 프로젝트 저장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] 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선택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07904" y="5075892"/>
            <a:ext cx="2082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☞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dirty="0" err="1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Ctrl+Shift+S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endParaRPr lang="ko-KR" altLang="en-US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07904" y="5436826"/>
            <a:ext cx="3802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또는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파일 이름 직접 변경 후 다시 열기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endParaRPr lang="ko-KR" altLang="en-US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83163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프로젝트</a:t>
            </a:r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프로젝트 속성 페이지</a:t>
            </a:r>
            <a:endParaRPr lang="en-US" altLang="ko-KR" dirty="0"/>
          </a:p>
          <a:p>
            <a:pPr lvl="1"/>
            <a:r>
              <a:rPr lang="ko-KR" altLang="en-US" dirty="0"/>
              <a:t>프로그램 이름 왼쪽에 있는 렌치</a:t>
            </a:r>
            <a:r>
              <a:rPr lang="en-US" altLang="ko-KR" dirty="0"/>
              <a:t>(    ) </a:t>
            </a:r>
            <a:r>
              <a:rPr lang="ko-KR" altLang="en-US" dirty="0"/>
              <a:t>아이콘 클릭</a:t>
            </a:r>
            <a:endParaRPr lang="en-US" altLang="ko-KR" dirty="0"/>
          </a:p>
          <a:p>
            <a:pPr lvl="1"/>
            <a:r>
              <a:rPr lang="ko-KR" altLang="en-US" dirty="0"/>
              <a:t>프로젝트 관련 사진이나 설명을 넣을 수 있음</a:t>
            </a:r>
            <a:endParaRPr lang="en-US" altLang="ko-KR" dirty="0"/>
          </a:p>
          <a:p>
            <a:pPr lvl="1"/>
            <a:r>
              <a:rPr lang="ko-KR" altLang="en-US" dirty="0"/>
              <a:t>프로그램 삭제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14</a:t>
            </a:fld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6070930" y="4221088"/>
            <a:ext cx="26642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프로그램 이름 탭의</a:t>
            </a:r>
            <a:endParaRPr lang="en-US" altLang="ko-KR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[X]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를 눌러 닫은 프로그램을</a:t>
            </a:r>
            <a:endParaRPr lang="en-US" altLang="ko-KR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다시 나타나게 하려면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…</a:t>
            </a:r>
          </a:p>
          <a:p>
            <a:pPr algn="ctr"/>
            <a:endParaRPr lang="en-US" altLang="ko-KR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프로젝트 속성 페이지에서</a:t>
            </a:r>
            <a:endParaRPr lang="en-US" altLang="ko-KR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프로그램 이름 더블 클릭</a:t>
            </a:r>
          </a:p>
        </p:txBody>
      </p:sp>
      <p:graphicFrame>
        <p:nvGraphicFramePr>
          <p:cNvPr id="14" name="개체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147338"/>
              </p:ext>
            </p:extLst>
          </p:nvPr>
        </p:nvGraphicFramePr>
        <p:xfrm>
          <a:off x="5094692" y="1851083"/>
          <a:ext cx="3175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317160" imgH="279360" progId="Photoshop.Image.13">
                  <p:embed/>
                </p:oleObj>
              </mc:Choice>
              <mc:Fallback>
                <p:oleObj name="Image" r:id="rId3" imgW="317160" imgH="279360" progId="Photoshop.Image.13">
                  <p:embed/>
                  <p:pic>
                    <p:nvPicPr>
                      <p:cNvPr id="14" name="개체 1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94692" y="1851083"/>
                        <a:ext cx="317500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그림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5720" y="3052880"/>
            <a:ext cx="4590760" cy="348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223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프로그램 실행</a:t>
            </a:r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다운로드한 프로그램을 </a:t>
            </a:r>
            <a:r>
              <a:rPr lang="en-US" altLang="ko-KR" dirty="0"/>
              <a:t>EV3 </a:t>
            </a:r>
            <a:r>
              <a:rPr lang="ko-KR" altLang="en-US" dirty="0" err="1"/>
              <a:t>브릭에서</a:t>
            </a:r>
            <a:r>
              <a:rPr lang="ko-KR" altLang="en-US" dirty="0"/>
              <a:t> 실행하기</a:t>
            </a:r>
            <a:endParaRPr lang="en-US" altLang="ko-KR" dirty="0"/>
          </a:p>
          <a:p>
            <a:pPr marL="457200" lvl="1" indent="0">
              <a:buNone/>
            </a:pPr>
            <a:r>
              <a:rPr lang="ko-KR" altLang="en-US" dirty="0"/>
              <a:t>① </a:t>
            </a:r>
            <a:r>
              <a:rPr lang="en-US" altLang="ko-KR" dirty="0"/>
              <a:t>‘</a:t>
            </a:r>
            <a:r>
              <a:rPr lang="ko-KR" altLang="en-US" dirty="0"/>
              <a:t>좌</a:t>
            </a:r>
            <a:r>
              <a:rPr lang="en-US" altLang="ko-KR" dirty="0"/>
              <a:t>·</a:t>
            </a:r>
            <a:r>
              <a:rPr lang="ko-KR" altLang="en-US" dirty="0"/>
              <a:t>우</a:t>
            </a:r>
            <a:r>
              <a:rPr lang="en-US" altLang="ko-KR" dirty="0"/>
              <a:t>’ </a:t>
            </a:r>
            <a:r>
              <a:rPr lang="ko-KR" altLang="en-US" dirty="0"/>
              <a:t>버튼으로 </a:t>
            </a:r>
            <a:r>
              <a:rPr lang="en-US" altLang="ko-KR" dirty="0"/>
              <a:t>[</a:t>
            </a:r>
            <a:r>
              <a:rPr lang="ko-KR" altLang="en-US" dirty="0"/>
              <a:t>파일 탐색기</a:t>
            </a:r>
            <a:r>
              <a:rPr lang="en-US" altLang="ko-KR" dirty="0"/>
              <a:t>] </a:t>
            </a:r>
            <a:r>
              <a:rPr lang="ko-KR" altLang="en-US" dirty="0"/>
              <a:t>탭 선택</a:t>
            </a:r>
            <a:endParaRPr lang="en-US" altLang="ko-KR" dirty="0"/>
          </a:p>
          <a:p>
            <a:pPr marL="457200" lvl="1" indent="0">
              <a:buNone/>
            </a:pPr>
            <a:r>
              <a:rPr lang="ko-KR" altLang="en-US" dirty="0"/>
              <a:t>② </a:t>
            </a:r>
            <a:r>
              <a:rPr lang="en-US" altLang="ko-KR" dirty="0"/>
              <a:t>‘</a:t>
            </a:r>
            <a:r>
              <a:rPr lang="ko-KR" altLang="en-US" dirty="0"/>
              <a:t>상</a:t>
            </a:r>
            <a:r>
              <a:rPr lang="en-US" altLang="ko-KR" dirty="0"/>
              <a:t>·</a:t>
            </a:r>
            <a:r>
              <a:rPr lang="ko-KR" altLang="en-US" dirty="0"/>
              <a:t>하</a:t>
            </a:r>
            <a:r>
              <a:rPr lang="en-US" altLang="ko-KR" dirty="0"/>
              <a:t>’ </a:t>
            </a:r>
            <a:r>
              <a:rPr lang="ko-KR" altLang="en-US" dirty="0"/>
              <a:t>버튼으로 프로젝트 선택 후 </a:t>
            </a:r>
            <a:r>
              <a:rPr lang="en-US" altLang="ko-KR" dirty="0"/>
              <a:t>‘</a:t>
            </a:r>
            <a:r>
              <a:rPr lang="ko-KR" altLang="en-US" dirty="0"/>
              <a:t>가운데</a:t>
            </a:r>
            <a:r>
              <a:rPr lang="en-US" altLang="ko-KR" dirty="0"/>
              <a:t>’ </a:t>
            </a:r>
            <a:r>
              <a:rPr lang="ko-KR" altLang="en-US" dirty="0"/>
              <a:t>버튼 클릭</a:t>
            </a:r>
            <a:endParaRPr lang="en-US" altLang="ko-KR" dirty="0"/>
          </a:p>
          <a:p>
            <a:pPr marL="457200" lvl="1" indent="0">
              <a:buNone/>
            </a:pPr>
            <a:r>
              <a:rPr lang="ko-KR" altLang="en-US" dirty="0"/>
              <a:t>③ </a:t>
            </a:r>
            <a:r>
              <a:rPr lang="en-US" altLang="ko-KR" dirty="0"/>
              <a:t>‘</a:t>
            </a:r>
            <a:r>
              <a:rPr lang="ko-KR" altLang="en-US" dirty="0"/>
              <a:t>상</a:t>
            </a:r>
            <a:r>
              <a:rPr lang="en-US" altLang="ko-KR" dirty="0"/>
              <a:t>·</a:t>
            </a:r>
            <a:r>
              <a:rPr lang="ko-KR" altLang="en-US" dirty="0"/>
              <a:t>하</a:t>
            </a:r>
            <a:r>
              <a:rPr lang="en-US" altLang="ko-KR" dirty="0"/>
              <a:t>’ </a:t>
            </a:r>
            <a:r>
              <a:rPr lang="ko-KR" altLang="en-US" dirty="0"/>
              <a:t>버튼으로 프로그램 선택 후 </a:t>
            </a:r>
            <a:r>
              <a:rPr lang="en-US" altLang="ko-KR" dirty="0"/>
              <a:t>‘</a:t>
            </a:r>
            <a:r>
              <a:rPr lang="ko-KR" altLang="en-US" dirty="0"/>
              <a:t>가운데</a:t>
            </a:r>
            <a:r>
              <a:rPr lang="en-US" altLang="ko-KR" dirty="0"/>
              <a:t>’ </a:t>
            </a:r>
            <a:r>
              <a:rPr lang="ko-KR" altLang="en-US" dirty="0"/>
              <a:t>버튼 클릭</a:t>
            </a:r>
            <a:r>
              <a:rPr lang="en-US" altLang="ko-KR" dirty="0"/>
              <a:t> </a:t>
            </a:r>
          </a:p>
          <a:p>
            <a:pPr lvl="1"/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15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5676" y="3501008"/>
            <a:ext cx="6112647" cy="257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7637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16</a:t>
            </a:fld>
            <a:endParaRPr lang="ko-KR" altLang="en-US"/>
          </a:p>
        </p:txBody>
      </p:sp>
      <p:graphicFrame>
        <p:nvGraphicFramePr>
          <p:cNvPr id="7" name="개체 6"/>
          <p:cNvGraphicFramePr>
            <a:graphicFrameLocks noChangeAspect="1"/>
          </p:cNvGraphicFramePr>
          <p:nvPr/>
        </p:nvGraphicFramePr>
        <p:xfrm>
          <a:off x="251520" y="2794000"/>
          <a:ext cx="2365375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11517120" imgH="19809360" progId="Photoshop.Image.13">
                  <p:embed/>
                </p:oleObj>
              </mc:Choice>
              <mc:Fallback>
                <p:oleObj name="Image" r:id="rId2" imgW="11517120" imgH="19809360" progId="Photoshop.Image.13">
                  <p:embed/>
                  <p:pic>
                    <p:nvPicPr>
                      <p:cNvPr id="7" name="개체 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51520" y="2794000"/>
                        <a:ext cx="2365375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9832" y="1331528"/>
            <a:ext cx="5199901" cy="29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289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도시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대장간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2092</TotalTime>
  <Words>424</Words>
  <Application>Microsoft Office PowerPoint</Application>
  <PresentationFormat>화면 슬라이드 쇼(4:3)</PresentationFormat>
  <Paragraphs>100</Paragraphs>
  <Slides>16</Slides>
  <Notes>15</Notes>
  <HiddenSlides>0</HiddenSlides>
  <MMClips>0</MMClips>
  <ScaleCrop>false</ScaleCrop>
  <HeadingPairs>
    <vt:vector size="8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7" baseType="lpstr">
      <vt:lpstr>HY견명조</vt:lpstr>
      <vt:lpstr>YD2002</vt:lpstr>
      <vt:lpstr>나눔스퀘어 네오 Heavy</vt:lpstr>
      <vt:lpstr>나눔스퀘어 네오 Regular</vt:lpstr>
      <vt:lpstr>나눔스퀘어 네오 Light</vt:lpstr>
      <vt:lpstr>맑은 고딕</vt:lpstr>
      <vt:lpstr>메이플스토리</vt:lpstr>
      <vt:lpstr>Arial</vt:lpstr>
      <vt:lpstr>HY수평선B</vt:lpstr>
      <vt:lpstr>Office 테마</vt:lpstr>
      <vt:lpstr>Image</vt:lpstr>
      <vt:lpstr>PowerPoint 프레젠테이션</vt:lpstr>
      <vt:lpstr>03 LME 프로그래밍</vt:lpstr>
      <vt:lpstr>[예제] 한 바퀴 전진하기</vt:lpstr>
      <vt:lpstr>[예제] 한 바퀴 전진하기</vt:lpstr>
      <vt:lpstr>[예제] 한 바퀴 전진하기</vt:lpstr>
      <vt:lpstr>[예제] 한 바퀴 전진하기</vt:lpstr>
      <vt:lpstr>EV3 소프트웨어 화면 구성</vt:lpstr>
      <vt:lpstr>EV3 소프트웨어 화면 구성</vt:lpstr>
      <vt:lpstr>EV3 소프트웨어 화면 구성</vt:lpstr>
      <vt:lpstr>EV3 소프트웨어 화면 구성</vt:lpstr>
      <vt:lpstr>03 LME 프로그래밍</vt:lpstr>
      <vt:lpstr>프로젝트</vt:lpstr>
      <vt:lpstr>프로젝트</vt:lpstr>
      <vt:lpstr>프로젝트</vt:lpstr>
      <vt:lpstr>프로그램 실행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Sangwook Lee</dc:creator>
  <cp:lastModifiedBy>user</cp:lastModifiedBy>
  <cp:revision>69</cp:revision>
  <dcterms:created xsi:type="dcterms:W3CDTF">2020-11-27T06:00:28Z</dcterms:created>
  <dcterms:modified xsi:type="dcterms:W3CDTF">2024-07-20T05:49:21Z</dcterms:modified>
</cp:coreProperties>
</file>