
<file path=[Content_Types].xml><?xml version="1.0" encoding="utf-8"?>
<Types xmlns="http://schemas.openxmlformats.org/package/2006/content-types">
  <Default Extension="bin" ContentType="application/vnd.openxmlformats-officedocument.oleObject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35"/>
  </p:notesMasterIdLst>
  <p:sldIdLst>
    <p:sldId id="603" r:id="rId2"/>
    <p:sldId id="519" r:id="rId3"/>
    <p:sldId id="590" r:id="rId4"/>
    <p:sldId id="591" r:id="rId5"/>
    <p:sldId id="592" r:id="rId6"/>
    <p:sldId id="593" r:id="rId7"/>
    <p:sldId id="594" r:id="rId8"/>
    <p:sldId id="595" r:id="rId9"/>
    <p:sldId id="596" r:id="rId10"/>
    <p:sldId id="565" r:id="rId11"/>
    <p:sldId id="573" r:id="rId12"/>
    <p:sldId id="574" r:id="rId13"/>
    <p:sldId id="575" r:id="rId14"/>
    <p:sldId id="601" r:id="rId15"/>
    <p:sldId id="602" r:id="rId16"/>
    <p:sldId id="588" r:id="rId17"/>
    <p:sldId id="589" r:id="rId18"/>
    <p:sldId id="585" r:id="rId19"/>
    <p:sldId id="586" r:id="rId20"/>
    <p:sldId id="587" r:id="rId21"/>
    <p:sldId id="577" r:id="rId22"/>
    <p:sldId id="578" r:id="rId23"/>
    <p:sldId id="579" r:id="rId24"/>
    <p:sldId id="580" r:id="rId25"/>
    <p:sldId id="581" r:id="rId26"/>
    <p:sldId id="582" r:id="rId27"/>
    <p:sldId id="597" r:id="rId28"/>
    <p:sldId id="583" r:id="rId29"/>
    <p:sldId id="584" r:id="rId30"/>
    <p:sldId id="598" r:id="rId31"/>
    <p:sldId id="599" r:id="rId32"/>
    <p:sldId id="600" r:id="rId33"/>
    <p:sldId id="508" r:id="rId34"/>
  </p:sldIdLst>
  <p:sldSz cx="9144000" cy="6858000" type="screen4x3"/>
  <p:notesSz cx="6858000" cy="9144000"/>
  <p:embeddedFontLst>
    <p:embeddedFont>
      <p:font typeface="HY수평선B" panose="02030600000101010101" charset="-127"/>
      <p:regular r:id="rId36"/>
    </p:embeddedFont>
    <p:embeddedFont>
      <p:font typeface="Cambria Math" panose="02040503050406030204" pitchFamily="18" charset="0"/>
      <p:regular r:id="rId37"/>
    </p:embeddedFont>
    <p:embeddedFont>
      <p:font typeface="DS가변 교양있는글씨 M" panose="02020603020101020101" pitchFamily="18" charset="-127"/>
      <p:regular r:id="rId38"/>
    </p:embeddedFont>
    <p:embeddedFont>
      <p:font typeface="HY견명조" panose="02030600000101010101" pitchFamily="18" charset="-127"/>
      <p:regular r:id="rId39"/>
    </p:embeddedFont>
    <p:embeddedFont>
      <p:font typeface="YD2002" panose="02020603020101020101" pitchFamily="18" charset="-127"/>
      <p:regular r:id="rId40"/>
    </p:embeddedFont>
    <p:embeddedFont>
      <p:font typeface="나눔스퀘어 네오 Heavy" panose="00000A00000000000000" pitchFamily="2" charset="-127"/>
      <p:bold r:id="rId41"/>
    </p:embeddedFont>
    <p:embeddedFont>
      <p:font typeface="나눔스퀘어 네오 Light" panose="00000400000000000000" pitchFamily="2" charset="-127"/>
      <p:regular r:id="rId42"/>
    </p:embeddedFont>
    <p:embeddedFont>
      <p:font typeface="나눔스퀘어 네오 Regular" panose="00000500000000000000" pitchFamily="2" charset="-127"/>
      <p:regular r:id="rId43"/>
    </p:embeddedFont>
    <p:embeddedFont>
      <p:font typeface="맑은 고딕" panose="020B0503020000020004" pitchFamily="50" charset="-127"/>
      <p:regular r:id="rId44"/>
      <p:bold r:id="rId45"/>
    </p:embeddedFont>
    <p:embeddedFont>
      <p:font typeface="메이플스토리" panose="02000300000000000000" pitchFamily="2" charset="-127"/>
      <p:regular r:id="rId46"/>
      <p:bold r:id="rId4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60"/>
  </p:normalViewPr>
  <p:slideViewPr>
    <p:cSldViewPr snapToGrid="0" showGuides="1">
      <p:cViewPr varScale="1">
        <p:scale>
          <a:sx n="117" d="100"/>
          <a:sy n="117" d="100"/>
        </p:scale>
        <p:origin x="120" y="8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3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7.fntdata"/><Relationship Id="rId47" Type="http://schemas.openxmlformats.org/officeDocument/2006/relationships/font" Target="fonts/font12.fntdata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45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43" Type="http://schemas.openxmlformats.org/officeDocument/2006/relationships/font" Target="fonts/font8.fntdata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46" Type="http://schemas.openxmlformats.org/officeDocument/2006/relationships/font" Target="fonts/font11.fntdata"/><Relationship Id="rId20" Type="http://schemas.openxmlformats.org/officeDocument/2006/relationships/slide" Target="slides/slide19.xml"/><Relationship Id="rId41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2024-07-20 Sat요일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5942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24138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08392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0206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92113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77676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666634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37767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93884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21407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926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46069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02559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475241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16775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85155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68570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0698555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029591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85270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90904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6924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0203259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983275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492190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414067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784804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4110333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5448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수평선B" panose="02030600000101010101" pitchFamily="18" charset="-127"/>
                <a:ea typeface="HY수평선B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4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6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2024-07-20 Sat요일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836712"/>
            <a:ext cx="8229600" cy="3096344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48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ROBOT Programming</a:t>
            </a:r>
          </a:p>
          <a:p>
            <a:pPr algn="ctr">
              <a:lnSpc>
                <a:spcPct val="150000"/>
              </a:lnSpc>
            </a:pPr>
            <a:r>
              <a:rPr lang="en-US" altLang="ko-KR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Using MINDSTORMS EV3</a:t>
            </a:r>
            <a:endParaRPr lang="ko-KR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나눔스퀘어 네오 Heavy" panose="00000A00000000000000" pitchFamily="2" charset="-127"/>
              <a:ea typeface="나눔스퀘어 네오 Heavy" panose="00000A00000000000000" pitchFamily="2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48764" y="4561251"/>
            <a:ext cx="584647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2800" i="1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2800" i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Gyeonggido</a:t>
            </a:r>
            <a:r>
              <a:rPr lang="en-US" altLang="ko-KR" sz="28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Office of Education</a:t>
            </a:r>
          </a:p>
        </p:txBody>
      </p:sp>
      <p:pic>
        <p:nvPicPr>
          <p:cNvPr id="2" name="Picture 4" descr="http://www.cckorea.org/images/b05.jpg">
            <a:extLst>
              <a:ext uri="{FF2B5EF4-FFF2-40B4-BE49-F238E27FC236}">
                <a16:creationId xmlns:a16="http://schemas.microsoft.com/office/drawing/2014/main" id="{CB4E21AC-C1CA-8C48-E283-B107343FBD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75920C5-DC48-E653-9080-ADCE9F963CB9}"/>
              </a:ext>
            </a:extLst>
          </p:cNvPr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04 </a:t>
            </a:r>
            <a:r>
              <a:rPr lang="ko-KR" altLang="en-US" dirty="0"/>
              <a:t>동작 블록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1. </a:t>
            </a:r>
            <a:r>
              <a:rPr lang="ko-KR" altLang="en-US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프로그래밍 블록 이해하기</a:t>
            </a:r>
            <a:endParaRPr lang="en-US" altLang="ko-KR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r>
              <a:rPr lang="en-US" altLang="ko-KR"/>
              <a:t>2. </a:t>
            </a:r>
            <a:r>
              <a:rPr lang="ko-KR" altLang="en-US"/>
              <a:t>동작 블록 활용하기</a:t>
            </a:r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1741865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프로그래밍 블록 이해하기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4.1]</a:t>
            </a:r>
            <a:r>
              <a:rPr lang="ko-KR" altLang="en-US" dirty="0"/>
              <a:t> 두 바퀴 후진 후 오른쪽 방향으로 </a:t>
            </a:r>
            <a:r>
              <a:rPr lang="en-US" altLang="ko-KR" dirty="0"/>
              <a:t>3</a:t>
            </a:r>
            <a:r>
              <a:rPr lang="ko-KR" altLang="en-US" dirty="0"/>
              <a:t>초간 회전하기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프로젝트 및 프로그램 이름 변경</a:t>
            </a:r>
            <a:endParaRPr lang="en-US" altLang="ko-KR" dirty="0"/>
          </a:p>
          <a:p>
            <a:pPr lvl="2"/>
            <a:r>
              <a:rPr lang="ko-KR" altLang="en-US" dirty="0"/>
              <a:t>프로젝트 이름</a:t>
            </a:r>
            <a:r>
              <a:rPr lang="en-US" altLang="ko-KR" dirty="0"/>
              <a:t>: example4.1</a:t>
            </a:r>
          </a:p>
          <a:p>
            <a:pPr lvl="2"/>
            <a:r>
              <a:rPr lang="ko-KR" altLang="en-US" dirty="0"/>
              <a:t>프로그램 이름</a:t>
            </a:r>
            <a:r>
              <a:rPr lang="en-US" altLang="ko-KR" dirty="0"/>
              <a:t>: Move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</a:t>
            </a:fld>
            <a:endParaRPr lang="ko-KR" altLang="en-US"/>
          </a:p>
        </p:txBody>
      </p:sp>
      <p:sp>
        <p:nvSpPr>
          <p:cNvPr id="12" name="오른쪽 화살표 11"/>
          <p:cNvSpPr/>
          <p:nvPr/>
        </p:nvSpPr>
        <p:spPr>
          <a:xfrm>
            <a:off x="4213775" y="4226529"/>
            <a:ext cx="716447" cy="792088"/>
          </a:xfrm>
          <a:prstGeom prst="rightArrow">
            <a:avLst/>
          </a:prstGeom>
          <a:solidFill>
            <a:srgbClr val="53548A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그림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148" y="3655907"/>
            <a:ext cx="3171429" cy="1933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그림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2080" y="3655906"/>
            <a:ext cx="3171429" cy="19333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69641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프로그래밍 블록 이해하기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4.1]</a:t>
            </a:r>
            <a:r>
              <a:rPr lang="ko-KR" altLang="en-US" dirty="0"/>
              <a:t> 두 바퀴 후진 후 오른쪽 방향으로 </a:t>
            </a:r>
            <a:r>
              <a:rPr lang="en-US" altLang="ko-KR" dirty="0"/>
              <a:t>3</a:t>
            </a:r>
            <a:r>
              <a:rPr lang="ko-KR" altLang="en-US" dirty="0"/>
              <a:t>초간 회전하기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2.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두 개 연결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3"/>
          <a:srcRect l="6474" t="28271" r="12765" b="6612"/>
          <a:stretch/>
        </p:blipFill>
        <p:spPr>
          <a:xfrm>
            <a:off x="1735550" y="2420888"/>
            <a:ext cx="5672899" cy="35211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22927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프로그래밍 블록 이해하기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4.1]</a:t>
            </a:r>
            <a:r>
              <a:rPr lang="ko-KR" altLang="en-US" dirty="0"/>
              <a:t> 두 바퀴 후진 후 오른쪽 방향으로 </a:t>
            </a:r>
            <a:r>
              <a:rPr lang="en-US" altLang="ko-KR" dirty="0"/>
              <a:t>3</a:t>
            </a:r>
            <a:r>
              <a:rPr lang="ko-KR" altLang="en-US" dirty="0"/>
              <a:t>초간 회전하기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3. </a:t>
            </a:r>
            <a:r>
              <a:rPr lang="ko-KR" altLang="en-US" dirty="0"/>
              <a:t>두 바퀴 후진 설정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608" y="2492896"/>
            <a:ext cx="5834784" cy="336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279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프로그래밍 블록 이해하기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4.1]</a:t>
            </a:r>
            <a:r>
              <a:rPr lang="ko-KR" altLang="en-US" dirty="0"/>
              <a:t> 두 바퀴 후진 후 오른쪽 방향으로 </a:t>
            </a:r>
            <a:r>
              <a:rPr lang="en-US" altLang="ko-KR" dirty="0"/>
              <a:t>3</a:t>
            </a:r>
            <a:r>
              <a:rPr lang="ko-KR" altLang="en-US" dirty="0"/>
              <a:t>초간 회전하기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4. </a:t>
            </a:r>
            <a:r>
              <a:rPr lang="ko-KR" altLang="en-US" dirty="0"/>
              <a:t>오른쪽 방향으로 </a:t>
            </a:r>
            <a:r>
              <a:rPr lang="en-US" altLang="ko-KR" dirty="0"/>
              <a:t>3</a:t>
            </a:r>
            <a:r>
              <a:rPr lang="ko-KR" altLang="en-US" dirty="0"/>
              <a:t>초간 회전 설정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672" y="2348880"/>
            <a:ext cx="4304478" cy="237626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6016" y="4028263"/>
            <a:ext cx="4085289" cy="235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3895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프로그래밍 블록 이해하기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4.1]</a:t>
            </a:r>
            <a:r>
              <a:rPr lang="ko-KR" altLang="en-US" dirty="0"/>
              <a:t> 두 바퀴 후진 후 오른쪽 방향으로 </a:t>
            </a:r>
            <a:r>
              <a:rPr lang="en-US" altLang="ko-KR" dirty="0"/>
              <a:t>3</a:t>
            </a:r>
            <a:r>
              <a:rPr lang="ko-KR" altLang="en-US" dirty="0"/>
              <a:t>초간 회전하기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5. </a:t>
            </a:r>
            <a:r>
              <a:rPr lang="ko-KR" altLang="en-US" dirty="0"/>
              <a:t>다운로드 및 실행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2952" y="2996952"/>
            <a:ext cx="2038095" cy="1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3943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프로그래밍 블록 이해하기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프로그래밍 블록</a:t>
            </a:r>
            <a:endParaRPr lang="en-US" altLang="ko-KR" dirty="0"/>
          </a:p>
          <a:p>
            <a:pPr lvl="1"/>
            <a:r>
              <a:rPr lang="en-US" altLang="ko-KR" dirty="0"/>
              <a:t>EV3 </a:t>
            </a:r>
            <a:r>
              <a:rPr lang="ko-KR" altLang="en-US" dirty="0"/>
              <a:t>프로그램은 일련의 블록으로 구성</a:t>
            </a:r>
            <a:endParaRPr lang="en-US" altLang="ko-KR" dirty="0"/>
          </a:p>
          <a:p>
            <a:pPr lvl="1"/>
            <a:r>
              <a:rPr lang="ko-KR" altLang="en-US" dirty="0"/>
              <a:t>블록은 로봇의 특정한 동작을 수행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블록은 고유한 이름과 아이콘을 가짐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블록들은 왼쪽에서 오른쪽으로 순차적으로 실행</a:t>
            </a:r>
            <a:endParaRPr lang="en-US" altLang="ko-KR" dirty="0"/>
          </a:p>
          <a:p>
            <a:pPr lvl="1"/>
            <a:r>
              <a:rPr lang="ko-KR" altLang="en-US" dirty="0"/>
              <a:t>블록은 한 개 이상의 모드를 가짐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</a:t>
            </a:r>
            <a:r>
              <a:rPr lang="ko-KR" altLang="en-US" dirty="0" err="1"/>
              <a:t>모드마다</a:t>
            </a:r>
            <a:r>
              <a:rPr lang="ko-KR" altLang="en-US" dirty="0"/>
              <a:t> 여러 가지 독립적인 상태 설정 가능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11" name="그림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1322" y="4365104"/>
            <a:ext cx="4141356" cy="221832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6732240" y="4941168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모드에 따라</a:t>
            </a:r>
            <a:endParaRPr lang="en-US" altLang="ko-KR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설정의 기준이 달라짐</a:t>
            </a:r>
          </a:p>
        </p:txBody>
      </p:sp>
    </p:spTree>
    <p:extLst>
      <p:ext uri="{BB962C8B-B14F-4D97-AF65-F5344CB8AC3E}">
        <p14:creationId xmlns:p14="http://schemas.microsoft.com/office/powerpoint/2010/main" val="27369463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프로그래밍 블록 이해하기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프로그래밍 블록</a:t>
            </a:r>
            <a:endParaRPr lang="en-US" altLang="ko-KR" dirty="0"/>
          </a:p>
          <a:p>
            <a:pPr lvl="1"/>
            <a:r>
              <a:rPr lang="ko-KR" altLang="en-US" dirty="0"/>
              <a:t>블록은 프로그래밍 팔레트에서 선택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유사한 기능의 </a:t>
            </a:r>
            <a:r>
              <a:rPr lang="ko-KR" altLang="en-US" dirty="0" err="1"/>
              <a:t>블록끼리</a:t>
            </a:r>
            <a:r>
              <a:rPr lang="ko-KR" altLang="en-US" dirty="0"/>
              <a:t> </a:t>
            </a:r>
            <a:r>
              <a:rPr lang="ko-KR" altLang="en-US" dirty="0" err="1"/>
              <a:t>그룹화되어</a:t>
            </a:r>
            <a:r>
              <a:rPr lang="ko-KR" altLang="en-US" dirty="0"/>
              <a:t> 있음</a:t>
            </a:r>
            <a:endParaRPr lang="en-US" altLang="ko-KR" dirty="0"/>
          </a:p>
          <a:p>
            <a:pPr marL="914400" lvl="2" indent="0">
              <a:buNone/>
            </a:pPr>
            <a:r>
              <a:rPr lang="ko-KR" altLang="en-US" dirty="0"/>
              <a:t>☞ 블록 그룹은 서로 다른 색상으로 구분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9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4381" y="3351785"/>
            <a:ext cx="5495238" cy="27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5654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제목 1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04 </a:t>
            </a:r>
            <a:r>
              <a:rPr lang="ko-KR" altLang="en-US" dirty="0"/>
              <a:t>동작 블록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1. </a:t>
            </a:r>
            <a:r>
              <a:rPr lang="ko-KR" altLang="en-US" dirty="0"/>
              <a:t>프로그래밍 블록 이해하기</a:t>
            </a:r>
            <a:endParaRPr lang="en-US" altLang="ko-KR" dirty="0"/>
          </a:p>
          <a:p>
            <a:r>
              <a:rPr lang="en-US" altLang="ko-KR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2. </a:t>
            </a:r>
            <a:r>
              <a:rPr lang="ko-KR" alt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동작 블록 활용하기</a:t>
            </a:r>
            <a:endParaRPr lang="en-US" altLang="ko-KR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012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조향모드</a:t>
            </a:r>
            <a:r>
              <a:rPr lang="ko-KR" altLang="en-US" dirty="0"/>
              <a:t> 주행 블록</a:t>
            </a:r>
            <a:endParaRPr lang="en-US" altLang="ko-KR" dirty="0"/>
          </a:p>
          <a:p>
            <a:pPr lvl="1"/>
            <a:r>
              <a:rPr lang="ko-KR" altLang="en-US" dirty="0"/>
              <a:t>조종 장치</a:t>
            </a:r>
            <a:r>
              <a:rPr lang="en-US" altLang="ko-KR" dirty="0"/>
              <a:t>(</a:t>
            </a:r>
            <a:r>
              <a:rPr lang="ko-KR" altLang="en-US" dirty="0"/>
              <a:t>핸들</a:t>
            </a:r>
            <a:r>
              <a:rPr lang="en-US" altLang="ko-KR" dirty="0"/>
              <a:t>)</a:t>
            </a:r>
            <a:r>
              <a:rPr lang="ko-KR" altLang="en-US" dirty="0"/>
              <a:t> 방향으로 움직이게 하는 블록</a:t>
            </a:r>
            <a:endParaRPr lang="en-US" altLang="ko-KR" dirty="0"/>
          </a:p>
          <a:p>
            <a:pPr lvl="1"/>
            <a:r>
              <a:rPr lang="ko-KR" altLang="en-US" dirty="0"/>
              <a:t>모드</a:t>
            </a:r>
            <a:endParaRPr lang="en-US" altLang="ko-KR" dirty="0"/>
          </a:p>
          <a:p>
            <a:pPr lvl="2"/>
            <a:r>
              <a:rPr lang="ko-KR" altLang="en-US" dirty="0"/>
              <a:t>시간</a:t>
            </a:r>
            <a:r>
              <a:rPr lang="en-US" altLang="ko-KR" dirty="0"/>
              <a:t>(</a:t>
            </a:r>
            <a:r>
              <a:rPr lang="ko-KR" altLang="en-US" dirty="0"/>
              <a:t>초</a:t>
            </a:r>
            <a:r>
              <a:rPr lang="en-US" altLang="ko-KR" dirty="0"/>
              <a:t>)</a:t>
            </a:r>
            <a:r>
              <a:rPr lang="ko-KR" altLang="en-US" dirty="0"/>
              <a:t>으로 동작  </a:t>
            </a:r>
            <a:r>
              <a:rPr lang="en-US" altLang="ko-KR" dirty="0"/>
              <a:t>/  </a:t>
            </a:r>
            <a:r>
              <a:rPr lang="ko-KR" altLang="en-US" dirty="0"/>
              <a:t>각도로 동작  </a:t>
            </a:r>
            <a:r>
              <a:rPr lang="en-US" altLang="ko-KR" dirty="0"/>
              <a:t>/  </a:t>
            </a:r>
            <a:r>
              <a:rPr lang="ko-KR" altLang="en-US" dirty="0"/>
              <a:t>회전수로 동작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94" y="3411877"/>
            <a:ext cx="2323809" cy="2714286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0095" y="3411877"/>
            <a:ext cx="2323809" cy="2714286"/>
          </a:xfrm>
          <a:prstGeom prst="rect">
            <a:avLst/>
          </a:prstGeom>
        </p:spPr>
      </p:pic>
      <p:pic>
        <p:nvPicPr>
          <p:cNvPr id="12" name="그림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7696" y="3411877"/>
            <a:ext cx="2314286" cy="27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88984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조향모드</a:t>
            </a:r>
            <a:r>
              <a:rPr lang="ko-KR" altLang="en-US" dirty="0"/>
              <a:t> 주행 블록</a:t>
            </a:r>
            <a:endParaRPr lang="en-US" altLang="ko-KR" dirty="0"/>
          </a:p>
          <a:p>
            <a:pPr lvl="1"/>
            <a:r>
              <a:rPr lang="en-US" altLang="ko-KR" dirty="0"/>
              <a:t>‘</a:t>
            </a:r>
            <a:r>
              <a:rPr lang="ko-KR" altLang="en-US" dirty="0" err="1"/>
              <a:t>조향</a:t>
            </a:r>
            <a:r>
              <a:rPr lang="en-US" altLang="ko-KR" dirty="0"/>
              <a:t>’ </a:t>
            </a:r>
            <a:r>
              <a:rPr lang="ko-KR" altLang="en-US" dirty="0"/>
              <a:t>설정에 의한 로봇의 움직임 예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80" y="2508219"/>
            <a:ext cx="7832440" cy="3657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978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조향모드</a:t>
            </a:r>
            <a:r>
              <a:rPr lang="ko-KR" altLang="en-US" dirty="0"/>
              <a:t> 주행 블록</a:t>
            </a:r>
            <a:endParaRPr lang="en-US" altLang="ko-KR" dirty="0"/>
          </a:p>
          <a:p>
            <a:pPr lvl="1"/>
            <a:r>
              <a:rPr lang="en-US" altLang="ko-KR" dirty="0"/>
              <a:t>‘</a:t>
            </a:r>
            <a:r>
              <a:rPr lang="ko-KR" altLang="en-US" dirty="0"/>
              <a:t>파워</a:t>
            </a:r>
            <a:r>
              <a:rPr lang="en-US" altLang="ko-KR" dirty="0"/>
              <a:t>’</a:t>
            </a:r>
            <a:r>
              <a:rPr lang="ko-KR" altLang="en-US" dirty="0"/>
              <a:t>와 </a:t>
            </a:r>
            <a:r>
              <a:rPr lang="en-US" altLang="ko-KR" dirty="0"/>
              <a:t>‘</a:t>
            </a:r>
            <a:r>
              <a:rPr lang="ko-KR" altLang="en-US" dirty="0" err="1"/>
              <a:t>회전수</a:t>
            </a:r>
            <a:r>
              <a:rPr lang="en-US" altLang="ko-KR" dirty="0"/>
              <a:t>’ </a:t>
            </a:r>
            <a:r>
              <a:rPr lang="ko-KR" altLang="en-US" dirty="0"/>
              <a:t>설정에 의한 로봇의 움직임 예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704" y="2368594"/>
            <a:ext cx="7798592" cy="375756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511660" y="6290184"/>
            <a:ext cx="61206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파워와 </a:t>
            </a:r>
            <a:r>
              <a:rPr lang="ko-KR" altLang="en-US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회전수를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곱한 결과가 양수가 되면 전진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음수가 되면 후진</a:t>
            </a:r>
          </a:p>
        </p:txBody>
      </p:sp>
    </p:spTree>
    <p:extLst>
      <p:ext uri="{BB962C8B-B14F-4D97-AF65-F5344CB8AC3E}">
        <p14:creationId xmlns:p14="http://schemas.microsoft.com/office/powerpoint/2010/main" val="2460108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조향모드</a:t>
            </a:r>
            <a:r>
              <a:rPr lang="ko-KR" altLang="en-US" dirty="0"/>
              <a:t> 주행 블록</a:t>
            </a:r>
            <a:endParaRPr lang="en-US" altLang="ko-KR" dirty="0"/>
          </a:p>
          <a:p>
            <a:pPr lvl="1"/>
            <a:r>
              <a:rPr lang="ko-KR" altLang="en-US" dirty="0"/>
              <a:t>바퀴 반지름과 회전 각도를 알 경우</a:t>
            </a:r>
            <a:r>
              <a:rPr lang="en-US" altLang="ko-KR" dirty="0"/>
              <a:t>, </a:t>
            </a:r>
            <a:r>
              <a:rPr lang="ko-KR" altLang="en-US" dirty="0"/>
              <a:t>로봇의 이동 거리 구하기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3409324" y="3141303"/>
                <a:ext cx="2325317" cy="93576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ko-KR" sz="3200" i="1" smtClean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ko-KR" altLang="en-US" sz="3200" i="1" dirty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𝜋</m:t>
                      </m:r>
                      <m:r>
                        <a:rPr lang="ko-KR" altLang="en-US" sz="3200" i="1" dirty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altLang="ko-KR" sz="3200" i="1" dirty="0">
                          <a:solidFill>
                            <a:schemeClr val="accent6"/>
                          </a:solidFill>
                          <a:latin typeface="Cambria Math" panose="02040503050406030204" pitchFamily="18" charset="0"/>
                        </a:rPr>
                        <m:t> × </m:t>
                      </m:r>
                      <m:f>
                        <m:fPr>
                          <m:ctrlPr>
                            <a:rPr lang="ko-KR" altLang="en-US" sz="3200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ko-KR" altLang="en-US" sz="3200" i="1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ko-KR" altLang="en-US" sz="3200" dirty="0">
                              <a:solidFill>
                                <a:schemeClr val="accent6"/>
                              </a:solidFill>
                              <a:latin typeface="Cambria Math" panose="02040503050406030204" pitchFamily="18" charset="0"/>
                            </a:rPr>
                            <m:t>360</m:t>
                          </m:r>
                        </m:den>
                      </m:f>
                    </m:oMath>
                  </m:oMathPara>
                </a14:m>
                <a:endParaRPr lang="en-US" altLang="ko-KR" sz="3200" dirty="0">
                  <a:latin typeface="DS가변 교양있는글씨 M" panose="02020603020101020101" pitchFamily="18" charset="-127"/>
                  <a:ea typeface="DS가변 교양있는글씨 M" panose="02020603020101020101" pitchFamily="18" charset="-127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9324" y="3141303"/>
                <a:ext cx="2325317" cy="9357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/>
          <p:cNvSpPr txBox="1"/>
          <p:nvPr/>
        </p:nvSpPr>
        <p:spPr>
          <a:xfrm>
            <a:off x="668509" y="5229200"/>
            <a:ext cx="780694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3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 × 3.14 × </a:t>
            </a:r>
            <a:r>
              <a:rPr lang="ko-KR" altLang="en-US" sz="3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바퀴 반지름</a:t>
            </a:r>
            <a:r>
              <a:rPr lang="en-US" altLang="ko-KR" sz="3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× (</a:t>
            </a:r>
            <a:r>
              <a:rPr lang="ko-KR" altLang="en-US" sz="3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회전 각도</a:t>
            </a:r>
            <a:r>
              <a:rPr lang="en-US" altLang="ko-KR" sz="3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÷360)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423542" y="2572650"/>
            <a:ext cx="62969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반지름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r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인 원에서 각도 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x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만큼의 원 둘레는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4469" y="4596959"/>
            <a:ext cx="701506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따라서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8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회전 각도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알 경우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로봇의 이동 거리는</a:t>
            </a:r>
            <a:r>
              <a:rPr lang="en-US" altLang="ko-KR" sz="28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083736" y="5745450"/>
            <a:ext cx="16610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2.8cm</a:t>
            </a:r>
            <a:endParaRPr lang="ko-KR" altLang="en-US" sz="40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3083736" y="5813975"/>
            <a:ext cx="1656184" cy="0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317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4.2(</a:t>
            </a:r>
            <a:r>
              <a:rPr lang="ko-KR" altLang="en-US" dirty="0"/>
              <a:t>탐구</a:t>
            </a:r>
            <a:r>
              <a:rPr lang="en-US" altLang="ko-KR" dirty="0"/>
              <a:t>)] </a:t>
            </a:r>
            <a:r>
              <a:rPr lang="ko-KR" altLang="en-US" dirty="0"/>
              <a:t>정해진 거리만큼 전진 후 멈추기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 indent="-342900"/>
            <a:r>
              <a:rPr lang="en-US" altLang="ko-KR" dirty="0"/>
              <a:t>70cm </a:t>
            </a:r>
            <a:r>
              <a:rPr lang="ko-KR" altLang="en-US" dirty="0"/>
              <a:t>전진 후 멈춤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</a:t>
            </a:r>
            <a:r>
              <a:rPr lang="en-US" altLang="ko-KR" dirty="0"/>
              <a:t>: example4.2(discovery)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5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프로그램</a:t>
            </a:r>
            <a:r>
              <a:rPr lang="en-US" altLang="ko-KR" dirty="0"/>
              <a:t>: Solution</a:t>
            </a:r>
            <a:endParaRPr lang="ko-KR" alt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EB132F-9BB5-CD3F-A175-7AFAD4C35420}"/>
              </a:ext>
            </a:extLst>
          </p:cNvPr>
          <p:cNvSpPr txBox="1"/>
          <p:nvPr/>
        </p:nvSpPr>
        <p:spPr>
          <a:xfrm>
            <a:off x="556299" y="5132553"/>
            <a:ext cx="80313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32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이동 거리</a:t>
            </a:r>
            <a:r>
              <a:rPr lang="en-US" altLang="ko-KR" sz="3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× 360 ÷ (2 × 3.14 × </a:t>
            </a:r>
            <a:r>
              <a:rPr lang="ko-KR" altLang="en-US" sz="3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바퀴 반지름</a:t>
            </a:r>
            <a:r>
              <a:rPr lang="en-US" altLang="ko-KR" sz="32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en-US" altLang="ko-KR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6C65CF7-07F6-F6AA-1EC4-BB9D76BAD1A0}"/>
              </a:ext>
            </a:extLst>
          </p:cNvPr>
          <p:cNvSpPr txBox="1"/>
          <p:nvPr/>
        </p:nvSpPr>
        <p:spPr>
          <a:xfrm>
            <a:off x="2124842" y="4506307"/>
            <a:ext cx="4894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400" dirty="0">
                <a:solidFill>
                  <a:srgbClr val="FF0000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이동 거리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를 알 경우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로봇의 회전 각도는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BC50DC8-3673-31E7-7D2D-21FA03F5F47C}"/>
              </a:ext>
            </a:extLst>
          </p:cNvPr>
          <p:cNvSpPr txBox="1"/>
          <p:nvPr/>
        </p:nvSpPr>
        <p:spPr>
          <a:xfrm>
            <a:off x="6908396" y="5696796"/>
            <a:ext cx="10711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2.8cm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10" name="직선 연결선 9">
            <a:extLst>
              <a:ext uri="{FF2B5EF4-FFF2-40B4-BE49-F238E27FC236}">
                <a16:creationId xmlns:a16="http://schemas.microsoft.com/office/drawing/2014/main" id="{66F99143-71A7-DE05-EE00-3E6CC822AEB4}"/>
              </a:ext>
            </a:extLst>
          </p:cNvPr>
          <p:cNvCxnSpPr>
            <a:cxnSpLocks/>
          </p:cNvCxnSpPr>
          <p:nvPr/>
        </p:nvCxnSpPr>
        <p:spPr>
          <a:xfrm>
            <a:off x="6461760" y="5696796"/>
            <a:ext cx="1836420" cy="0"/>
          </a:xfrm>
          <a:prstGeom prst="line">
            <a:avLst/>
          </a:prstGeom>
          <a:ln w="3810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031D7581-094E-2F24-081A-DBA2D33F1D8B}"/>
              </a:ext>
            </a:extLst>
          </p:cNvPr>
          <p:cNvSpPr txBox="1"/>
          <p:nvPr/>
        </p:nvSpPr>
        <p:spPr>
          <a:xfrm>
            <a:off x="3961096" y="3809860"/>
            <a:ext cx="12218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</a:t>
            </a:r>
            <a:r>
              <a:rPr lang="ko-KR" altLang="en-US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힌트</a:t>
            </a:r>
            <a:r>
              <a:rPr lang="en-US" altLang="ko-KR" sz="32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&gt;</a:t>
            </a:r>
            <a:endParaRPr lang="ko-KR" altLang="en-US" sz="32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00962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4.3(</a:t>
            </a:r>
            <a:r>
              <a:rPr lang="ko-KR" altLang="en-US" dirty="0"/>
              <a:t>탐구</a:t>
            </a:r>
            <a:r>
              <a:rPr lang="en-US" altLang="ko-KR" dirty="0"/>
              <a:t>)] 90</a:t>
            </a:r>
            <a:r>
              <a:rPr lang="ko-KR" altLang="en-US" dirty="0"/>
              <a:t>도 회전하기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2891" y="3284984"/>
            <a:ext cx="4378217" cy="184273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</a:t>
            </a:r>
            <a:r>
              <a:rPr lang="en-US" altLang="ko-KR" dirty="0"/>
              <a:t>: example4.3(discovery)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프로그램</a:t>
            </a:r>
            <a:r>
              <a:rPr lang="en-US" altLang="ko-KR" dirty="0"/>
              <a:t>: Solution-4-1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7371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4.4(</a:t>
            </a:r>
            <a:r>
              <a:rPr lang="ko-KR" altLang="en-US" dirty="0"/>
              <a:t>탐구</a:t>
            </a:r>
            <a:r>
              <a:rPr lang="en-US" altLang="ko-KR" dirty="0"/>
              <a:t>)] ] 8</a:t>
            </a:r>
            <a:r>
              <a:rPr lang="ko-KR" altLang="en-US" dirty="0"/>
              <a:t>자로 이동하기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973" y="2924944"/>
            <a:ext cx="6028054" cy="26276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</a:t>
            </a:r>
            <a:r>
              <a:rPr lang="en-US" altLang="ko-KR" dirty="0"/>
              <a:t>: example4.4(discovery)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프로그램</a:t>
            </a:r>
            <a:r>
              <a:rPr lang="en-US" altLang="ko-KR" dirty="0"/>
              <a:t>: Solution-4-2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3002235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탱크모드</a:t>
            </a:r>
            <a:r>
              <a:rPr lang="ko-KR" altLang="en-US" dirty="0"/>
              <a:t> 주행</a:t>
            </a:r>
            <a:r>
              <a:rPr lang="en-US" altLang="ko-KR" dirty="0"/>
              <a:t> </a:t>
            </a:r>
            <a:r>
              <a:rPr lang="ko-KR" altLang="en-US" dirty="0"/>
              <a:t>블록</a:t>
            </a:r>
            <a:endParaRPr lang="en-US" altLang="ko-KR" dirty="0"/>
          </a:p>
          <a:p>
            <a:pPr lvl="1"/>
            <a:r>
              <a:rPr lang="ko-KR" altLang="en-US" dirty="0"/>
              <a:t>좌우 구동 바퀴의 파워</a:t>
            </a:r>
            <a:r>
              <a:rPr lang="en-US" altLang="ko-KR" dirty="0"/>
              <a:t>(</a:t>
            </a:r>
            <a:r>
              <a:rPr lang="ko-KR" altLang="en-US" dirty="0"/>
              <a:t>속도</a:t>
            </a:r>
            <a:r>
              <a:rPr lang="en-US" altLang="ko-KR" dirty="0"/>
              <a:t>)</a:t>
            </a:r>
            <a:r>
              <a:rPr lang="ko-KR" altLang="en-US" dirty="0"/>
              <a:t>를 각각 제어하는 블록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476" y="2354816"/>
            <a:ext cx="7819048" cy="4028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0903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탱크모드</a:t>
            </a:r>
            <a:r>
              <a:rPr lang="ko-KR" altLang="en-US" dirty="0"/>
              <a:t> 주행</a:t>
            </a:r>
            <a:r>
              <a:rPr lang="en-US" altLang="ko-KR" dirty="0"/>
              <a:t> </a:t>
            </a:r>
            <a:r>
              <a:rPr lang="ko-KR" altLang="en-US" dirty="0"/>
              <a:t>블록</a:t>
            </a:r>
            <a:endParaRPr lang="en-US" altLang="ko-KR" dirty="0"/>
          </a:p>
          <a:p>
            <a:pPr lvl="1"/>
            <a:r>
              <a:rPr lang="ko-KR" altLang="en-US" dirty="0" err="1"/>
              <a:t>조향모드</a:t>
            </a:r>
            <a:r>
              <a:rPr lang="ko-KR" altLang="en-US" dirty="0"/>
              <a:t> 주행 시 좌우 바퀴의 파워</a:t>
            </a:r>
            <a:r>
              <a:rPr lang="en-US" altLang="ko-KR" dirty="0"/>
              <a:t>(</a:t>
            </a:r>
            <a:r>
              <a:rPr lang="ko-KR" altLang="en-US" dirty="0"/>
              <a:t>속도</a:t>
            </a:r>
            <a:r>
              <a:rPr lang="en-US" altLang="ko-KR" dirty="0"/>
              <a:t>)</a:t>
            </a:r>
            <a:r>
              <a:rPr lang="ko-KR" altLang="en-US" dirty="0"/>
              <a:t> 변화 예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390" y="2159337"/>
            <a:ext cx="6883219" cy="3213879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159730" y="5707121"/>
            <a:ext cx="48245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조향모드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주행 블록을 사용해도</a:t>
            </a:r>
            <a:endParaRPr lang="en-US" altLang="ko-KR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좌우 바퀴의 파워가 다르게 설정됨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21026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/>
              <a:t>탱크모드</a:t>
            </a:r>
            <a:r>
              <a:rPr lang="ko-KR" altLang="en-US" dirty="0"/>
              <a:t> 주행</a:t>
            </a:r>
            <a:r>
              <a:rPr lang="en-US" altLang="ko-KR" dirty="0"/>
              <a:t> </a:t>
            </a:r>
            <a:r>
              <a:rPr lang="ko-KR" altLang="en-US" dirty="0"/>
              <a:t>블록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539552" y="1988840"/>
            <a:ext cx="806489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조향모드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주행 블록은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자동차와 같이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조향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바퀴를 제어하는 블록이 아니라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탱크나 휠체어 같이 좌우 구동 바퀴를 제어하는 블록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</a:p>
          <a:p>
            <a:pPr algn="ctr">
              <a:lnSpc>
                <a:spcPct val="150000"/>
              </a:lnSpc>
            </a:pP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조향모드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주행 블록과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탱크모드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주행 블록의 차이는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…</a:t>
            </a:r>
          </a:p>
          <a:p>
            <a:pPr algn="ctr">
              <a:lnSpc>
                <a:spcPct val="150000"/>
              </a:lnSpc>
            </a:pP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조향모드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주행은 좌우 바퀴의 파워를 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EV3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가 자동으로 계산하고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</a:p>
          <a:p>
            <a:pPr algn="ctr">
              <a:lnSpc>
                <a:spcPct val="150000"/>
              </a:lnSpc>
            </a:pP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탱크모드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주행은 좌우 바퀴의 파워를 사용자가 수동으로 입력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7496575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4.5] </a:t>
            </a:r>
            <a:r>
              <a:rPr lang="ko-KR" altLang="en-US" dirty="0"/>
              <a:t>소리 파일 및 단일 음 출력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1. </a:t>
            </a:r>
            <a:r>
              <a:rPr lang="ko-KR" altLang="en-US" dirty="0"/>
              <a:t>사운드 블록</a:t>
            </a:r>
            <a:r>
              <a:rPr lang="en-US" altLang="ko-KR" dirty="0"/>
              <a:t>,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배치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21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72000" y="1844824"/>
            <a:ext cx="72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example4.5        </a:t>
            </a:r>
            <a:r>
              <a:rPr lang="ko-KR" altLang="en-US" dirty="0"/>
              <a:t>프로그램 이름</a:t>
            </a:r>
            <a:r>
              <a:rPr lang="en-US" altLang="ko-KR" dirty="0"/>
              <a:t>: </a:t>
            </a:r>
            <a:r>
              <a:rPr lang="en-US" altLang="ko-KR" dirty="0" err="1"/>
              <a:t>SoundCheck</a:t>
            </a:r>
            <a:endParaRPr lang="ko-KR" altLang="en-US" dirty="0"/>
          </a:p>
        </p:txBody>
      </p:sp>
      <p:pic>
        <p:nvPicPr>
          <p:cNvPr id="12" name="그림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649" y="3625453"/>
            <a:ext cx="8314700" cy="1473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6038708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  <a:r>
              <a:rPr lang="en-US" altLang="ko-KR" dirty="0"/>
              <a:t> 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4.5] </a:t>
            </a:r>
            <a:r>
              <a:rPr lang="ko-KR" altLang="en-US" dirty="0"/>
              <a:t>소리 파일 및 단일 음 출력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모드 선택 및 세부 설정 값 입력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51" y="2132856"/>
            <a:ext cx="8896497" cy="4588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4519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사운드 블록</a:t>
            </a:r>
            <a:endParaRPr lang="en-US" altLang="ko-KR" dirty="0"/>
          </a:p>
          <a:p>
            <a:pPr lvl="1"/>
            <a:r>
              <a:rPr lang="ko-KR" altLang="en-US" dirty="0"/>
              <a:t>소리 재생 블록</a:t>
            </a:r>
            <a:endParaRPr lang="en-US" altLang="ko-KR" dirty="0"/>
          </a:p>
          <a:p>
            <a:pPr lvl="1"/>
            <a:r>
              <a:rPr lang="ko-KR" altLang="en-US" dirty="0"/>
              <a:t>네 가지 모드</a:t>
            </a:r>
            <a:r>
              <a:rPr lang="en-US" altLang="ko-KR" dirty="0"/>
              <a:t>: </a:t>
            </a:r>
            <a:r>
              <a:rPr lang="ko-KR" altLang="en-US" dirty="0"/>
              <a:t>파일 재생 </a:t>
            </a:r>
            <a:r>
              <a:rPr lang="en-US" altLang="ko-KR" dirty="0"/>
              <a:t>/ </a:t>
            </a:r>
            <a:r>
              <a:rPr lang="ko-KR" altLang="en-US" dirty="0"/>
              <a:t>톤 재생 </a:t>
            </a:r>
            <a:r>
              <a:rPr lang="en-US" altLang="ko-KR" dirty="0"/>
              <a:t>/ </a:t>
            </a:r>
            <a:r>
              <a:rPr lang="ko-KR" altLang="en-US" dirty="0"/>
              <a:t>음 재생 </a:t>
            </a:r>
            <a:r>
              <a:rPr lang="en-US" altLang="ko-KR" dirty="0"/>
              <a:t>/ </a:t>
            </a:r>
            <a:r>
              <a:rPr lang="ko-KR" altLang="en-US" dirty="0"/>
              <a:t>정지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23</a:t>
            </a:fld>
            <a:endParaRPr lang="ko-KR" altLang="en-US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628" y="2780928"/>
            <a:ext cx="6696744" cy="3618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8332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사운드 블록 모드</a:t>
            </a:r>
            <a:endParaRPr lang="en-US" altLang="ko-KR" dirty="0"/>
          </a:p>
          <a:p>
            <a:pPr lvl="1"/>
            <a:r>
              <a:rPr lang="ko-KR" altLang="en-US" dirty="0"/>
              <a:t>파일 재생 모드</a:t>
            </a:r>
            <a:endParaRPr lang="en-US" altLang="ko-KR" dirty="0"/>
          </a:p>
          <a:p>
            <a:pPr lvl="2"/>
            <a:r>
              <a:rPr lang="ko-KR" altLang="en-US" dirty="0"/>
              <a:t>저장된 소리 파일 재생</a:t>
            </a:r>
            <a:endParaRPr lang="en-US" altLang="ko-KR" dirty="0"/>
          </a:p>
          <a:p>
            <a:pPr lvl="2"/>
            <a:r>
              <a:rPr lang="ko-KR" altLang="en-US" dirty="0"/>
              <a:t>세부 설정 항목</a:t>
            </a:r>
            <a:endParaRPr lang="en-US" altLang="ko-KR" dirty="0"/>
          </a:p>
          <a:p>
            <a:pPr lvl="3"/>
            <a:r>
              <a:rPr lang="ko-KR" altLang="en-US" dirty="0"/>
              <a:t>파일 이름</a:t>
            </a:r>
            <a:endParaRPr lang="en-US" altLang="ko-KR" dirty="0"/>
          </a:p>
          <a:p>
            <a:pPr lvl="3"/>
            <a:r>
              <a:rPr lang="ko-KR" altLang="en-US" dirty="0"/>
              <a:t>음량</a:t>
            </a:r>
            <a:endParaRPr lang="en-US" altLang="ko-KR" dirty="0"/>
          </a:p>
          <a:p>
            <a:pPr lvl="3"/>
            <a:r>
              <a:rPr lang="ko-KR" altLang="en-US" dirty="0"/>
              <a:t>재생 유형</a:t>
            </a:r>
            <a:endParaRPr lang="en-US" altLang="ko-KR" dirty="0"/>
          </a:p>
          <a:p>
            <a:pPr lvl="4"/>
            <a:r>
              <a:rPr lang="en-US" altLang="ko-KR" dirty="0"/>
              <a:t>0: </a:t>
            </a:r>
            <a:r>
              <a:rPr lang="ko-KR" altLang="en-US" dirty="0"/>
              <a:t>한 번 재생</a:t>
            </a:r>
            <a:r>
              <a:rPr lang="en-US" altLang="ko-KR" dirty="0"/>
              <a:t>, </a:t>
            </a:r>
            <a:r>
              <a:rPr lang="ko-KR" altLang="en-US" dirty="0"/>
              <a:t>재생 중 프로그램 대기</a:t>
            </a:r>
            <a:endParaRPr lang="en-US" altLang="ko-KR" dirty="0"/>
          </a:p>
          <a:p>
            <a:pPr lvl="4"/>
            <a:r>
              <a:rPr lang="en-US" altLang="ko-KR" dirty="0"/>
              <a:t>1: </a:t>
            </a:r>
            <a:r>
              <a:rPr lang="ko-KR" altLang="en-US" dirty="0"/>
              <a:t>한 번 재생</a:t>
            </a:r>
            <a:r>
              <a:rPr lang="en-US" altLang="ko-KR" dirty="0"/>
              <a:t>, </a:t>
            </a:r>
            <a:r>
              <a:rPr lang="ko-KR" altLang="en-US" dirty="0"/>
              <a:t>재생 중 프로그램 진행</a:t>
            </a:r>
            <a:endParaRPr lang="en-US" altLang="ko-KR" dirty="0"/>
          </a:p>
          <a:p>
            <a:pPr lvl="4"/>
            <a:r>
              <a:rPr lang="en-US" altLang="ko-KR" dirty="0"/>
              <a:t>2: </a:t>
            </a:r>
            <a:r>
              <a:rPr lang="ko-KR" altLang="en-US" dirty="0"/>
              <a:t>반복 재생</a:t>
            </a:r>
            <a:r>
              <a:rPr lang="en-US" altLang="ko-KR" dirty="0"/>
              <a:t>, </a:t>
            </a:r>
            <a:r>
              <a:rPr lang="ko-KR" altLang="en-US" dirty="0"/>
              <a:t>재생 중 프로그램 진행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4208" y="1268760"/>
            <a:ext cx="2161905" cy="2485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422892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사운드 블록 모드</a:t>
            </a:r>
            <a:endParaRPr lang="en-US" altLang="ko-KR" dirty="0"/>
          </a:p>
          <a:p>
            <a:pPr lvl="1"/>
            <a:r>
              <a:rPr lang="ko-KR" altLang="en-US" dirty="0"/>
              <a:t>톤 재생 모드</a:t>
            </a:r>
            <a:endParaRPr lang="en-US" altLang="ko-KR" dirty="0"/>
          </a:p>
          <a:p>
            <a:pPr lvl="2"/>
            <a:r>
              <a:rPr lang="ko-KR" altLang="en-US" dirty="0"/>
              <a:t>특정 주파수</a:t>
            </a:r>
            <a:r>
              <a:rPr lang="en-US" altLang="ko-KR" dirty="0"/>
              <a:t> </a:t>
            </a:r>
            <a:r>
              <a:rPr lang="ko-KR" altLang="en-US" dirty="0"/>
              <a:t>출력</a:t>
            </a:r>
            <a:endParaRPr lang="en-US" altLang="ko-KR" dirty="0"/>
          </a:p>
          <a:p>
            <a:pPr lvl="2"/>
            <a:r>
              <a:rPr lang="ko-KR" altLang="en-US" dirty="0"/>
              <a:t>주로 동작의 시작이나 끝을</a:t>
            </a:r>
            <a:br>
              <a:rPr lang="en-US" altLang="ko-KR" dirty="0"/>
            </a:br>
            <a:r>
              <a:rPr lang="ko-KR" altLang="en-US" dirty="0"/>
              <a:t>알리기 위한 용도로 사용</a:t>
            </a:r>
            <a:endParaRPr lang="en-US" altLang="ko-KR" dirty="0"/>
          </a:p>
          <a:p>
            <a:pPr lvl="2"/>
            <a:r>
              <a:rPr lang="ko-KR" altLang="en-US" dirty="0"/>
              <a:t>세부 설정 항목</a:t>
            </a:r>
            <a:endParaRPr lang="en-US" altLang="ko-KR" dirty="0"/>
          </a:p>
          <a:p>
            <a:pPr lvl="3"/>
            <a:r>
              <a:rPr lang="ko-KR" altLang="en-US" dirty="0"/>
              <a:t>주파수</a:t>
            </a:r>
            <a:r>
              <a:rPr lang="en-US" altLang="ko-KR" dirty="0"/>
              <a:t>(Hz)</a:t>
            </a:r>
          </a:p>
          <a:p>
            <a:pPr lvl="4"/>
            <a:r>
              <a:rPr lang="ko-KR" altLang="en-US" dirty="0"/>
              <a:t>기본 값</a:t>
            </a:r>
            <a:r>
              <a:rPr lang="en-US" altLang="ko-KR" dirty="0"/>
              <a:t>: 440Hz = ‘A4’ = ‘</a:t>
            </a:r>
            <a:r>
              <a:rPr lang="ko-KR" altLang="en-US" dirty="0"/>
              <a:t>라</a:t>
            </a:r>
            <a:r>
              <a:rPr lang="en-US" altLang="ko-KR" dirty="0"/>
              <a:t>’</a:t>
            </a:r>
          </a:p>
          <a:p>
            <a:pPr lvl="3"/>
            <a:r>
              <a:rPr lang="ko-KR" altLang="en-US" dirty="0"/>
              <a:t>시간</a:t>
            </a:r>
            <a:endParaRPr lang="en-US" altLang="ko-KR" dirty="0"/>
          </a:p>
          <a:p>
            <a:pPr lvl="4"/>
            <a:r>
              <a:rPr lang="ko-KR" altLang="en-US" dirty="0"/>
              <a:t>재생 시간</a:t>
            </a:r>
            <a:endParaRPr lang="en-US" altLang="ko-KR" dirty="0"/>
          </a:p>
          <a:p>
            <a:pPr lvl="3"/>
            <a:endParaRPr lang="en-US" altLang="ko-KR" dirty="0"/>
          </a:p>
          <a:p>
            <a:pPr lvl="3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2160" y="1263548"/>
            <a:ext cx="2552381" cy="23619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4572000" y="5102611"/>
            <a:ext cx="40684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표준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88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키 피아노 키보드의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4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번째 </a:t>
            </a:r>
            <a:r>
              <a:rPr lang="en-US" altLang="ko-KR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A </a:t>
            </a:r>
            <a:r>
              <a:rPr lang="ko-KR" altLang="en-US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건반</a:t>
            </a:r>
          </a:p>
        </p:txBody>
      </p:sp>
      <p:cxnSp>
        <p:nvCxnSpPr>
          <p:cNvPr id="3" name="직선 화살표 연결선 2"/>
          <p:cNvCxnSpPr>
            <a:cxnSpLocks/>
          </p:cNvCxnSpPr>
          <p:nvPr/>
        </p:nvCxnSpPr>
        <p:spPr>
          <a:xfrm>
            <a:off x="4655976" y="4236098"/>
            <a:ext cx="1068152" cy="84908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2119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사운드 블록 모드</a:t>
            </a:r>
            <a:endParaRPr lang="en-US" altLang="ko-KR" dirty="0"/>
          </a:p>
          <a:p>
            <a:pPr lvl="1"/>
            <a:r>
              <a:rPr lang="ko-KR" altLang="en-US" dirty="0"/>
              <a:t>노트 재생 모드</a:t>
            </a:r>
            <a:endParaRPr lang="en-US" altLang="ko-KR" dirty="0"/>
          </a:p>
          <a:p>
            <a:pPr lvl="2"/>
            <a:r>
              <a:rPr lang="ko-KR" altLang="en-US" dirty="0"/>
              <a:t>단일 음 출력</a:t>
            </a:r>
            <a:endParaRPr lang="en-US" altLang="ko-KR" dirty="0"/>
          </a:p>
          <a:p>
            <a:pPr lvl="1"/>
            <a:r>
              <a:rPr lang="ko-KR" altLang="en-US" dirty="0"/>
              <a:t>정지 모드</a:t>
            </a:r>
            <a:endParaRPr lang="en-US" altLang="ko-KR" dirty="0"/>
          </a:p>
          <a:p>
            <a:pPr lvl="2"/>
            <a:r>
              <a:rPr lang="ko-KR" altLang="en-US" dirty="0"/>
              <a:t>재생 중인 모든 소리 중지</a:t>
            </a:r>
            <a:endParaRPr lang="en-US" altLang="ko-KR" dirty="0"/>
          </a:p>
          <a:p>
            <a:pPr lvl="2"/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4052469"/>
            <a:ext cx="2504762" cy="2276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76" y="4266755"/>
            <a:ext cx="1219048" cy="18476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784334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27</a:t>
            </a:fld>
            <a:endParaRPr lang="ko-KR" altLang="en-US"/>
          </a:p>
        </p:txBody>
      </p:sp>
      <p:sp>
        <p:nvSpPr>
          <p:cNvPr id="5" name="제목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2. </a:t>
            </a:r>
            <a:r>
              <a:rPr lang="ko-KR" altLang="en-US"/>
              <a:t>동작 블록 활용하기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/>
        </p:nvGraphicFramePr>
        <p:xfrm>
          <a:off x="1250632" y="1988840"/>
          <a:ext cx="6642736" cy="42484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0684">
                  <a:extLst>
                    <a:ext uri="{9D8B030D-6E8A-4147-A177-3AD203B41FA5}">
                      <a16:colId xmlns:a16="http://schemas.microsoft.com/office/drawing/2014/main" val="3414676793"/>
                    </a:ext>
                  </a:extLst>
                </a:gridCol>
                <a:gridCol w="1660684">
                  <a:extLst>
                    <a:ext uri="{9D8B030D-6E8A-4147-A177-3AD203B41FA5}">
                      <a16:colId xmlns:a16="http://schemas.microsoft.com/office/drawing/2014/main" val="2543879475"/>
                    </a:ext>
                  </a:extLst>
                </a:gridCol>
                <a:gridCol w="1660684">
                  <a:extLst>
                    <a:ext uri="{9D8B030D-6E8A-4147-A177-3AD203B41FA5}">
                      <a16:colId xmlns:a16="http://schemas.microsoft.com/office/drawing/2014/main" val="1920948933"/>
                    </a:ext>
                  </a:extLst>
                </a:gridCol>
                <a:gridCol w="1660684">
                  <a:extLst>
                    <a:ext uri="{9D8B030D-6E8A-4147-A177-3AD203B41FA5}">
                      <a16:colId xmlns:a16="http://schemas.microsoft.com/office/drawing/2014/main" val="2984954639"/>
                    </a:ext>
                  </a:extLst>
                </a:gridCol>
              </a:tblGrid>
              <a:tr h="53105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5</a:t>
                      </a:r>
                      <a:r>
                        <a:rPr lang="ko-KR" altLang="en-US" sz="1800" dirty="0"/>
                        <a:t>옥타브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주파수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6</a:t>
                      </a:r>
                      <a:r>
                        <a:rPr lang="ko-KR" altLang="en-US" sz="1800" dirty="0"/>
                        <a:t>옥타브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주파수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88742279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도</a:t>
                      </a:r>
                      <a:r>
                        <a:rPr lang="en-US" altLang="ko-KR" sz="1800" dirty="0"/>
                        <a:t>(C5)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523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도</a:t>
                      </a:r>
                      <a:r>
                        <a:rPr lang="en-US" altLang="ko-KR" sz="1800" dirty="0"/>
                        <a:t>(C6)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1047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16389792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레</a:t>
                      </a:r>
                      <a:r>
                        <a:rPr lang="en-US" altLang="ko-KR" sz="1800" dirty="0"/>
                        <a:t>(D5)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587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레</a:t>
                      </a:r>
                      <a:r>
                        <a:rPr lang="en-US" altLang="ko-KR" sz="1800" dirty="0"/>
                        <a:t>(D6)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1175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7818803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미</a:t>
                      </a:r>
                      <a:r>
                        <a:rPr lang="en-US" altLang="ko-KR" sz="1800" dirty="0"/>
                        <a:t>(E5)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659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미</a:t>
                      </a:r>
                      <a:r>
                        <a:rPr lang="en-US" altLang="ko-KR" sz="1800" dirty="0"/>
                        <a:t>(E6)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1319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0176786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파</a:t>
                      </a:r>
                      <a:r>
                        <a:rPr lang="en-US" altLang="ko-KR" sz="1800" dirty="0"/>
                        <a:t>(F5)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699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파</a:t>
                      </a:r>
                      <a:r>
                        <a:rPr lang="en-US" altLang="ko-KR" sz="1800" dirty="0"/>
                        <a:t>(F6)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1397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52630092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솔</a:t>
                      </a:r>
                      <a:r>
                        <a:rPr lang="en-US" altLang="ko-KR" sz="1800" dirty="0"/>
                        <a:t>(G5)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784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솔</a:t>
                      </a:r>
                      <a:r>
                        <a:rPr lang="en-US" altLang="ko-KR" sz="1800" dirty="0"/>
                        <a:t>(G6)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1568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83244649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라</a:t>
                      </a:r>
                      <a:r>
                        <a:rPr lang="en-US" altLang="ko-KR" sz="1800" dirty="0"/>
                        <a:t>(A5)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880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라</a:t>
                      </a:r>
                      <a:r>
                        <a:rPr lang="en-US" altLang="ko-KR" sz="1800" dirty="0"/>
                        <a:t>(A6)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1760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87592136"/>
                  </a:ext>
                </a:extLst>
              </a:tr>
              <a:tr h="53105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시</a:t>
                      </a:r>
                      <a:r>
                        <a:rPr lang="en-US" altLang="ko-KR" sz="1800" dirty="0"/>
                        <a:t>(B5)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988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/>
                        <a:t>시</a:t>
                      </a:r>
                      <a:r>
                        <a:rPr lang="en-US" altLang="ko-KR" sz="1800" dirty="0"/>
                        <a:t>(B6)</a:t>
                      </a:r>
                      <a:endParaRPr lang="ko-KR" alt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800" dirty="0"/>
                        <a:t>1976</a:t>
                      </a:r>
                      <a:endParaRPr lang="ko-KR" alt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61515310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382412" y="1371838"/>
            <a:ext cx="23791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&lt;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음의 주파수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(Hz)&gt;</a:t>
            </a:r>
          </a:p>
        </p:txBody>
      </p:sp>
    </p:spTree>
    <p:extLst>
      <p:ext uri="{BB962C8B-B14F-4D97-AF65-F5344CB8AC3E}">
        <p14:creationId xmlns:p14="http://schemas.microsoft.com/office/powerpoint/2010/main" val="29460086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4.6] </a:t>
            </a:r>
            <a:r>
              <a:rPr lang="ko-KR" altLang="en-US" dirty="0"/>
              <a:t>주행 후 소리 내고</a:t>
            </a:r>
            <a:r>
              <a:rPr lang="en-US" altLang="ko-KR" dirty="0"/>
              <a:t>,</a:t>
            </a:r>
            <a:r>
              <a:rPr lang="ko-KR" altLang="en-US" dirty="0"/>
              <a:t> 다시 주행하기</a:t>
            </a:r>
            <a:endParaRPr lang="en-US" altLang="ko-KR" dirty="0"/>
          </a:p>
          <a:p>
            <a:pPr lvl="1"/>
            <a:endParaRPr lang="en-US" altLang="ko-KR" dirty="0"/>
          </a:p>
          <a:p>
            <a:pPr lvl="1"/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1. </a:t>
            </a:r>
            <a:r>
              <a:rPr lang="ko-KR" altLang="en-US" dirty="0" err="1"/>
              <a:t>탱크모드</a:t>
            </a:r>
            <a:r>
              <a:rPr lang="ko-KR" altLang="en-US" dirty="0"/>
              <a:t> 주행 블록</a:t>
            </a:r>
            <a:r>
              <a:rPr lang="en-US" altLang="ko-KR" dirty="0"/>
              <a:t>, </a:t>
            </a:r>
            <a:r>
              <a:rPr lang="ko-KR" altLang="en-US" dirty="0"/>
              <a:t>사운드 블록</a:t>
            </a:r>
            <a:r>
              <a:rPr lang="en-US" altLang="ko-KR" dirty="0"/>
              <a:t>, </a:t>
            </a:r>
            <a:r>
              <a:rPr lang="ko-KR" altLang="en-US" dirty="0" err="1"/>
              <a:t>조향모드</a:t>
            </a:r>
            <a:r>
              <a:rPr lang="ko-KR" altLang="en-US" dirty="0"/>
              <a:t> 주행 블록 배치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28</a:t>
            </a:fld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972000" y="1844880"/>
            <a:ext cx="72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 이름</a:t>
            </a:r>
            <a:r>
              <a:rPr lang="en-US" altLang="ko-KR" dirty="0"/>
              <a:t>: example4.6        </a:t>
            </a:r>
            <a:r>
              <a:rPr lang="ko-KR" altLang="en-US" dirty="0"/>
              <a:t>프로그램 이름</a:t>
            </a:r>
            <a:r>
              <a:rPr lang="en-US" altLang="ko-KR" dirty="0"/>
              <a:t>: Tank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10" y="3356992"/>
            <a:ext cx="8566177" cy="1764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485546" y="5548115"/>
            <a:ext cx="8172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아래와 같이 동작하도록 설정을 </a:t>
            </a:r>
            <a:r>
              <a:rPr lang="ko-KR" altLang="en-US" sz="24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변경하시오</a:t>
            </a:r>
            <a:endParaRPr lang="en-US" altLang="ko-KR" sz="24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pPr algn="ctr"/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한 바퀴 우회전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→ 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0.5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초 라</a:t>
            </a:r>
            <a:r>
              <a:rPr lang="en-US" altLang="ko-KR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(A4)</a:t>
            </a:r>
            <a:r>
              <a:rPr lang="en-US" altLang="ko-KR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→ </a:t>
            </a:r>
            <a:r>
              <a:rPr lang="ko-KR" altLang="en-US" sz="2400" dirty="0">
                <a:solidFill>
                  <a:schemeClr val="accent2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한 바퀴 좌회전</a:t>
            </a:r>
          </a:p>
        </p:txBody>
      </p:sp>
    </p:spTree>
    <p:extLst>
      <p:ext uri="{BB962C8B-B14F-4D97-AF65-F5344CB8AC3E}">
        <p14:creationId xmlns:p14="http://schemas.microsoft.com/office/powerpoint/2010/main" val="2786920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4.6] </a:t>
            </a:r>
            <a:r>
              <a:rPr lang="ko-KR" altLang="en-US" dirty="0"/>
              <a:t>주행 후 소리 내고</a:t>
            </a:r>
            <a:r>
              <a:rPr lang="en-US" altLang="ko-KR" dirty="0"/>
              <a:t>,</a:t>
            </a:r>
            <a:r>
              <a:rPr lang="ko-KR" altLang="en-US" dirty="0"/>
              <a:t> 다시 주행하기</a:t>
            </a:r>
            <a:endParaRPr lang="en-US" altLang="ko-KR" dirty="0"/>
          </a:p>
          <a:p>
            <a:pPr marL="457200" lvl="1" indent="0">
              <a:buNone/>
            </a:pPr>
            <a:r>
              <a:rPr lang="en-US" altLang="ko-KR" dirty="0"/>
              <a:t>2. </a:t>
            </a:r>
            <a:r>
              <a:rPr lang="ko-KR" altLang="en-US" dirty="0"/>
              <a:t>모드 선택 및 세부 설정 값 입력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29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3" y="2708920"/>
            <a:ext cx="8508493" cy="15976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595822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디스플레이 블록 </a:t>
            </a:r>
            <a:r>
              <a:rPr lang="en-US" altLang="ko-KR" dirty="0"/>
              <a:t>(        )</a:t>
            </a:r>
          </a:p>
          <a:p>
            <a:pPr lvl="1"/>
            <a:r>
              <a:rPr lang="en-US" altLang="ko-KR" dirty="0"/>
              <a:t>EV3 </a:t>
            </a:r>
            <a:r>
              <a:rPr lang="ko-KR" altLang="en-US" dirty="0" err="1"/>
              <a:t>브릭</a:t>
            </a:r>
            <a:r>
              <a:rPr lang="ko-KR" altLang="en-US" dirty="0"/>
              <a:t> 화면에 글자</a:t>
            </a:r>
            <a:r>
              <a:rPr lang="en-US" altLang="ko-KR" dirty="0"/>
              <a:t>, </a:t>
            </a:r>
            <a:r>
              <a:rPr lang="ko-KR" altLang="en-US" dirty="0"/>
              <a:t>모양</a:t>
            </a:r>
            <a:r>
              <a:rPr lang="en-US" altLang="ko-KR" dirty="0"/>
              <a:t>, </a:t>
            </a:r>
            <a:r>
              <a:rPr lang="ko-KR" altLang="en-US" dirty="0"/>
              <a:t>이미지를 출력하는 블록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화면 크기</a:t>
            </a:r>
            <a:endParaRPr lang="en-US" altLang="ko-KR" dirty="0"/>
          </a:p>
          <a:p>
            <a:pPr lvl="1"/>
            <a:r>
              <a:rPr lang="ko-KR" altLang="en-US" dirty="0" err="1"/>
              <a:t>화소</a:t>
            </a:r>
            <a:r>
              <a:rPr lang="ko-KR" altLang="en-US" dirty="0"/>
              <a:t> 기준</a:t>
            </a:r>
            <a:r>
              <a:rPr lang="en-US" altLang="ko-KR" dirty="0"/>
              <a:t>: </a:t>
            </a:r>
            <a:r>
              <a:rPr lang="ko-KR" altLang="en-US" dirty="0"/>
              <a:t>가로 </a:t>
            </a:r>
            <a:r>
              <a:rPr lang="en-US" altLang="ko-KR" dirty="0"/>
              <a:t>178 </a:t>
            </a:r>
            <a:r>
              <a:rPr lang="ko-KR" altLang="en-US" dirty="0"/>
              <a:t>픽셀</a:t>
            </a:r>
            <a:r>
              <a:rPr lang="en-US" altLang="ko-KR" dirty="0"/>
              <a:t>, </a:t>
            </a:r>
            <a:r>
              <a:rPr lang="ko-KR" altLang="en-US" dirty="0"/>
              <a:t>세로 </a:t>
            </a:r>
            <a:r>
              <a:rPr lang="en-US" altLang="ko-KR" dirty="0"/>
              <a:t>128 </a:t>
            </a:r>
            <a:r>
              <a:rPr lang="ko-KR" altLang="en-US" dirty="0"/>
              <a:t>픽셀</a:t>
            </a:r>
            <a:endParaRPr lang="en-US" altLang="ko-KR" dirty="0"/>
          </a:p>
          <a:p>
            <a:pPr lvl="2"/>
            <a:r>
              <a:rPr lang="ko-KR" altLang="en-US" dirty="0"/>
              <a:t>설정 가능 범위</a:t>
            </a:r>
            <a:r>
              <a:rPr lang="en-US" altLang="ko-KR" dirty="0"/>
              <a:t>: </a:t>
            </a:r>
            <a:r>
              <a:rPr lang="ko-KR" altLang="en-US" dirty="0"/>
              <a:t>가로 </a:t>
            </a:r>
            <a:r>
              <a:rPr lang="en-US" altLang="ko-KR" dirty="0"/>
              <a:t>-177~177, </a:t>
            </a:r>
            <a:r>
              <a:rPr lang="ko-KR" altLang="en-US" dirty="0"/>
              <a:t>세로 </a:t>
            </a:r>
            <a:r>
              <a:rPr lang="en-US" altLang="ko-KR" dirty="0"/>
              <a:t>-127~127</a:t>
            </a:r>
          </a:p>
          <a:p>
            <a:pPr lvl="1"/>
            <a:r>
              <a:rPr lang="ko-KR" altLang="en-US" dirty="0"/>
              <a:t>눈금 기준</a:t>
            </a:r>
            <a:r>
              <a:rPr lang="en-US" altLang="ko-KR" dirty="0"/>
              <a:t>: </a:t>
            </a:r>
            <a:r>
              <a:rPr lang="ko-KR" altLang="en-US" dirty="0"/>
              <a:t>가로 </a:t>
            </a:r>
            <a:r>
              <a:rPr lang="en-US" altLang="ko-KR" dirty="0"/>
              <a:t>22 </a:t>
            </a:r>
            <a:r>
              <a:rPr lang="ko-KR" altLang="en-US" dirty="0"/>
              <a:t>눈금</a:t>
            </a:r>
            <a:r>
              <a:rPr lang="en-US" altLang="ko-KR" dirty="0"/>
              <a:t>, </a:t>
            </a:r>
            <a:r>
              <a:rPr lang="ko-KR" altLang="en-US" dirty="0"/>
              <a:t>세로 </a:t>
            </a:r>
            <a:r>
              <a:rPr lang="en-US" altLang="ko-KR" dirty="0"/>
              <a:t>13 </a:t>
            </a:r>
            <a:r>
              <a:rPr lang="ko-KR" altLang="en-US" dirty="0"/>
              <a:t>눈금</a:t>
            </a:r>
            <a:endParaRPr lang="en-US" altLang="ko-KR" dirty="0"/>
          </a:p>
          <a:p>
            <a:pPr lvl="2"/>
            <a:r>
              <a:rPr lang="ko-KR" altLang="en-US" dirty="0"/>
              <a:t>설정 가능 범위</a:t>
            </a:r>
            <a:r>
              <a:rPr lang="en-US" altLang="ko-KR" dirty="0"/>
              <a:t>: </a:t>
            </a:r>
            <a:r>
              <a:rPr lang="ko-KR" altLang="en-US" dirty="0"/>
              <a:t>가로 </a:t>
            </a:r>
            <a:r>
              <a:rPr lang="en-US" altLang="ko-KR" dirty="0"/>
              <a:t>0~21, </a:t>
            </a:r>
            <a:r>
              <a:rPr lang="ko-KR" altLang="en-US" dirty="0"/>
              <a:t>세로 </a:t>
            </a:r>
            <a:r>
              <a:rPr lang="en-US" altLang="ko-KR" dirty="0"/>
              <a:t>0~12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30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0152" y="4797152"/>
            <a:ext cx="3100250" cy="198884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215" y="1085308"/>
            <a:ext cx="819150" cy="819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4180" y="5006698"/>
            <a:ext cx="1472817" cy="104298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66216" y="6086926"/>
            <a:ext cx="345799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글자 출력 시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,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1600" dirty="0" err="1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화소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또는 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‘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눈금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’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선택 가능</a:t>
            </a:r>
          </a:p>
        </p:txBody>
      </p:sp>
    </p:spTree>
    <p:extLst>
      <p:ext uri="{BB962C8B-B14F-4D97-AF65-F5344CB8AC3E}">
        <p14:creationId xmlns:p14="http://schemas.microsoft.com/office/powerpoint/2010/main" val="1239804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2. </a:t>
            </a:r>
            <a:r>
              <a:rPr lang="ko-KR" altLang="en-US" dirty="0"/>
              <a:t>동작 블록 활용하기</a:t>
            </a:r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4.7] </a:t>
            </a:r>
            <a:r>
              <a:rPr lang="ko-KR" altLang="en-US" dirty="0"/>
              <a:t>이미지</a:t>
            </a:r>
            <a:r>
              <a:rPr lang="en-US" altLang="ko-KR" dirty="0"/>
              <a:t>, </a:t>
            </a:r>
            <a:r>
              <a:rPr lang="ko-KR" altLang="en-US" dirty="0"/>
              <a:t>모양</a:t>
            </a:r>
            <a:r>
              <a:rPr lang="en-US" altLang="ko-KR" dirty="0"/>
              <a:t>, </a:t>
            </a:r>
            <a:r>
              <a:rPr lang="ko-KR" altLang="en-US" dirty="0"/>
              <a:t>텍스트 출력하기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31</a:t>
            </a:fld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9" y="3111881"/>
            <a:ext cx="9048343" cy="22855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</a:t>
            </a:r>
            <a:r>
              <a:rPr lang="en-US" altLang="ko-KR" dirty="0"/>
              <a:t>: example4.7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프로그램</a:t>
            </a:r>
            <a:r>
              <a:rPr lang="en-US" altLang="ko-KR" dirty="0"/>
              <a:t>: </a:t>
            </a:r>
            <a:r>
              <a:rPr lang="en-US" altLang="ko-KR" dirty="0" err="1"/>
              <a:t>DisplayTest</a:t>
            </a:r>
            <a:endParaRPr lang="ko-KR" alt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567791" y="5821886"/>
            <a:ext cx="107112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반지름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 </a:t>
            </a:r>
            <a:r>
              <a:rPr lang="en-US" altLang="ko-KR" sz="16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50</a:t>
            </a:r>
            <a:endParaRPr lang="ko-KR" altLang="en-US" sz="1600" dirty="0">
              <a:solidFill>
                <a:schemeClr val="accent6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57224" y="5821886"/>
            <a:ext cx="9957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채우기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 </a:t>
            </a:r>
            <a:r>
              <a:rPr lang="ko-KR" altLang="en-US" sz="16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참</a:t>
            </a:r>
            <a:endParaRPr lang="en-US" altLang="ko-KR" sz="1600" dirty="0">
              <a:solidFill>
                <a:schemeClr val="accent6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6" name="직선 화살표 연결선 5"/>
          <p:cNvCxnSpPr/>
          <p:nvPr/>
        </p:nvCxnSpPr>
        <p:spPr>
          <a:xfrm flipH="1">
            <a:off x="3331396" y="5085184"/>
            <a:ext cx="1470926" cy="736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직선 화살표 연결선 12"/>
          <p:cNvCxnSpPr/>
          <p:nvPr/>
        </p:nvCxnSpPr>
        <p:spPr>
          <a:xfrm flipH="1">
            <a:off x="4358893" y="5085184"/>
            <a:ext cx="691960" cy="72008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145292" y="5821886"/>
            <a:ext cx="158248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화면 지우기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 </a:t>
            </a:r>
            <a:r>
              <a:rPr lang="ko-KR" altLang="en-US" sz="16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거짓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765795" y="5821886"/>
            <a:ext cx="19046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텍스트 색상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 </a:t>
            </a:r>
            <a:r>
              <a:rPr lang="ko-KR" altLang="en-US" sz="16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참</a:t>
            </a:r>
            <a:r>
              <a:rPr lang="en-US" altLang="ko-KR" sz="16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(</a:t>
            </a:r>
            <a:r>
              <a:rPr lang="ko-KR" altLang="en-US" sz="16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흰색</a:t>
            </a:r>
            <a:r>
              <a:rPr lang="en-US" altLang="ko-KR" sz="1600" dirty="0">
                <a:solidFill>
                  <a:schemeClr val="accent6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)</a:t>
            </a:r>
            <a:endParaRPr lang="ko-KR" altLang="en-US" sz="1600" dirty="0">
              <a:solidFill>
                <a:schemeClr val="accent6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cxnSp>
        <p:nvCxnSpPr>
          <p:cNvPr id="23" name="직선 화살표 연결선 22"/>
          <p:cNvCxnSpPr/>
          <p:nvPr/>
        </p:nvCxnSpPr>
        <p:spPr>
          <a:xfrm flipH="1">
            <a:off x="5745829" y="5085184"/>
            <a:ext cx="360048" cy="736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화살표 연결선 23"/>
          <p:cNvCxnSpPr/>
          <p:nvPr/>
        </p:nvCxnSpPr>
        <p:spPr>
          <a:xfrm>
            <a:off x="6921358" y="5085184"/>
            <a:ext cx="406955" cy="7367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3592988" y="6116062"/>
            <a:ext cx="12704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0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채워지는 색상은 색상 필드 값에 의해 결정</a:t>
            </a:r>
          </a:p>
        </p:txBody>
      </p:sp>
    </p:spTree>
    <p:extLst>
      <p:ext uri="{BB962C8B-B14F-4D97-AF65-F5344CB8AC3E}">
        <p14:creationId xmlns:p14="http://schemas.microsoft.com/office/powerpoint/2010/main" val="426463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21" grpId="0"/>
      <p:bldP spid="22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2. </a:t>
            </a:r>
            <a:r>
              <a:rPr lang="ko-KR" altLang="en-US"/>
              <a:t>동작 블록 활용하기</a:t>
            </a:r>
            <a:endParaRPr lang="ko-KR" altLang="en-US" dirty="0"/>
          </a:p>
        </p:txBody>
      </p:sp>
      <p:sp>
        <p:nvSpPr>
          <p:cNvPr id="10" name="내용 개체 틀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 dirty="0"/>
              <a:t>[</a:t>
            </a:r>
            <a:r>
              <a:rPr lang="ko-KR" altLang="en-US" dirty="0"/>
              <a:t>예제</a:t>
            </a:r>
            <a:r>
              <a:rPr lang="en-US" altLang="ko-KR" dirty="0"/>
              <a:t>4.8(</a:t>
            </a:r>
            <a:r>
              <a:rPr lang="ko-KR" altLang="en-US" dirty="0"/>
              <a:t>탐구</a:t>
            </a:r>
            <a:r>
              <a:rPr lang="en-US" altLang="ko-KR" dirty="0"/>
              <a:t>)] </a:t>
            </a:r>
            <a:r>
              <a:rPr lang="ko-KR" altLang="en-US" dirty="0"/>
              <a:t>소리와 문자 출력하기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pPr lvl="1" indent="-342900"/>
            <a:r>
              <a:rPr lang="en-US" altLang="ko-KR" dirty="0"/>
              <a:t>‘</a:t>
            </a:r>
            <a:r>
              <a:rPr lang="ko-KR" altLang="en-US" dirty="0" err="1"/>
              <a:t>헬로우</a:t>
            </a:r>
            <a:r>
              <a:rPr lang="en-US" altLang="ko-KR" dirty="0"/>
              <a:t>, </a:t>
            </a:r>
            <a:r>
              <a:rPr lang="ko-KR" altLang="en-US" dirty="0" err="1"/>
              <a:t>굿모닝</a:t>
            </a:r>
            <a:r>
              <a:rPr lang="en-US" altLang="ko-KR" dirty="0"/>
              <a:t>, </a:t>
            </a:r>
            <a:r>
              <a:rPr lang="ko-KR" altLang="en-US" dirty="0" err="1"/>
              <a:t>굿바이</a:t>
            </a:r>
            <a:r>
              <a:rPr lang="en-US" altLang="ko-KR" dirty="0"/>
              <a:t>!’</a:t>
            </a:r>
            <a:r>
              <a:rPr lang="ko-KR" altLang="en-US" dirty="0"/>
              <a:t> 소리 출력</a:t>
            </a:r>
            <a:endParaRPr lang="en-US" altLang="ko-KR" dirty="0"/>
          </a:p>
          <a:p>
            <a:pPr lvl="1" indent="-342900"/>
            <a:r>
              <a:rPr lang="ko-KR" altLang="en-US" dirty="0"/>
              <a:t>소리에</a:t>
            </a:r>
            <a:r>
              <a:rPr lang="en-US" altLang="ko-KR" dirty="0"/>
              <a:t> </a:t>
            </a:r>
            <a:r>
              <a:rPr lang="ko-KR" altLang="en-US" dirty="0"/>
              <a:t>맞춰 </a:t>
            </a:r>
            <a:r>
              <a:rPr lang="en-US" altLang="ko-KR" dirty="0"/>
              <a:t>‘Hello, Good morning, Goodbye!’ </a:t>
            </a:r>
            <a:r>
              <a:rPr lang="ko-KR" altLang="en-US" dirty="0"/>
              <a:t>단어 출력</a:t>
            </a:r>
            <a:endParaRPr lang="en-US" altLang="ko-KR" dirty="0"/>
          </a:p>
          <a:p>
            <a:pPr lvl="1" indent="-342900"/>
            <a:r>
              <a:rPr lang="ko-KR" altLang="en-US" dirty="0"/>
              <a:t>단어 출력 시 이전 출력 단어는 지움</a:t>
            </a:r>
            <a:br>
              <a:rPr lang="en-US" altLang="ko-KR" dirty="0"/>
            </a:br>
            <a:r>
              <a:rPr lang="en-US" altLang="ko-KR" dirty="0"/>
              <a:t>(</a:t>
            </a:r>
            <a:r>
              <a:rPr lang="ko-KR" altLang="en-US" dirty="0"/>
              <a:t>단</a:t>
            </a:r>
            <a:r>
              <a:rPr lang="en-US" altLang="ko-KR" dirty="0"/>
              <a:t>, ‘Good’</a:t>
            </a:r>
            <a:r>
              <a:rPr lang="ko-KR" altLang="en-US" dirty="0"/>
              <a:t>과 </a:t>
            </a:r>
            <a:r>
              <a:rPr lang="en-US" altLang="ko-KR" dirty="0"/>
              <a:t>‘morning’</a:t>
            </a:r>
            <a:r>
              <a:rPr lang="ko-KR" altLang="en-US" dirty="0"/>
              <a:t>은 아래와 같이 동시에 표시</a:t>
            </a:r>
            <a:r>
              <a:rPr lang="en-US" altLang="ko-KR" dirty="0"/>
              <a:t>)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32</a:t>
            </a:fld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9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프로젝트</a:t>
            </a:r>
            <a:r>
              <a:rPr lang="en-US" altLang="ko-KR" dirty="0"/>
              <a:t>: example4.8(discovery)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4572000" y="1844824"/>
            <a:ext cx="3600000" cy="504000"/>
          </a:xfrm>
          <a:prstGeom prst="rect">
            <a:avLst/>
          </a:prstGeom>
          <a:noFill/>
          <a:ln w="19050">
            <a:solidFill>
              <a:srgbClr val="53548A"/>
            </a:solidFill>
            <a:prstDash val="sysDash"/>
          </a:ln>
        </p:spPr>
        <p:txBody>
          <a:bodyPr wrap="square" rtlCol="0" anchor="ctr">
            <a:noAutofit/>
          </a:bodyPr>
          <a:lstStyle/>
          <a:p>
            <a:pPr algn="ctr"/>
            <a:r>
              <a:rPr lang="ko-KR" altLang="en-US" dirty="0"/>
              <a:t>프로그램</a:t>
            </a:r>
            <a:r>
              <a:rPr lang="en-US" altLang="ko-KR" dirty="0"/>
              <a:t>: Discovery-7</a:t>
            </a:r>
            <a:endParaRPr lang="ko-KR" altLang="en-US" dirty="0"/>
          </a:p>
        </p:txBody>
      </p:sp>
      <p:pic>
        <p:nvPicPr>
          <p:cNvPr id="17" name="그림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821" y="4910336"/>
            <a:ext cx="2388358" cy="17393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1778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33</a:t>
            </a:fld>
            <a:endParaRPr lang="ko-KR" altLang="en-US"/>
          </a:p>
        </p:txBody>
      </p:sp>
      <p:graphicFrame>
        <p:nvGraphicFramePr>
          <p:cNvPr id="7" name="개체 6"/>
          <p:cNvGraphicFramePr>
            <a:graphicFrameLocks noChangeAspect="1"/>
          </p:cNvGraphicFramePr>
          <p:nvPr/>
        </p:nvGraphicFramePr>
        <p:xfrm>
          <a:off x="251520" y="2794000"/>
          <a:ext cx="2365375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2" imgW="11517120" imgH="19809360" progId="Photoshop.Image.13">
                  <p:embed/>
                </p:oleObj>
              </mc:Choice>
              <mc:Fallback>
                <p:oleObj name="Image" r:id="rId2" imgW="11517120" imgH="19809360" progId="Photoshop.Image.13">
                  <p:embed/>
                  <p:pic>
                    <p:nvPicPr>
                      <p:cNvPr id="7" name="개체 6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1520" y="2794000"/>
                        <a:ext cx="2365375" cy="4064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그림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9832" y="1331528"/>
            <a:ext cx="5199901" cy="2924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2898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2191</TotalTime>
  <Words>1217</Words>
  <Application>Microsoft Office PowerPoint</Application>
  <PresentationFormat>화면 슬라이드 쇼(4:3)</PresentationFormat>
  <Paragraphs>273</Paragraphs>
  <Slides>33</Slides>
  <Notes>30</Notes>
  <HiddenSlides>0</HiddenSlides>
  <MMClips>0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포함된 OLE 서버</vt:lpstr>
      </vt:variant>
      <vt:variant>
        <vt:i4>1</vt:i4>
      </vt:variant>
      <vt:variant>
        <vt:lpstr>슬라이드 제목</vt:lpstr>
      </vt:variant>
      <vt:variant>
        <vt:i4>33</vt:i4>
      </vt:variant>
    </vt:vector>
  </HeadingPairs>
  <TitlesOfParts>
    <vt:vector size="46" baseType="lpstr">
      <vt:lpstr>HY견명조</vt:lpstr>
      <vt:lpstr>YD2002</vt:lpstr>
      <vt:lpstr>나눔스퀘어 네오 Heavy</vt:lpstr>
      <vt:lpstr>나눔스퀘어 네오 Regular</vt:lpstr>
      <vt:lpstr>나눔스퀘어 네오 Light</vt:lpstr>
      <vt:lpstr>맑은 고딕</vt:lpstr>
      <vt:lpstr>Cambria Math</vt:lpstr>
      <vt:lpstr>메이플스토리</vt:lpstr>
      <vt:lpstr>DS가변 교양있는글씨 M</vt:lpstr>
      <vt:lpstr>HY수평선B</vt:lpstr>
      <vt:lpstr>Arial</vt:lpstr>
      <vt:lpstr>Office 테마</vt:lpstr>
      <vt:lpstr>Image</vt:lpstr>
      <vt:lpstr>PowerPoint 프레젠테이션</vt:lpstr>
      <vt:lpstr>04 동작 블록</vt:lpstr>
      <vt:lpstr>1. 프로그래밍 블록 이해하기</vt:lpstr>
      <vt:lpstr>1. 프로그래밍 블록 이해하기</vt:lpstr>
      <vt:lpstr>1. 프로그래밍 블록 이해하기</vt:lpstr>
      <vt:lpstr>1. 프로그래밍 블록 이해하기</vt:lpstr>
      <vt:lpstr>1. 프로그래밍 블록 이해하기</vt:lpstr>
      <vt:lpstr>1. 프로그래밍 블록 이해하기</vt:lpstr>
      <vt:lpstr>1. 프로그래밍 블록 이해하기</vt:lpstr>
      <vt:lpstr>04 동작 블록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 </vt:lpstr>
      <vt:lpstr>2. 동작 블록 활용하기 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2. 동작 블록 활용하기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95</cp:revision>
  <dcterms:created xsi:type="dcterms:W3CDTF">2020-11-27T06:00:28Z</dcterms:created>
  <dcterms:modified xsi:type="dcterms:W3CDTF">2024-07-20T05:49:41Z</dcterms:modified>
</cp:coreProperties>
</file>