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24"/>
  </p:notesMasterIdLst>
  <p:sldIdLst>
    <p:sldId id="582" r:id="rId2"/>
    <p:sldId id="519" r:id="rId3"/>
    <p:sldId id="538" r:id="rId4"/>
    <p:sldId id="539" r:id="rId5"/>
    <p:sldId id="540" r:id="rId6"/>
    <p:sldId id="541" r:id="rId7"/>
    <p:sldId id="537" r:id="rId8"/>
    <p:sldId id="542" r:id="rId9"/>
    <p:sldId id="543" r:id="rId10"/>
    <p:sldId id="544" r:id="rId11"/>
    <p:sldId id="545" r:id="rId12"/>
    <p:sldId id="546" r:id="rId13"/>
    <p:sldId id="547" r:id="rId14"/>
    <p:sldId id="548" r:id="rId15"/>
    <p:sldId id="555" r:id="rId16"/>
    <p:sldId id="556" r:id="rId17"/>
    <p:sldId id="557" r:id="rId18"/>
    <p:sldId id="550" r:id="rId19"/>
    <p:sldId id="551" r:id="rId20"/>
    <p:sldId id="552" r:id="rId21"/>
    <p:sldId id="553" r:id="rId22"/>
    <p:sldId id="508" r:id="rId23"/>
  </p:sldIdLst>
  <p:sldSz cx="9144000" cy="6858000" type="screen4x3"/>
  <p:notesSz cx="6858000" cy="9144000"/>
  <p:embeddedFontLst>
    <p:embeddedFont>
      <p:font typeface="HY수평선B" panose="02030600000101010101" charset="-127"/>
      <p:regular r:id="rId25"/>
    </p:embeddedFont>
    <p:embeddedFont>
      <p:font typeface="HY견명조" panose="02030600000101010101" pitchFamily="18" charset="-127"/>
      <p:regular r:id="rId26"/>
    </p:embeddedFont>
    <p:embeddedFont>
      <p:font typeface="YD2002" panose="02020603020101020101" pitchFamily="18" charset="-127"/>
      <p:regular r:id="rId27"/>
    </p:embeddedFont>
    <p:embeddedFont>
      <p:font typeface="나눔스퀘어 네오 Heavy" panose="00000A00000000000000" pitchFamily="2" charset="-127"/>
      <p:bold r:id="rId28"/>
    </p:embeddedFont>
    <p:embeddedFont>
      <p:font typeface="나눔스퀘어 네오 Light" panose="00000400000000000000" pitchFamily="2" charset="-127"/>
      <p:regular r:id="rId29"/>
    </p:embeddedFont>
    <p:embeddedFont>
      <p:font typeface="나눔스퀘어 네오 Regular" panose="00000500000000000000" pitchFamily="2" charset="-127"/>
      <p:regular r:id="rId30"/>
    </p:embeddedFont>
    <p:embeddedFont>
      <p:font typeface="맑은 고딕" panose="020B0503020000020004" pitchFamily="50" charset="-127"/>
      <p:regular r:id="rId31"/>
      <p:bold r:id="rId32"/>
    </p:embeddedFont>
    <p:embeddedFont>
      <p:font typeface="메이플스토리" panose="02000300000000000000" pitchFamily="2" charset="-127"/>
      <p:regular r:id="rId33"/>
      <p:bold r:id="rId34"/>
    </p:embeddedFont>
    <p:embeddedFont>
      <p:font typeface="휴먼편지체" panose="02030504000101010101" pitchFamily="18" charset="-127"/>
      <p:regular r:id="rId3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120" y="8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C0F14-1511-4E44-9F85-059271396808}" type="datetimeFigureOut">
              <a:rPr lang="ko-KR" altLang="en-US" smtClean="0"/>
              <a:t>2024-07-20 Sat요일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EA9FD-C2F9-4E6C-8F99-B245B92FF9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04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594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879901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375135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24000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56845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68193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808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84394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08138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71277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09683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05852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22377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8675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074359"/>
            <a:ext cx="7772400" cy="1202513"/>
          </a:xfrm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>
              <a:defRPr sz="4800">
                <a:solidFill>
                  <a:schemeClr val="tx1">
                    <a:lumMod val="75000"/>
                    <a:lumOff val="25000"/>
                  </a:schemeClr>
                </a:solidFill>
                <a:latin typeface="HY수평선B" panose="02030600000101010101" pitchFamily="18" charset="-127"/>
                <a:ea typeface="HY수평선B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5800" y="3018612"/>
            <a:ext cx="7772400" cy="2714644"/>
          </a:xfrm>
        </p:spPr>
        <p:txBody>
          <a:bodyPr anchor="b">
            <a:normAutofit/>
          </a:bodyPr>
          <a:lstStyle>
            <a:lvl1pPr marL="0" indent="0" algn="r">
              <a:buFont typeface="+mj-lt"/>
              <a:buNone/>
              <a:defRPr sz="4000" b="0" i="0">
                <a:solidFill>
                  <a:schemeClr val="tx1">
                    <a:lumMod val="50000"/>
                    <a:lumOff val="50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5C2076-7D54-472C-A94B-98533D60BA8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159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1592912"/>
            <a:ext cx="7772400" cy="1044000"/>
          </a:xfrm>
        </p:spPr>
        <p:txBody>
          <a:bodyPr anchor="ctr">
            <a:normAutofit/>
          </a:bodyPr>
          <a:lstStyle>
            <a:lvl1pPr marL="0" indent="0" algn="ctr">
              <a:buFont typeface="+mj-lt"/>
              <a:buNone/>
              <a:defRPr sz="44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5800" y="3068961"/>
            <a:ext cx="7772400" cy="2592287"/>
          </a:xfrm>
        </p:spPr>
        <p:txBody>
          <a:bodyPr anchor="b">
            <a:normAutofit/>
          </a:bodyPr>
          <a:lstStyle>
            <a:lvl1pPr marL="0" indent="0" algn="l">
              <a:buFont typeface="+mj-lt"/>
              <a:buNone/>
              <a:defRPr sz="3600">
                <a:solidFill>
                  <a:schemeClr val="tx1">
                    <a:lumMod val="50000"/>
                    <a:lumOff val="50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6FDB99-AF08-4CAB-9CCC-35C451328B5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810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179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내용 개체 틀 2"/>
          <p:cNvSpPr>
            <a:spLocks noGrp="1"/>
          </p:cNvSpPr>
          <p:nvPr>
            <p:ph idx="13"/>
          </p:nvPr>
        </p:nvSpPr>
        <p:spPr>
          <a:xfrm>
            <a:off x="4682532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1807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4726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5666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79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8" r:id="rId4"/>
    <p:sldLayoutId id="2147483676" r:id="rId5"/>
    <p:sldLayoutId id="2147483677" r:id="rId6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대각선 방향의 모서리가 둥근 사각형 5"/>
          <p:cNvSpPr/>
          <p:nvPr/>
        </p:nvSpPr>
        <p:spPr>
          <a:xfrm>
            <a:off x="457200" y="836712"/>
            <a:ext cx="8229600" cy="3096344"/>
          </a:xfrm>
          <a:prstGeom prst="round2DiagRect">
            <a:avLst/>
          </a:prstGeom>
          <a:solidFill>
            <a:schemeClr val="bg1">
              <a:lumMod val="85000"/>
              <a:alpha val="54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ROBOT Programming</a:t>
            </a:r>
          </a:p>
          <a:p>
            <a:pPr algn="ctr">
              <a:lnSpc>
                <a:spcPct val="150000"/>
              </a:lnSpc>
            </a:pPr>
            <a:r>
              <a:rPr lang="en-US" altLang="ko-KR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Using MINDSTORMS EV3</a:t>
            </a:r>
            <a:endParaRPr lang="ko-KR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48764" y="4561251"/>
            <a:ext cx="584647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Sangwook Lee</a:t>
            </a:r>
            <a:endParaRPr lang="ko-KR" altLang="en-US" sz="2800" i="1" dirty="0">
              <a:solidFill>
                <a:schemeClr val="tx1">
                  <a:lumMod val="50000"/>
                  <a:lumOff val="50000"/>
                </a:schemeClr>
              </a:solidFill>
              <a:latin typeface="나눔스퀘어 네오 Light" panose="00000400000000000000" pitchFamily="2" charset="-127"/>
              <a:ea typeface="나눔스퀘어 네오 Light" panose="00000400000000000000" pitchFamily="2" charset="-127"/>
            </a:endParaRPr>
          </a:p>
          <a:p>
            <a:pPr algn="ctr"/>
            <a:r>
              <a:rPr lang="en-US" altLang="ko-KR" sz="28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Gyeonggido</a:t>
            </a:r>
            <a:r>
              <a:rPr lang="en-US" altLang="ko-KR" sz="2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 Office of Education</a:t>
            </a:r>
          </a:p>
        </p:txBody>
      </p:sp>
      <p:pic>
        <p:nvPicPr>
          <p:cNvPr id="2" name="Picture 4" descr="http://www.cckorea.org/images/b05.jpg">
            <a:extLst>
              <a:ext uri="{FF2B5EF4-FFF2-40B4-BE49-F238E27FC236}">
                <a16:creationId xmlns:a16="http://schemas.microsoft.com/office/drawing/2014/main" id="{CB4E21AC-C1CA-8C48-E283-B107343FB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262" y="6321237"/>
            <a:ext cx="844550" cy="3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5920C5-DC48-E653-9080-ADCE9F963CB9}"/>
              </a:ext>
            </a:extLst>
          </p:cNvPr>
          <p:cNvSpPr txBox="1"/>
          <p:nvPr/>
        </p:nvSpPr>
        <p:spPr>
          <a:xfrm>
            <a:off x="2057191" y="6341023"/>
            <a:ext cx="59514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저작자를 밝히면 이용이 가능하지만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영리 목적으로 이용할 수 없으며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내용을 수정해서도 안 됩니다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/>
              <a:t>07</a:t>
            </a:r>
            <a:r>
              <a:rPr lang="en-US" altLang="ko-KR">
                <a:latin typeface="HY수평선B" panose="02030600000101010101" charset="-127"/>
                <a:ea typeface="HY수평선B" panose="02030600000101010101" charset="-127"/>
              </a:rPr>
              <a:t> </a:t>
            </a:r>
            <a:r>
              <a:rPr lang="ko-KR" altLang="en-US" dirty="0">
                <a:latin typeface="HY수평선B" panose="02030600000101010101" charset="-127"/>
                <a:ea typeface="HY수평선B" panose="02030600000101010101" charset="-127"/>
              </a:rPr>
              <a:t>컬러</a:t>
            </a:r>
            <a:r>
              <a:rPr lang="ko-KR" altLang="en-US" dirty="0"/>
              <a:t> 센서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1.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컬러 센서 이해하기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ko-KR" dirty="0"/>
              <a:t>2. </a:t>
            </a:r>
            <a:r>
              <a:rPr lang="ko-KR" altLang="en-US" dirty="0"/>
              <a:t>컬러 센서 활용하기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741865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컬러 센서 이해하기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EXPLOR3R</a:t>
            </a:r>
            <a:r>
              <a:rPr lang="ko-KR" altLang="en-US" dirty="0"/>
              <a:t>에 컬러 센서 장착하기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</a:t>
            </a:fld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2250225"/>
            <a:ext cx="6831200" cy="434712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536" y="1779005"/>
            <a:ext cx="3726415" cy="1192453"/>
          </a:xfrm>
          <a:prstGeom prst="rect">
            <a:avLst/>
          </a:prstGeom>
        </p:spPr>
      </p:pic>
      <p:sp>
        <p:nvSpPr>
          <p:cNvPr id="10" name="설명선 1(테두리 없음) 9"/>
          <p:cNvSpPr/>
          <p:nvPr/>
        </p:nvSpPr>
        <p:spPr>
          <a:xfrm>
            <a:off x="4716016" y="1822105"/>
            <a:ext cx="1584176" cy="241501"/>
          </a:xfrm>
          <a:prstGeom prst="callout1">
            <a:avLst>
              <a:gd name="adj1" fmla="val 50725"/>
              <a:gd name="adj2" fmla="val -79"/>
              <a:gd name="adj3" fmla="val 101329"/>
              <a:gd name="adj4" fmla="val -53197"/>
            </a:avLst>
          </a:prstGeom>
          <a:noFill/>
          <a:ln w="12700">
            <a:solidFill>
              <a:schemeClr val="accent5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교육용 버전은 미포함</a:t>
            </a:r>
            <a:endParaRPr lang="ko-KR" altLang="en-US" sz="14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706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컬러 센서 이해하기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[</a:t>
            </a:r>
            <a:r>
              <a:rPr lang="ko-KR" altLang="en-US" dirty="0"/>
              <a:t>조립</a:t>
            </a:r>
            <a:r>
              <a:rPr lang="en-US" altLang="ko-KR" dirty="0"/>
              <a:t>] EXPLOR3R</a:t>
            </a:r>
            <a:r>
              <a:rPr lang="ko-KR" altLang="en-US" dirty="0"/>
              <a:t>에 컬러 센서 장착하기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4</a:t>
            </a:fld>
            <a:endParaRPr lang="ko-KR" altLang="en-US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7326" y="1733737"/>
            <a:ext cx="5869347" cy="498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319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컬러 센서 이해하기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컬러 센서 측정 값 종류</a:t>
            </a:r>
            <a:endParaRPr lang="en-US" altLang="ko-KR" dirty="0"/>
          </a:p>
          <a:p>
            <a:pPr lvl="1"/>
            <a:r>
              <a:rPr lang="ko-KR" altLang="en-US" dirty="0"/>
              <a:t>표면 색상</a:t>
            </a:r>
            <a:endParaRPr lang="en-US" altLang="ko-KR" dirty="0"/>
          </a:p>
          <a:p>
            <a:pPr lvl="2"/>
            <a:r>
              <a:rPr lang="en-US" altLang="ko-KR" dirty="0"/>
              <a:t>1cm </a:t>
            </a:r>
            <a:r>
              <a:rPr lang="ko-KR" altLang="en-US" dirty="0"/>
              <a:t>정도 떨어진 표면 색상 감지</a:t>
            </a:r>
            <a:endParaRPr lang="en-US" altLang="ko-KR" dirty="0"/>
          </a:p>
          <a:p>
            <a:pPr lvl="2"/>
            <a:r>
              <a:rPr lang="en-US" altLang="ko-KR" dirty="0"/>
              <a:t>7</a:t>
            </a:r>
            <a:r>
              <a:rPr lang="ko-KR" altLang="en-US" dirty="0"/>
              <a:t>가지 색상 감지</a:t>
            </a:r>
            <a:endParaRPr lang="en-US" altLang="ko-KR" dirty="0"/>
          </a:p>
          <a:p>
            <a:pPr lvl="2"/>
            <a:r>
              <a:rPr lang="ko-KR" altLang="en-US" dirty="0" err="1"/>
              <a:t>색상별</a:t>
            </a:r>
            <a:r>
              <a:rPr lang="ko-KR" altLang="en-US" dirty="0"/>
              <a:t> 센서 값</a:t>
            </a:r>
            <a:endParaRPr lang="en-US" altLang="ko-KR" dirty="0"/>
          </a:p>
          <a:p>
            <a:pPr lvl="3"/>
            <a:r>
              <a:rPr lang="ko-KR" altLang="en-US" dirty="0"/>
              <a:t>검정색</a:t>
            </a:r>
            <a:r>
              <a:rPr lang="en-US" altLang="ko-KR" dirty="0"/>
              <a:t>(1), </a:t>
            </a:r>
            <a:r>
              <a:rPr lang="ko-KR" altLang="en-US" dirty="0"/>
              <a:t>파란색</a:t>
            </a:r>
            <a:r>
              <a:rPr lang="en-US" altLang="ko-KR" dirty="0"/>
              <a:t>(2), </a:t>
            </a:r>
            <a:r>
              <a:rPr lang="ko-KR" altLang="en-US" dirty="0"/>
              <a:t>녹색</a:t>
            </a:r>
            <a:r>
              <a:rPr lang="en-US" altLang="ko-KR" dirty="0"/>
              <a:t>(3), </a:t>
            </a:r>
            <a:r>
              <a:rPr lang="ko-KR" altLang="en-US" dirty="0"/>
              <a:t>노란색</a:t>
            </a:r>
            <a:r>
              <a:rPr lang="en-US" altLang="ko-KR" dirty="0"/>
              <a:t>(4), </a:t>
            </a:r>
            <a:r>
              <a:rPr lang="ko-KR" altLang="en-US" dirty="0"/>
              <a:t>빨간색</a:t>
            </a:r>
            <a:r>
              <a:rPr lang="en-US" altLang="ko-KR" dirty="0"/>
              <a:t>(5), </a:t>
            </a:r>
            <a:r>
              <a:rPr lang="ko-KR" altLang="en-US" dirty="0"/>
              <a:t>흰색</a:t>
            </a:r>
            <a:r>
              <a:rPr lang="en-US" altLang="ko-KR" dirty="0"/>
              <a:t>(6), </a:t>
            </a:r>
            <a:r>
              <a:rPr lang="ko-KR" altLang="en-US" dirty="0"/>
              <a:t>갈색</a:t>
            </a:r>
            <a:r>
              <a:rPr lang="en-US" altLang="ko-KR" dirty="0"/>
              <a:t>(7)</a:t>
            </a:r>
          </a:p>
          <a:p>
            <a:pPr lvl="3"/>
            <a:r>
              <a:rPr lang="ko-KR" altLang="en-US" dirty="0"/>
              <a:t>감지 못함</a:t>
            </a:r>
            <a:r>
              <a:rPr lang="en-US" altLang="ko-KR" dirty="0"/>
              <a:t>(0)</a:t>
            </a:r>
          </a:p>
          <a:p>
            <a:pPr lvl="1"/>
            <a:r>
              <a:rPr lang="ko-KR" altLang="en-US" dirty="0"/>
              <a:t>반사 광량</a:t>
            </a:r>
            <a:endParaRPr lang="en-US" altLang="ko-KR" dirty="0"/>
          </a:p>
          <a:p>
            <a:pPr lvl="1"/>
            <a:r>
              <a:rPr lang="ko-KR" altLang="en-US" dirty="0"/>
              <a:t>주변 밝기</a:t>
            </a:r>
            <a:endParaRPr lang="en-US" altLang="ko-KR" dirty="0"/>
          </a:p>
          <a:p>
            <a:pPr lvl="1"/>
            <a:endParaRPr lang="en-US" altLang="ko-KR" dirty="0"/>
          </a:p>
          <a:p>
            <a:endParaRPr lang="en-US" altLang="ko-KR" dirty="0"/>
          </a:p>
          <a:p>
            <a:pPr lvl="1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2329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컬러 센서 이해하기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컬러 센서 측정 값 보기</a:t>
            </a:r>
            <a:endParaRPr lang="en-US" altLang="ko-KR" dirty="0"/>
          </a:p>
          <a:p>
            <a:pPr marL="857250" lvl="2" indent="-457200">
              <a:buFont typeface="+mj-lt"/>
              <a:buAutoNum type="arabicPeriod"/>
            </a:pPr>
            <a:r>
              <a:rPr lang="en-US" altLang="ko-KR" dirty="0"/>
              <a:t>EV3 </a:t>
            </a:r>
            <a:r>
              <a:rPr lang="ko-KR" altLang="en-US" dirty="0"/>
              <a:t>컨트롤러의 </a:t>
            </a:r>
            <a:r>
              <a:rPr lang="en-US" altLang="ko-KR" dirty="0"/>
              <a:t>[</a:t>
            </a:r>
            <a:r>
              <a:rPr lang="ko-KR" altLang="en-US" dirty="0" err="1"/>
              <a:t>브릭</a:t>
            </a:r>
            <a:r>
              <a:rPr lang="ko-KR" altLang="en-US" dirty="0"/>
              <a:t> 앱</a:t>
            </a:r>
            <a:r>
              <a:rPr lang="en-US" altLang="ko-KR" dirty="0"/>
              <a:t>] </a:t>
            </a:r>
            <a:r>
              <a:rPr lang="ko-KR" altLang="en-US" dirty="0"/>
              <a:t>탭에서 </a:t>
            </a:r>
            <a:r>
              <a:rPr lang="en-US" altLang="ko-KR" dirty="0"/>
              <a:t>[Port View] </a:t>
            </a:r>
            <a:r>
              <a:rPr lang="ko-KR" altLang="en-US" dirty="0"/>
              <a:t>선택</a:t>
            </a:r>
            <a:endParaRPr lang="en-US" altLang="ko-KR" dirty="0"/>
          </a:p>
          <a:p>
            <a:pPr marL="857250" lvl="2" indent="-457200">
              <a:buFont typeface="+mj-lt"/>
              <a:buAutoNum type="arabicPeriod"/>
            </a:pPr>
            <a:r>
              <a:rPr lang="en-US" altLang="ko-KR" dirty="0"/>
              <a:t>‘</a:t>
            </a:r>
            <a:r>
              <a:rPr lang="ko-KR" altLang="en-US" dirty="0"/>
              <a:t>오른쪽</a:t>
            </a:r>
            <a:r>
              <a:rPr lang="en-US" altLang="ko-KR" dirty="0"/>
              <a:t>’ </a:t>
            </a:r>
            <a:r>
              <a:rPr lang="ko-KR" altLang="en-US" dirty="0"/>
              <a:t>버튼 두 번 눌러 </a:t>
            </a:r>
            <a:r>
              <a:rPr lang="en-US" altLang="ko-KR" dirty="0"/>
              <a:t>3</a:t>
            </a:r>
            <a:r>
              <a:rPr lang="ko-KR" altLang="en-US" dirty="0"/>
              <a:t>번 입력 포트로 이동</a:t>
            </a:r>
            <a:endParaRPr lang="en-US" altLang="ko-KR" dirty="0"/>
          </a:p>
          <a:p>
            <a:pPr marL="857250" lvl="2" indent="-457200">
              <a:buFont typeface="+mj-lt"/>
              <a:buAutoNum type="arabicPeriod"/>
            </a:pPr>
            <a:r>
              <a:rPr lang="en-US" altLang="ko-KR" dirty="0"/>
              <a:t>‘</a:t>
            </a:r>
            <a:r>
              <a:rPr lang="ko-KR" altLang="en-US" dirty="0"/>
              <a:t>가운데</a:t>
            </a:r>
            <a:r>
              <a:rPr lang="en-US" altLang="ko-KR" dirty="0"/>
              <a:t>’ </a:t>
            </a:r>
            <a:r>
              <a:rPr lang="ko-KR" altLang="en-US" dirty="0"/>
              <a:t>버튼 누른 후 </a:t>
            </a:r>
            <a:r>
              <a:rPr lang="en-US" altLang="ko-KR" dirty="0"/>
              <a:t>[COL-COLOR] </a:t>
            </a:r>
            <a:r>
              <a:rPr lang="ko-KR" altLang="en-US" dirty="0"/>
              <a:t>선택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6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147" y="3250742"/>
            <a:ext cx="8315705" cy="248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966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07 </a:t>
            </a:r>
            <a:r>
              <a:rPr lang="ko-KR" altLang="en-US" dirty="0"/>
              <a:t>컬러 센서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컬러 센서 이해하기</a:t>
            </a:r>
            <a:endParaRPr lang="en-US" altLang="ko-KR" dirty="0"/>
          </a:p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2.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컬러 센서 활용하기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8230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컬러 센서 활용하기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7.1] </a:t>
            </a:r>
            <a:r>
              <a:rPr lang="ko-KR" altLang="en-US" dirty="0"/>
              <a:t>검은색 선 따라가기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8</a:t>
            </a:fld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950370" y="1935275"/>
            <a:ext cx="7243259" cy="501237"/>
          </a:xfrm>
          <a:prstGeom prst="rect">
            <a:avLst/>
          </a:prstGeom>
          <a:noFill/>
          <a:ln w="19050">
            <a:solidFill>
              <a:srgbClr val="53548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/>
              <a:t>프로젝트 이름</a:t>
            </a:r>
            <a:r>
              <a:rPr lang="en-US" altLang="ko-KR" dirty="0"/>
              <a:t>: example7.1        </a:t>
            </a:r>
            <a:r>
              <a:rPr lang="ko-KR" altLang="en-US" dirty="0"/>
              <a:t>프로그램 이름</a:t>
            </a:r>
            <a:r>
              <a:rPr lang="en-US" altLang="ko-KR" dirty="0"/>
              <a:t>: </a:t>
            </a:r>
            <a:r>
              <a:rPr lang="en-US" altLang="ko-KR" dirty="0" err="1"/>
              <a:t>ColorLine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2526390"/>
            <a:ext cx="1872208" cy="3555091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0072" y="2526389"/>
            <a:ext cx="1872208" cy="3555092"/>
          </a:xfrm>
          <a:prstGeom prst="rect">
            <a:avLst/>
          </a:prstGeom>
        </p:spPr>
      </p:pic>
      <p:sp>
        <p:nvSpPr>
          <p:cNvPr id="7" name="모서리가 둥근 직사각형 6"/>
          <p:cNvSpPr/>
          <p:nvPr/>
        </p:nvSpPr>
        <p:spPr>
          <a:xfrm>
            <a:off x="2087724" y="6135812"/>
            <a:ext cx="1656184" cy="412749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검은색 인식</a:t>
            </a:r>
          </a:p>
        </p:txBody>
      </p:sp>
      <p:sp>
        <p:nvSpPr>
          <p:cNvPr id="10" name="모서리가 둥근 직사각형 9"/>
          <p:cNvSpPr/>
          <p:nvPr/>
        </p:nvSpPr>
        <p:spPr>
          <a:xfrm>
            <a:off x="5328084" y="6135812"/>
            <a:ext cx="1656184" cy="412749"/>
          </a:xfrm>
          <a:prstGeom prst="round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흰색 인식</a:t>
            </a:r>
          </a:p>
        </p:txBody>
      </p:sp>
    </p:spTree>
    <p:extLst>
      <p:ext uri="{BB962C8B-B14F-4D97-AF65-F5344CB8AC3E}">
        <p14:creationId xmlns:p14="http://schemas.microsoft.com/office/powerpoint/2010/main" val="3054463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컬러 센서 활용하기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/>
              <a:t>7.1] </a:t>
            </a:r>
            <a:r>
              <a:rPr lang="ko-KR" altLang="en-US" dirty="0"/>
              <a:t>검은색 선 따라가기</a:t>
            </a:r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1. </a:t>
            </a:r>
            <a:r>
              <a:rPr lang="ko-KR" altLang="en-US" dirty="0"/>
              <a:t>루프 블록 배치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9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977" y="2319352"/>
            <a:ext cx="2692046" cy="40602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6914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컬러 센서 활용하기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7.1] </a:t>
            </a:r>
            <a:r>
              <a:rPr lang="ko-KR" altLang="en-US" dirty="0"/>
              <a:t>검은색 선 따라가기</a:t>
            </a:r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2. </a:t>
            </a:r>
            <a:r>
              <a:rPr lang="ko-KR" altLang="en-US" dirty="0"/>
              <a:t>스위치 블록 배치</a:t>
            </a:r>
            <a:endParaRPr lang="en-US" altLang="ko-KR" dirty="0"/>
          </a:p>
          <a:p>
            <a:pPr lvl="2"/>
            <a:r>
              <a:rPr lang="ko-KR" altLang="en-US" dirty="0"/>
              <a:t>모드</a:t>
            </a:r>
            <a:r>
              <a:rPr lang="en-US" altLang="ko-KR" dirty="0"/>
              <a:t>: </a:t>
            </a:r>
            <a:r>
              <a:rPr lang="ko-KR" altLang="en-US" dirty="0"/>
              <a:t>컬러 센서 </a:t>
            </a:r>
            <a:r>
              <a:rPr lang="en-US" altLang="ko-KR" dirty="0"/>
              <a:t>&gt; </a:t>
            </a:r>
            <a:r>
              <a:rPr lang="ko-KR" altLang="en-US" dirty="0"/>
              <a:t>비교 </a:t>
            </a:r>
            <a:r>
              <a:rPr lang="en-US" altLang="ko-KR" dirty="0"/>
              <a:t>&gt; </a:t>
            </a:r>
            <a:r>
              <a:rPr lang="ko-KR" altLang="en-US" dirty="0"/>
              <a:t>색상</a:t>
            </a:r>
            <a:endParaRPr lang="en-US" altLang="ko-KR" dirty="0"/>
          </a:p>
          <a:p>
            <a:pPr lvl="2"/>
            <a:r>
              <a:rPr lang="ko-KR" altLang="en-US" dirty="0"/>
              <a:t>비교 색상</a:t>
            </a:r>
            <a:r>
              <a:rPr lang="en-US" altLang="ko-KR" dirty="0"/>
              <a:t>: </a:t>
            </a:r>
            <a:r>
              <a:rPr lang="ko-KR" altLang="en-US" dirty="0"/>
              <a:t>검은색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10</a:t>
            </a:fld>
            <a:endParaRPr lang="ko-KR" altLang="en-US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8604" y="3140968"/>
            <a:ext cx="4486791" cy="35209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9843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컬러 센서 활용하기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7.1] </a:t>
            </a:r>
            <a:r>
              <a:rPr lang="ko-KR" altLang="en-US" dirty="0"/>
              <a:t>검은색 선 따라가기</a:t>
            </a:r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3. </a:t>
            </a:r>
            <a:r>
              <a:rPr lang="ko-KR" altLang="en-US" dirty="0" err="1"/>
              <a:t>조향모드</a:t>
            </a:r>
            <a:r>
              <a:rPr lang="ko-KR" altLang="en-US" dirty="0"/>
              <a:t> 주행 블록 배치</a:t>
            </a:r>
            <a:endParaRPr lang="en-US" altLang="ko-KR" dirty="0"/>
          </a:p>
          <a:p>
            <a:pPr lvl="2"/>
            <a:r>
              <a:rPr lang="ko-KR" altLang="en-US" dirty="0"/>
              <a:t>모드</a:t>
            </a:r>
            <a:r>
              <a:rPr lang="en-US" altLang="ko-KR" dirty="0"/>
              <a:t>: </a:t>
            </a:r>
            <a:r>
              <a:rPr lang="ko-KR" altLang="en-US" dirty="0"/>
              <a:t>켜짐</a:t>
            </a:r>
            <a:endParaRPr lang="en-US" altLang="ko-KR" dirty="0"/>
          </a:p>
          <a:p>
            <a:pPr lvl="2"/>
            <a:r>
              <a:rPr lang="ko-KR" altLang="en-US" dirty="0"/>
              <a:t>방향</a:t>
            </a:r>
            <a:r>
              <a:rPr lang="en-US" altLang="ko-KR" dirty="0"/>
              <a:t>: </a:t>
            </a:r>
            <a:r>
              <a:rPr lang="ko-KR" altLang="en-US" dirty="0"/>
              <a:t>참 케이스 </a:t>
            </a:r>
            <a:r>
              <a:rPr lang="en-US" altLang="ko-KR" dirty="0"/>
              <a:t>50, </a:t>
            </a:r>
            <a:r>
              <a:rPr lang="ko-KR" altLang="en-US" dirty="0"/>
              <a:t>거짓 케이스</a:t>
            </a:r>
            <a:r>
              <a:rPr lang="en-US" altLang="ko-KR" dirty="0"/>
              <a:t> -50</a:t>
            </a:r>
          </a:p>
          <a:p>
            <a:pPr lvl="2"/>
            <a:r>
              <a:rPr lang="ko-KR" altLang="en-US" dirty="0"/>
              <a:t>속도</a:t>
            </a:r>
            <a:r>
              <a:rPr lang="en-US" altLang="ko-KR" dirty="0"/>
              <a:t>: 25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11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72" y="3035637"/>
            <a:ext cx="4402160" cy="36138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293165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컬러 센서 활용하기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dirty="0"/>
              <a:t>스위치 블록</a:t>
            </a:r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lvl="1"/>
            <a:r>
              <a:rPr lang="ko-KR" altLang="en-US" dirty="0"/>
              <a:t>센서의 측정 값에 따라서 여러 블록 중 하나를 선택하여 실행하는 블록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12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1441976" y="4797152"/>
            <a:ext cx="62600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스위치 블록은 </a:t>
            </a:r>
            <a:r>
              <a:rPr lang="ko-KR" altLang="en-US" sz="32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선택 구조</a:t>
            </a:r>
            <a:r>
              <a:rPr lang="ko-KR" altLang="en-US" sz="32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만드는 블록</a:t>
            </a: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8151" y="1811143"/>
            <a:ext cx="2827698" cy="11858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32846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컬러 센서 활용하기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dirty="0"/>
              <a:t>스위치 블록</a:t>
            </a:r>
            <a:endParaRPr lang="en-US" altLang="ko-KR" dirty="0"/>
          </a:p>
          <a:p>
            <a:pPr lvl="1"/>
            <a:r>
              <a:rPr lang="ko-KR" altLang="en-US" dirty="0"/>
              <a:t>스위치 블록에 있는 컬러 </a:t>
            </a:r>
            <a:r>
              <a:rPr lang="en-US" altLang="ko-KR" dirty="0"/>
              <a:t>/ </a:t>
            </a:r>
            <a:r>
              <a:rPr lang="ko-KR" altLang="en-US" dirty="0"/>
              <a:t>적외선 센서 모드의 하위 모드 종류</a:t>
            </a:r>
            <a:endParaRPr lang="en-US" altLang="ko-KR" dirty="0"/>
          </a:p>
          <a:p>
            <a:pPr lvl="2"/>
            <a:r>
              <a:rPr lang="ko-KR" altLang="en-US" dirty="0">
                <a:solidFill>
                  <a:schemeClr val="accent2"/>
                </a:solidFill>
              </a:rPr>
              <a:t>측정</a:t>
            </a:r>
            <a:r>
              <a:rPr lang="en-US" altLang="ko-KR" dirty="0"/>
              <a:t>: </a:t>
            </a:r>
            <a:r>
              <a:rPr lang="ko-KR" altLang="en-US"/>
              <a:t>센서의 측정 </a:t>
            </a:r>
            <a:r>
              <a:rPr lang="ko-KR" altLang="en-US" dirty="0"/>
              <a:t>값에 따라 다음 실행 블록 결정</a:t>
            </a:r>
            <a:endParaRPr lang="en-US" altLang="ko-KR" dirty="0"/>
          </a:p>
          <a:p>
            <a:pPr lvl="2"/>
            <a:r>
              <a:rPr lang="ko-KR" altLang="en-US" dirty="0">
                <a:solidFill>
                  <a:schemeClr val="accent2"/>
                </a:solidFill>
              </a:rPr>
              <a:t>비교</a:t>
            </a:r>
            <a:r>
              <a:rPr lang="en-US" altLang="ko-KR" dirty="0"/>
              <a:t>: </a:t>
            </a:r>
            <a:r>
              <a:rPr lang="ko-KR" altLang="en-US" dirty="0"/>
              <a:t>센서의 측정 값이 특정 조건을 만족할 때와 하지 않을 때를 구분하여 다음 실행 블록 결정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13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0511" y="3532284"/>
            <a:ext cx="2462978" cy="30214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522019" y="3356992"/>
            <a:ext cx="1854995" cy="18774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&lt;</a:t>
            </a:r>
            <a:r>
              <a:rPr lang="ko-KR" altLang="en-US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조건의 종류</a:t>
            </a:r>
            <a:r>
              <a:rPr lang="en-US" altLang="ko-KR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&gt;</a:t>
            </a:r>
          </a:p>
          <a:p>
            <a:pPr algn="ctr"/>
            <a:endParaRPr lang="en-US" altLang="ko-KR" sz="16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다음 값과 </a:t>
            </a:r>
            <a:r>
              <a:rPr lang="ko-KR" altLang="en-US" sz="1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같음</a:t>
            </a:r>
            <a:endParaRPr lang="en-US" altLang="ko-KR" sz="14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다음 값과 </a:t>
            </a:r>
            <a:r>
              <a:rPr lang="ko-KR" altLang="en-US" sz="1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같지 않음</a:t>
            </a:r>
            <a:endParaRPr lang="en-US" altLang="ko-KR" sz="14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다음 값보다 </a:t>
            </a:r>
            <a:r>
              <a:rPr lang="ko-KR" altLang="en-US" sz="1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큼</a:t>
            </a:r>
            <a:endParaRPr lang="en-US" altLang="ko-KR" sz="14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다음 값보다 </a:t>
            </a:r>
            <a:r>
              <a:rPr lang="ko-KR" altLang="en-US" sz="1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크거나 같음</a:t>
            </a:r>
            <a:endParaRPr lang="en-US" altLang="ko-KR" sz="14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다음 값보다 </a:t>
            </a:r>
            <a:r>
              <a:rPr lang="ko-KR" altLang="en-US" sz="1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작음</a:t>
            </a:r>
            <a:endParaRPr lang="en-US" altLang="ko-KR" sz="1400" dirty="0">
              <a:solidFill>
                <a:schemeClr val="accent2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1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다음 값보다 </a:t>
            </a:r>
            <a:r>
              <a:rPr lang="ko-KR" altLang="en-US" sz="1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작거나 같음</a:t>
            </a:r>
          </a:p>
        </p:txBody>
      </p:sp>
      <p:cxnSp>
        <p:nvCxnSpPr>
          <p:cNvPr id="10" name="직선 화살표 연결선 9"/>
          <p:cNvCxnSpPr/>
          <p:nvPr/>
        </p:nvCxnSpPr>
        <p:spPr>
          <a:xfrm>
            <a:off x="5350253" y="2852936"/>
            <a:ext cx="1526003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75157" y="5398234"/>
            <a:ext cx="23487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위 조건의 만족 여부에 따라</a:t>
            </a:r>
            <a:endParaRPr lang="en-US" altLang="ko-KR" sz="16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분기 수는 두 가지</a:t>
            </a:r>
            <a:endParaRPr lang="en-US" altLang="ko-KR" sz="16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즉</a:t>
            </a:r>
            <a:r>
              <a:rPr lang="en-US" altLang="ko-KR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16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두 케이스 중 하나 선택</a:t>
            </a:r>
          </a:p>
        </p:txBody>
      </p:sp>
    </p:spTree>
    <p:extLst>
      <p:ext uri="{BB962C8B-B14F-4D97-AF65-F5344CB8AC3E}">
        <p14:creationId xmlns:p14="http://schemas.microsoft.com/office/powerpoint/2010/main" val="330845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컬러 센서 활용하기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7.2(</a:t>
            </a:r>
            <a:r>
              <a:rPr lang="ko-KR" altLang="en-US" dirty="0"/>
              <a:t>탐구</a:t>
            </a:r>
            <a:r>
              <a:rPr lang="en-US" altLang="ko-KR" dirty="0"/>
              <a:t>)] </a:t>
            </a:r>
            <a:r>
              <a:rPr lang="ko-KR" altLang="en-US" dirty="0"/>
              <a:t>빨간색 선을 만나면 멈추기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14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950370" y="1970439"/>
            <a:ext cx="7243259" cy="501237"/>
          </a:xfrm>
          <a:prstGeom prst="rect">
            <a:avLst/>
          </a:prstGeom>
          <a:noFill/>
          <a:ln w="19050">
            <a:solidFill>
              <a:srgbClr val="53548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/>
              <a:t>프로젝트 이름</a:t>
            </a:r>
            <a:r>
              <a:rPr lang="en-US" altLang="ko-KR" dirty="0"/>
              <a:t>: example7.2(discovery)    </a:t>
            </a:r>
            <a:r>
              <a:rPr lang="ko-KR" altLang="en-US" dirty="0"/>
              <a:t>프로그램 이름</a:t>
            </a:r>
            <a:r>
              <a:rPr lang="en-US" altLang="ko-KR" dirty="0"/>
              <a:t>: Solution-7-1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77104" y="2917608"/>
            <a:ext cx="71897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힌트</a:t>
            </a:r>
            <a:r>
              <a:rPr lang="en-US" altLang="ko-KR" sz="24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:</a:t>
            </a:r>
          </a:p>
          <a:p>
            <a:pPr algn="ctr"/>
            <a:r>
              <a:rPr lang="ko-KR" altLang="en-US" sz="2400" dirty="0">
                <a:solidFill>
                  <a:schemeClr val="accent5"/>
                </a:solidFill>
                <a:latin typeface="휴먼편지체" panose="02030504000101010101" pitchFamily="18" charset="-127"/>
                <a:ea typeface="휴먼편지체" panose="02030504000101010101" pitchFamily="18" charset="-127"/>
              </a:rPr>
              <a:t>루프 블록의 컬러 센스 모드를 변경하여 루프 탈출 조건 지정</a:t>
            </a:r>
          </a:p>
        </p:txBody>
      </p:sp>
    </p:spTree>
    <p:extLst>
      <p:ext uri="{BB962C8B-B14F-4D97-AF65-F5344CB8AC3E}">
        <p14:creationId xmlns:p14="http://schemas.microsoft.com/office/powerpoint/2010/main" val="10199899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반사광 모드의 분곗값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검은색과 흰색의 분곗값</a:t>
            </a:r>
            <a:r>
              <a:rPr lang="en-US" altLang="ko-KR" dirty="0"/>
              <a:t>(threshold value)</a:t>
            </a:r>
            <a:r>
              <a:rPr lang="ko-KR" altLang="en-US" dirty="0"/>
              <a:t>이란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pPr marL="457200" lvl="1" indent="0">
              <a:buNone/>
            </a:pPr>
            <a:endParaRPr lang="en-US" altLang="ko-KR" dirty="0"/>
          </a:p>
          <a:p>
            <a:r>
              <a:rPr lang="ko-KR" altLang="en-US" dirty="0"/>
              <a:t>분곗값 구하는 방법</a:t>
            </a:r>
            <a:endParaRPr lang="en-US" altLang="ko-KR" dirty="0"/>
          </a:p>
          <a:p>
            <a:pPr marL="457200" lvl="1" indent="0">
              <a:buNone/>
            </a:pPr>
            <a:r>
              <a:rPr lang="ko-KR" altLang="en-US" dirty="0"/>
              <a:t>① 검은색 반사광 측정</a:t>
            </a:r>
            <a:endParaRPr lang="en-US" altLang="ko-KR" dirty="0"/>
          </a:p>
          <a:p>
            <a:pPr marL="457200" lvl="1" indent="0">
              <a:buNone/>
            </a:pPr>
            <a:r>
              <a:rPr lang="ko-KR" altLang="en-US" dirty="0"/>
              <a:t>② 흰색 반사광 측정</a:t>
            </a:r>
            <a:endParaRPr lang="en-US" altLang="ko-KR" dirty="0"/>
          </a:p>
          <a:p>
            <a:pPr marL="457200" lvl="1" indent="0">
              <a:buNone/>
            </a:pPr>
            <a:r>
              <a:rPr lang="ko-KR" altLang="en-US" dirty="0"/>
              <a:t>③ </a:t>
            </a:r>
            <a:r>
              <a:rPr lang="en-US" altLang="ko-KR" dirty="0"/>
              <a:t>(</a:t>
            </a:r>
            <a:r>
              <a:rPr lang="ko-KR" altLang="en-US" dirty="0"/>
              <a:t>검은색 측정값 </a:t>
            </a:r>
            <a:r>
              <a:rPr lang="en-US" altLang="ko-KR" dirty="0"/>
              <a:t>+ </a:t>
            </a:r>
            <a:r>
              <a:rPr lang="ko-KR" altLang="en-US" dirty="0"/>
              <a:t>흰색 측정값</a:t>
            </a:r>
            <a:r>
              <a:rPr lang="en-US" altLang="ko-KR" dirty="0"/>
              <a:t>) ÷ 2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15</a:t>
            </a:fld>
            <a:endParaRPr lang="ko-KR" altLang="en-US"/>
          </a:p>
        </p:txBody>
      </p:sp>
      <p:pic>
        <p:nvPicPr>
          <p:cNvPr id="25" name="그림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6176" y="3610899"/>
            <a:ext cx="1883685" cy="26499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30894" y="1844824"/>
            <a:ext cx="52822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검은색과 흰색의 분리 기준이 되는 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04139" y="5175632"/>
            <a:ext cx="46508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000" dirty="0">
                <a:solidFill>
                  <a:schemeClr val="accent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측정값은</a:t>
            </a:r>
            <a:r>
              <a:rPr lang="en-US" altLang="ko-KR" sz="2000" dirty="0">
                <a:solidFill>
                  <a:schemeClr val="accent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…</a:t>
            </a:r>
          </a:p>
          <a:p>
            <a:pPr algn="ctr"/>
            <a:r>
              <a:rPr lang="ko-KR" altLang="en-US" sz="2000" dirty="0">
                <a:solidFill>
                  <a:schemeClr val="accent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센서의 상태</a:t>
            </a:r>
            <a:r>
              <a:rPr lang="en-US" altLang="ko-KR" sz="2000" dirty="0">
                <a:solidFill>
                  <a:schemeClr val="accent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2000" dirty="0">
                <a:solidFill>
                  <a:schemeClr val="accent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조명의 상태</a:t>
            </a:r>
            <a:r>
              <a:rPr lang="en-US" altLang="ko-KR" sz="2000" dirty="0">
                <a:solidFill>
                  <a:schemeClr val="accent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2000" dirty="0">
                <a:solidFill>
                  <a:schemeClr val="accent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로봇의 속도 등에 의해 영향을 받을 수 있음</a:t>
            </a:r>
          </a:p>
        </p:txBody>
      </p:sp>
    </p:spTree>
    <p:extLst>
      <p:ext uri="{BB962C8B-B14F-4D97-AF65-F5344CB8AC3E}">
        <p14:creationId xmlns:p14="http://schemas.microsoft.com/office/powerpoint/2010/main" val="396831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(</a:t>
            </a:r>
            <a:r>
              <a:rPr lang="ko-KR" altLang="en-US" dirty="0"/>
              <a:t>퀴즈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검은색의 반사광이 </a:t>
            </a:r>
            <a:r>
              <a:rPr lang="en-US" altLang="ko-KR" dirty="0">
                <a:solidFill>
                  <a:srgbClr val="C00000"/>
                </a:solidFill>
              </a:rPr>
              <a:t>4</a:t>
            </a:r>
            <a:r>
              <a:rPr lang="en-US" altLang="ko-KR" dirty="0"/>
              <a:t>, </a:t>
            </a:r>
            <a:r>
              <a:rPr lang="ko-KR" altLang="en-US" dirty="0"/>
              <a:t>흰색의 반사광이 </a:t>
            </a:r>
            <a:r>
              <a:rPr lang="en-US" altLang="ko-KR" dirty="0">
                <a:solidFill>
                  <a:srgbClr val="C00000"/>
                </a:solidFill>
              </a:rPr>
              <a:t>85</a:t>
            </a:r>
            <a:r>
              <a:rPr lang="ko-KR" altLang="en-US" dirty="0"/>
              <a:t>일 경우 분곗값은</a:t>
            </a:r>
            <a:r>
              <a:rPr lang="en-US" altLang="ko-KR" dirty="0"/>
              <a:t>?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16</a:t>
            </a:fld>
            <a:endParaRPr lang="ko-KR" altLang="en-US"/>
          </a:p>
        </p:txBody>
      </p:sp>
      <p:pic>
        <p:nvPicPr>
          <p:cNvPr id="30" name="그림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3648" y="2348880"/>
            <a:ext cx="2999999" cy="18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2364" y="2348880"/>
            <a:ext cx="3031583" cy="180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132000" y="5050520"/>
            <a:ext cx="2880000" cy="82296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3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44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또는</a:t>
            </a:r>
            <a:r>
              <a:rPr lang="ko-KR" altLang="en-US" sz="3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36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45</a:t>
            </a:r>
            <a:endParaRPr lang="ko-KR" altLang="en-US" sz="36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08615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컬러 센서 활용하기</a:t>
            </a:r>
          </a:p>
        </p:txBody>
      </p:sp>
      <p:sp>
        <p:nvSpPr>
          <p:cNvPr id="9" name="내용 개체 틀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7.3(</a:t>
            </a:r>
            <a:r>
              <a:rPr lang="ko-KR" altLang="en-US" dirty="0"/>
              <a:t>탐구</a:t>
            </a:r>
            <a:r>
              <a:rPr lang="en-US" altLang="ko-KR" dirty="0"/>
              <a:t>)] </a:t>
            </a:r>
            <a:r>
              <a:rPr lang="ko-KR" altLang="en-US" dirty="0"/>
              <a:t>반사광 비교하며 검은색 선 따라가기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17</a:t>
            </a:fld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950370" y="1970439"/>
            <a:ext cx="7243259" cy="501237"/>
          </a:xfrm>
          <a:prstGeom prst="rect">
            <a:avLst/>
          </a:prstGeom>
          <a:noFill/>
          <a:ln w="19050">
            <a:solidFill>
              <a:srgbClr val="53548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/>
              <a:t>프로젝트 이름</a:t>
            </a:r>
            <a:r>
              <a:rPr lang="en-US" altLang="ko-KR" dirty="0"/>
              <a:t>: example7.3(discovery)    </a:t>
            </a:r>
            <a:r>
              <a:rPr lang="ko-KR" altLang="en-US" dirty="0"/>
              <a:t>프로그램 이름</a:t>
            </a:r>
            <a:r>
              <a:rPr lang="en-US" altLang="ko-KR" dirty="0"/>
              <a:t>: Solution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212425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18</a:t>
            </a:fld>
            <a:endParaRPr lang="ko-KR" alt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[</a:t>
            </a:r>
            <a:r>
              <a:rPr lang="ko-KR" altLang="en-US" dirty="0"/>
              <a:t>참고</a:t>
            </a:r>
            <a:r>
              <a:rPr lang="en-US" altLang="ko-KR" dirty="0"/>
              <a:t>] 2</a:t>
            </a:r>
            <a:r>
              <a:rPr lang="ko-KR" altLang="en-US" dirty="0"/>
              <a:t>센서 라인 트레이싱 </a:t>
            </a:r>
            <a:r>
              <a:rPr lang="en-US" altLang="ko-KR" dirty="0"/>
              <a:t>(</a:t>
            </a:r>
            <a:r>
              <a:rPr lang="ko-KR" altLang="en-US" dirty="0"/>
              <a:t>동작 원리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16077" y="5119891"/>
            <a:ext cx="21314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번 센서가</a:t>
            </a:r>
            <a:endParaRPr lang="en-US" altLang="ko-KR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검정색 감지하면</a:t>
            </a:r>
            <a:endParaRPr lang="en-US" altLang="ko-KR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오른쪽으로 회전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37850" y="5119890"/>
            <a:ext cx="21314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번 센서가</a:t>
            </a:r>
            <a:endParaRPr lang="en-US" altLang="ko-KR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검정색 감지하면</a:t>
            </a:r>
            <a:endParaRPr lang="en-US" altLang="ko-KR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왼쪽으로 회전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9194" y="5119890"/>
            <a:ext cx="21314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1, 2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번 센서가</a:t>
            </a:r>
            <a:endParaRPr lang="en-US" altLang="ko-KR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흰색 감지하면</a:t>
            </a:r>
            <a:endParaRPr lang="en-US" altLang="ko-KR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앞으로 이동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54764"/>
            <a:ext cx="1819048" cy="3380952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4051" y="1433239"/>
            <a:ext cx="1819048" cy="338095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0902" y="1433239"/>
            <a:ext cx="1819048" cy="3380952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666443" y="5119890"/>
            <a:ext cx="21314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1, 2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번 센서가</a:t>
            </a:r>
            <a:endParaRPr lang="en-US" altLang="ko-KR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검정색 감지하면</a:t>
            </a:r>
            <a:endParaRPr lang="en-US" altLang="ko-KR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정지</a:t>
            </a: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3055" y="1429524"/>
            <a:ext cx="1819048" cy="338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071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19</a:t>
            </a:fld>
            <a:endParaRPr lang="ko-KR" alt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[</a:t>
            </a:r>
            <a:r>
              <a:rPr lang="ko-KR" altLang="en-US" dirty="0"/>
              <a:t>참고</a:t>
            </a:r>
            <a:r>
              <a:rPr lang="en-US" altLang="ko-KR" dirty="0"/>
              <a:t>] 2</a:t>
            </a:r>
            <a:r>
              <a:rPr lang="ko-KR" altLang="en-US" dirty="0"/>
              <a:t>센서 라인 트레이싱 </a:t>
            </a:r>
            <a:r>
              <a:rPr lang="en-US" altLang="ko-KR" dirty="0"/>
              <a:t>(</a:t>
            </a:r>
            <a:r>
              <a:rPr lang="ko-KR" altLang="en-US" dirty="0"/>
              <a:t>동작 조건</a:t>
            </a:r>
            <a:r>
              <a:rPr lang="en-US" altLang="ko-KR" dirty="0"/>
              <a:t>)</a:t>
            </a:r>
            <a:endParaRPr lang="ko-KR" alt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137920" y="1397000"/>
          <a:ext cx="6868161" cy="4516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9387">
                  <a:extLst>
                    <a:ext uri="{9D8B030D-6E8A-4147-A177-3AD203B41FA5}">
                      <a16:colId xmlns:a16="http://schemas.microsoft.com/office/drawing/2014/main" val="376876042"/>
                    </a:ext>
                  </a:extLst>
                </a:gridCol>
                <a:gridCol w="2289387">
                  <a:extLst>
                    <a:ext uri="{9D8B030D-6E8A-4147-A177-3AD203B41FA5}">
                      <a16:colId xmlns:a16="http://schemas.microsoft.com/office/drawing/2014/main" val="1865030914"/>
                    </a:ext>
                  </a:extLst>
                </a:gridCol>
                <a:gridCol w="2289387">
                  <a:extLst>
                    <a:ext uri="{9D8B030D-6E8A-4147-A177-3AD203B41FA5}">
                      <a16:colId xmlns:a16="http://schemas.microsoft.com/office/drawing/2014/main" val="4179219553"/>
                    </a:ext>
                  </a:extLst>
                </a:gridCol>
              </a:tblGrid>
              <a:tr h="903224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400" dirty="0"/>
                        <a:t>왼쪽 센서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400" dirty="0"/>
                        <a:t>오른쪽 센서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400" dirty="0"/>
                        <a:t>동작</a:t>
                      </a:r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54296020"/>
                  </a:ext>
                </a:extLst>
              </a:tr>
              <a:tr h="903224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0720186"/>
                  </a:ext>
                </a:extLst>
              </a:tr>
              <a:tr h="903224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94922"/>
                  </a:ext>
                </a:extLst>
              </a:tr>
              <a:tr h="903224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72268867"/>
                  </a:ext>
                </a:extLst>
              </a:tr>
              <a:tr h="903224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466143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52094" y="2459062"/>
            <a:ext cx="1005404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3200" dirty="0"/>
              <a:t>흰색</a:t>
            </a:r>
            <a:endParaRPr lang="en-US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4069298" y="2459062"/>
            <a:ext cx="1005404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3200" dirty="0"/>
              <a:t>흰색</a:t>
            </a: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6386502" y="2459062"/>
            <a:ext cx="1005404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3200" dirty="0"/>
              <a:t>직진</a:t>
            </a:r>
            <a:endParaRPr lang="en-US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1752094" y="3376152"/>
            <a:ext cx="1005404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3200" dirty="0"/>
              <a:t>흰색</a:t>
            </a:r>
            <a:endParaRPr lang="en-US" sz="3200" dirty="0"/>
          </a:p>
        </p:txBody>
      </p:sp>
      <p:sp>
        <p:nvSpPr>
          <p:cNvPr id="20" name="TextBox 19"/>
          <p:cNvSpPr txBox="1"/>
          <p:nvPr/>
        </p:nvSpPr>
        <p:spPr>
          <a:xfrm>
            <a:off x="3864115" y="3376152"/>
            <a:ext cx="1415772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3200" dirty="0"/>
              <a:t>검은색</a:t>
            </a:r>
            <a:endParaRPr lang="en-US" sz="3200" dirty="0"/>
          </a:p>
        </p:txBody>
      </p:sp>
      <p:sp>
        <p:nvSpPr>
          <p:cNvPr id="23" name="TextBox 22"/>
          <p:cNvSpPr txBox="1"/>
          <p:nvPr/>
        </p:nvSpPr>
        <p:spPr>
          <a:xfrm>
            <a:off x="6181319" y="3376152"/>
            <a:ext cx="1415772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3200" dirty="0"/>
              <a:t>우회전</a:t>
            </a:r>
            <a:endParaRPr lang="en-US" sz="3200" dirty="0"/>
          </a:p>
        </p:txBody>
      </p:sp>
      <p:sp>
        <p:nvSpPr>
          <p:cNvPr id="24" name="TextBox 23"/>
          <p:cNvSpPr txBox="1"/>
          <p:nvPr/>
        </p:nvSpPr>
        <p:spPr>
          <a:xfrm>
            <a:off x="1546911" y="4264139"/>
            <a:ext cx="1415772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3200" dirty="0"/>
              <a:t>검은색</a:t>
            </a:r>
            <a:endParaRPr lang="en-US" sz="3200" dirty="0"/>
          </a:p>
        </p:txBody>
      </p:sp>
      <p:sp>
        <p:nvSpPr>
          <p:cNvPr id="25" name="TextBox 24"/>
          <p:cNvSpPr txBox="1"/>
          <p:nvPr/>
        </p:nvSpPr>
        <p:spPr>
          <a:xfrm>
            <a:off x="4069298" y="4264139"/>
            <a:ext cx="1005404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3200" dirty="0"/>
              <a:t>흰색</a:t>
            </a:r>
            <a:endParaRPr lang="en-US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6181319" y="4264139"/>
            <a:ext cx="1415772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3200" dirty="0"/>
              <a:t>좌회전</a:t>
            </a:r>
            <a:endParaRPr lang="en-US" sz="3200" dirty="0"/>
          </a:p>
        </p:txBody>
      </p:sp>
      <p:sp>
        <p:nvSpPr>
          <p:cNvPr id="27" name="TextBox 26"/>
          <p:cNvSpPr txBox="1"/>
          <p:nvPr/>
        </p:nvSpPr>
        <p:spPr>
          <a:xfrm>
            <a:off x="1546911" y="5167824"/>
            <a:ext cx="1415772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3200" dirty="0"/>
              <a:t>검은색</a:t>
            </a:r>
            <a:endParaRPr lang="en-US" sz="3200" dirty="0"/>
          </a:p>
        </p:txBody>
      </p:sp>
      <p:sp>
        <p:nvSpPr>
          <p:cNvPr id="28" name="TextBox 27"/>
          <p:cNvSpPr txBox="1"/>
          <p:nvPr/>
        </p:nvSpPr>
        <p:spPr>
          <a:xfrm>
            <a:off x="3864115" y="5167824"/>
            <a:ext cx="1415772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3200" dirty="0"/>
              <a:t>검은색</a:t>
            </a:r>
            <a:endParaRPr lang="en-US" sz="3200" dirty="0"/>
          </a:p>
        </p:txBody>
      </p:sp>
      <p:sp>
        <p:nvSpPr>
          <p:cNvPr id="29" name="TextBox 28"/>
          <p:cNvSpPr txBox="1"/>
          <p:nvPr/>
        </p:nvSpPr>
        <p:spPr>
          <a:xfrm>
            <a:off x="5895182" y="5167824"/>
            <a:ext cx="1988045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ko-KR" altLang="en-US" sz="3200" dirty="0"/>
              <a:t>직진</a:t>
            </a:r>
            <a:r>
              <a:rPr lang="en-US" altLang="ko-KR" sz="3200" dirty="0"/>
              <a:t>/</a:t>
            </a:r>
            <a:r>
              <a:rPr lang="ko-KR" altLang="en-US" sz="3200" dirty="0"/>
              <a:t>정지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07187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/>
      <p:bldP spid="17" grpId="0"/>
      <p:bldP spid="20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20</a:t>
            </a:fld>
            <a:endParaRPr lang="ko-KR" alt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참고</a:t>
            </a:r>
            <a:r>
              <a:rPr lang="en-US" altLang="ko-KR" dirty="0"/>
              <a:t>] 2</a:t>
            </a:r>
            <a:r>
              <a:rPr lang="ko-KR" altLang="en-US" dirty="0"/>
              <a:t>센서 라인 </a:t>
            </a:r>
            <a:r>
              <a:rPr lang="ko-KR" altLang="en-US" dirty="0" err="1"/>
              <a:t>트레이싱</a:t>
            </a:r>
            <a:r>
              <a:rPr lang="ko-KR" altLang="en-US" dirty="0"/>
              <a:t> </a:t>
            </a:r>
            <a:r>
              <a:rPr lang="en-US" altLang="ko-KR" dirty="0"/>
              <a:t>(</a:t>
            </a:r>
            <a:r>
              <a:rPr lang="ko-KR" altLang="en-US" dirty="0"/>
              <a:t>프로그램 예</a:t>
            </a:r>
            <a:r>
              <a:rPr lang="en-US" altLang="ko-KR" dirty="0"/>
              <a:t>1)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609474" y="1461836"/>
            <a:ext cx="2311851" cy="45089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7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136" y="1068327"/>
            <a:ext cx="4471729" cy="572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999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21</a:t>
            </a:fld>
            <a:endParaRPr lang="ko-KR" alt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[</a:t>
            </a:r>
            <a:r>
              <a:rPr lang="ko-KR" altLang="en-US" dirty="0"/>
              <a:t>참고</a:t>
            </a:r>
            <a:r>
              <a:rPr lang="en-US" altLang="ko-KR" dirty="0"/>
              <a:t>] 2</a:t>
            </a:r>
            <a:r>
              <a:rPr lang="ko-KR" altLang="en-US" dirty="0"/>
              <a:t>센서 라인 </a:t>
            </a:r>
            <a:r>
              <a:rPr lang="ko-KR" altLang="en-US" dirty="0" err="1"/>
              <a:t>트레이싱</a:t>
            </a:r>
            <a:r>
              <a:rPr lang="ko-KR" altLang="en-US" dirty="0"/>
              <a:t> </a:t>
            </a:r>
            <a:r>
              <a:rPr lang="en-US" altLang="ko-KR" dirty="0"/>
              <a:t>(</a:t>
            </a:r>
            <a:r>
              <a:rPr lang="ko-KR" altLang="en-US" dirty="0"/>
              <a:t>프로그램 예</a:t>
            </a:r>
            <a:r>
              <a:rPr lang="en-US" altLang="ko-KR" dirty="0"/>
              <a:t>2)</a:t>
            </a:r>
            <a:endParaRPr lang="ko-KR" alt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492" y="1049401"/>
            <a:ext cx="4703017" cy="561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555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22</a:t>
            </a:fld>
            <a:endParaRPr lang="ko-KR" altLang="en-US"/>
          </a:p>
        </p:txBody>
      </p:sp>
      <p:graphicFrame>
        <p:nvGraphicFramePr>
          <p:cNvPr id="7" name="개체 6"/>
          <p:cNvGraphicFramePr>
            <a:graphicFrameLocks noChangeAspect="1"/>
          </p:cNvGraphicFramePr>
          <p:nvPr/>
        </p:nvGraphicFramePr>
        <p:xfrm>
          <a:off x="251520" y="2794000"/>
          <a:ext cx="236537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11517120" imgH="19809360" progId="Photoshop.Image.13">
                  <p:embed/>
                </p:oleObj>
              </mc:Choice>
              <mc:Fallback>
                <p:oleObj name="Image" r:id="rId2" imgW="11517120" imgH="19809360" progId="Photoshop.Image.13">
                  <p:embed/>
                  <p:pic>
                    <p:nvPicPr>
                      <p:cNvPr id="7" name="개체 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1520" y="2794000"/>
                        <a:ext cx="2365375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832" y="1331528"/>
            <a:ext cx="5199901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289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대장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2626</TotalTime>
  <Words>669</Words>
  <Application>Microsoft Office PowerPoint</Application>
  <PresentationFormat>화면 슬라이드 쇼(4:3)</PresentationFormat>
  <Paragraphs>164</Paragraphs>
  <Slides>22</Slides>
  <Notes>15</Notes>
  <HiddenSlides>0</HiddenSlides>
  <MMClips>0</MMClips>
  <ScaleCrop>false</ScaleCrop>
  <HeadingPairs>
    <vt:vector size="8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34" baseType="lpstr">
      <vt:lpstr>HY견명조</vt:lpstr>
      <vt:lpstr>YD2002</vt:lpstr>
      <vt:lpstr>나눔스퀘어 네오 Heavy</vt:lpstr>
      <vt:lpstr>나눔스퀘어 네오 Regular</vt:lpstr>
      <vt:lpstr>나눔스퀘어 네오 Light</vt:lpstr>
      <vt:lpstr>맑은 고딕</vt:lpstr>
      <vt:lpstr>휴먼편지체</vt:lpstr>
      <vt:lpstr>메이플스토리</vt:lpstr>
      <vt:lpstr>HY수평선B</vt:lpstr>
      <vt:lpstr>Arial</vt:lpstr>
      <vt:lpstr>Office 테마</vt:lpstr>
      <vt:lpstr>Image</vt:lpstr>
      <vt:lpstr>PowerPoint 프레젠테이션</vt:lpstr>
      <vt:lpstr>07 컬러 센서</vt:lpstr>
      <vt:lpstr>1. 컬러 센서 이해하기</vt:lpstr>
      <vt:lpstr>1. 컬러 센서 이해하기</vt:lpstr>
      <vt:lpstr>1. 컬러 센서 이해하기</vt:lpstr>
      <vt:lpstr>1. 컬러 센서 이해하기</vt:lpstr>
      <vt:lpstr>07 컬러 센서</vt:lpstr>
      <vt:lpstr>2. 컬러 센서 활용하기</vt:lpstr>
      <vt:lpstr>2. 컬러 센서 활용하기</vt:lpstr>
      <vt:lpstr>2. 컬러 센서 활용하기</vt:lpstr>
      <vt:lpstr>2. 컬러 센서 활용하기</vt:lpstr>
      <vt:lpstr>2. 컬러 센서 활용하기</vt:lpstr>
      <vt:lpstr>2. 컬러 센서 활용하기</vt:lpstr>
      <vt:lpstr>2. 컬러 센서 활용하기</vt:lpstr>
      <vt:lpstr>반사광 모드의 분곗값</vt:lpstr>
      <vt:lpstr>(퀴즈)</vt:lpstr>
      <vt:lpstr>2. 컬러 센서 활용하기</vt:lpstr>
      <vt:lpstr>[참고] 2센서 라인 트레이싱 (동작 원리)</vt:lpstr>
      <vt:lpstr>[참고] 2센서 라인 트레이싱 (동작 조건)</vt:lpstr>
      <vt:lpstr>[참고] 2센서 라인 트레이싱 (프로그램 예1)</vt:lpstr>
      <vt:lpstr>[참고] 2센서 라인 트레이싱 (프로그램 예2)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Sangwook Lee</dc:creator>
  <cp:lastModifiedBy>user</cp:lastModifiedBy>
  <cp:revision>104</cp:revision>
  <dcterms:created xsi:type="dcterms:W3CDTF">2020-11-27T06:00:28Z</dcterms:created>
  <dcterms:modified xsi:type="dcterms:W3CDTF">2024-07-20T05:51:15Z</dcterms:modified>
</cp:coreProperties>
</file>