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20"/>
  </p:notesMasterIdLst>
  <p:sldIdLst>
    <p:sldId id="582" r:id="rId2"/>
    <p:sldId id="519" r:id="rId3"/>
    <p:sldId id="521" r:id="rId4"/>
    <p:sldId id="522" r:id="rId5"/>
    <p:sldId id="523" r:id="rId6"/>
    <p:sldId id="524" r:id="rId7"/>
    <p:sldId id="525" r:id="rId8"/>
    <p:sldId id="526" r:id="rId9"/>
    <p:sldId id="527" r:id="rId10"/>
    <p:sldId id="528" r:id="rId11"/>
    <p:sldId id="529" r:id="rId12"/>
    <p:sldId id="530" r:id="rId13"/>
    <p:sldId id="520" r:id="rId14"/>
    <p:sldId id="531" r:id="rId15"/>
    <p:sldId id="532" r:id="rId16"/>
    <p:sldId id="533" r:id="rId17"/>
    <p:sldId id="534" r:id="rId18"/>
    <p:sldId id="508" r:id="rId19"/>
  </p:sldIdLst>
  <p:sldSz cx="9144000" cy="6858000" type="screen4x3"/>
  <p:notesSz cx="6858000" cy="9144000"/>
  <p:embeddedFontLst>
    <p:embeddedFont>
      <p:font typeface="HY수평선B" panose="02030600000101010101" charset="-127"/>
      <p:regular r:id="rId21"/>
    </p:embeddedFont>
    <p:embeddedFont>
      <p:font typeface="HY견명조" panose="02030600000101010101" pitchFamily="18" charset="-127"/>
      <p:regular r:id="rId22"/>
    </p:embeddedFont>
    <p:embeddedFont>
      <p:font typeface="YD2002" panose="02020603020101020101" pitchFamily="18" charset="-127"/>
      <p:regular r:id="rId23"/>
    </p:embeddedFont>
    <p:embeddedFont>
      <p:font typeface="나눔스퀘어 네오 Heavy" panose="00000A00000000000000" pitchFamily="2" charset="-127"/>
      <p:bold r:id="rId24"/>
    </p:embeddedFont>
    <p:embeddedFont>
      <p:font typeface="나눔스퀘어 네오 Light" panose="00000400000000000000" pitchFamily="2" charset="-127"/>
      <p:regular r:id="rId25"/>
    </p:embeddedFont>
    <p:embeddedFont>
      <p:font typeface="나눔스퀘어 네오 Regular" panose="00000500000000000000" pitchFamily="2" charset="-127"/>
      <p:regular r:id="rId26"/>
    </p:embeddedFont>
    <p:embeddedFont>
      <p:font typeface="맑은 고딕" panose="020B0503020000020004" pitchFamily="50" charset="-127"/>
      <p:regular r:id="rId27"/>
      <p:bold r:id="rId28"/>
    </p:embeddedFont>
    <p:embeddedFont>
      <p:font typeface="메이플스토리" panose="02000300000000000000" pitchFamily="2" charset="-127"/>
      <p:regular r:id="rId29"/>
      <p:bold r:id="rId30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120" y="8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C0F14-1511-4E44-9F85-059271396808}" type="datetimeFigureOut">
              <a:rPr lang="ko-KR" altLang="en-US" smtClean="0"/>
              <a:t>2024-07-20 Sat요일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EA9FD-C2F9-4E6C-8F99-B245B92FF9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04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594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38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7861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22081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46336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45039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42124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99835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9955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51732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81367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57066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73409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439955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5434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3762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074359"/>
            <a:ext cx="7772400" cy="1202513"/>
          </a:xfrm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>
              <a:defRPr sz="4800">
                <a:solidFill>
                  <a:schemeClr val="tx1">
                    <a:lumMod val="75000"/>
                    <a:lumOff val="25000"/>
                  </a:schemeClr>
                </a:solidFill>
                <a:latin typeface="HY수평선B" panose="02030600000101010101" pitchFamily="18" charset="-127"/>
                <a:ea typeface="HY수평선B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5800" y="3018612"/>
            <a:ext cx="7772400" cy="2714644"/>
          </a:xfrm>
        </p:spPr>
        <p:txBody>
          <a:bodyPr anchor="b">
            <a:normAutofit/>
          </a:bodyPr>
          <a:lstStyle>
            <a:lvl1pPr marL="0" indent="0" algn="r">
              <a:buFont typeface="+mj-lt"/>
              <a:buNone/>
              <a:defRPr sz="4000" b="0" i="0">
                <a:solidFill>
                  <a:schemeClr val="tx1">
                    <a:lumMod val="50000"/>
                    <a:lumOff val="50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5C2076-7D54-472C-A94B-98533D60BA8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159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1592912"/>
            <a:ext cx="7772400" cy="1044000"/>
          </a:xfrm>
        </p:spPr>
        <p:txBody>
          <a:bodyPr anchor="ctr">
            <a:normAutofit/>
          </a:bodyPr>
          <a:lstStyle>
            <a:lvl1pPr marL="0" indent="0" algn="ctr">
              <a:buFont typeface="+mj-lt"/>
              <a:buNone/>
              <a:defRPr sz="44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5800" y="3068961"/>
            <a:ext cx="7772400" cy="2592287"/>
          </a:xfrm>
        </p:spPr>
        <p:txBody>
          <a:bodyPr anchor="b">
            <a:normAutofit/>
          </a:bodyPr>
          <a:lstStyle>
            <a:lvl1pPr marL="0" indent="0" algn="l">
              <a:buFont typeface="+mj-lt"/>
              <a:buNone/>
              <a:defRPr sz="3600">
                <a:solidFill>
                  <a:schemeClr val="tx1">
                    <a:lumMod val="50000"/>
                    <a:lumOff val="50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6FDB99-AF08-4CAB-9CCC-35C451328B5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8106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179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내용 개체 틀 2"/>
          <p:cNvSpPr>
            <a:spLocks noGrp="1"/>
          </p:cNvSpPr>
          <p:nvPr>
            <p:ph idx="13"/>
          </p:nvPr>
        </p:nvSpPr>
        <p:spPr>
          <a:xfrm>
            <a:off x="4682532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18070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4726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5666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79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8" r:id="rId4"/>
    <p:sldLayoutId id="2147483676" r:id="rId5"/>
    <p:sldLayoutId id="2147483677" r:id="rId6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대각선 방향의 모서리가 둥근 사각형 5"/>
          <p:cNvSpPr/>
          <p:nvPr/>
        </p:nvSpPr>
        <p:spPr>
          <a:xfrm>
            <a:off x="457200" y="836712"/>
            <a:ext cx="8229600" cy="3096344"/>
          </a:xfrm>
          <a:prstGeom prst="round2DiagRect">
            <a:avLst/>
          </a:prstGeom>
          <a:solidFill>
            <a:schemeClr val="bg1">
              <a:lumMod val="85000"/>
              <a:alpha val="54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ROBOT Programming</a:t>
            </a:r>
          </a:p>
          <a:p>
            <a:pPr algn="ctr">
              <a:lnSpc>
                <a:spcPct val="150000"/>
              </a:lnSpc>
            </a:pPr>
            <a:r>
              <a:rPr lang="en-US" altLang="ko-KR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Using MINDSTORMS EV3</a:t>
            </a:r>
            <a:endParaRPr lang="ko-KR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48764" y="4561251"/>
            <a:ext cx="584647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Sangwook Lee</a:t>
            </a:r>
            <a:endParaRPr lang="ko-KR" altLang="en-US" sz="2800" i="1" dirty="0">
              <a:solidFill>
                <a:schemeClr val="tx1">
                  <a:lumMod val="50000"/>
                  <a:lumOff val="50000"/>
                </a:schemeClr>
              </a:solidFill>
              <a:latin typeface="나눔스퀘어 네오 Light" panose="00000400000000000000" pitchFamily="2" charset="-127"/>
              <a:ea typeface="나눔스퀘어 네오 Light" panose="00000400000000000000" pitchFamily="2" charset="-127"/>
            </a:endParaRPr>
          </a:p>
          <a:p>
            <a:pPr algn="ctr"/>
            <a:r>
              <a:rPr lang="en-US" altLang="ko-KR" sz="28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Gyeonggido</a:t>
            </a:r>
            <a:r>
              <a:rPr lang="en-US" altLang="ko-KR" sz="2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 Office of Education</a:t>
            </a:r>
          </a:p>
        </p:txBody>
      </p:sp>
      <p:pic>
        <p:nvPicPr>
          <p:cNvPr id="2" name="Picture 4" descr="http://www.cckorea.org/images/b05.jpg">
            <a:extLst>
              <a:ext uri="{FF2B5EF4-FFF2-40B4-BE49-F238E27FC236}">
                <a16:creationId xmlns:a16="http://schemas.microsoft.com/office/drawing/2014/main" id="{CB4E21AC-C1CA-8C48-E283-B107343FB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262" y="6321237"/>
            <a:ext cx="844550" cy="3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5920C5-DC48-E653-9080-ADCE9F963CB9}"/>
              </a:ext>
            </a:extLst>
          </p:cNvPr>
          <p:cNvSpPr txBox="1"/>
          <p:nvPr/>
        </p:nvSpPr>
        <p:spPr>
          <a:xfrm>
            <a:off x="2057191" y="6341023"/>
            <a:ext cx="59514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저작자를 밝히면 이용이 가능하지만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영리 목적으로 이용할 수 없으며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내용을 수정해서도 안 됩니다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08 </a:t>
            </a:r>
            <a:r>
              <a:rPr lang="ko-KR" altLang="en-US" dirty="0"/>
              <a:t>적외선 센서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1. 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적외선 센서 이해하기</a:t>
            </a:r>
            <a:endParaRPr lang="en-US" altLang="ko-K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ko-KR" dirty="0"/>
              <a:t>2. </a:t>
            </a:r>
            <a:r>
              <a:rPr lang="ko-KR" altLang="en-US" dirty="0"/>
              <a:t>적외선 센서 활용하기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741865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적외선 센서 이해하기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8.1] </a:t>
            </a:r>
            <a:r>
              <a:rPr lang="ko-KR" altLang="en-US" dirty="0"/>
              <a:t>적외선 센서로 장애물 피하기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1. </a:t>
            </a:r>
            <a:r>
              <a:rPr lang="ko-KR" altLang="en-US" dirty="0"/>
              <a:t>루프 블록 배치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8665" y="3356992"/>
            <a:ext cx="3266667" cy="22857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972000" y="1844824"/>
            <a:ext cx="3600000" cy="504000"/>
          </a:xfrm>
          <a:prstGeom prst="rect">
            <a:avLst/>
          </a:prstGeom>
          <a:noFill/>
          <a:ln w="19050">
            <a:solidFill>
              <a:srgbClr val="53548A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/>
              <a:t>프로젝트</a:t>
            </a:r>
            <a:r>
              <a:rPr lang="en-US" altLang="ko-KR"/>
              <a:t>: example8.1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0" y="1844824"/>
            <a:ext cx="3600000" cy="504000"/>
          </a:xfrm>
          <a:prstGeom prst="rect">
            <a:avLst/>
          </a:prstGeom>
          <a:noFill/>
          <a:ln w="19050">
            <a:solidFill>
              <a:srgbClr val="53548A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/>
              <a:t>프로그램</a:t>
            </a:r>
            <a:r>
              <a:rPr lang="en-US" altLang="ko-KR" dirty="0"/>
              <a:t>: </a:t>
            </a:r>
            <a:r>
              <a:rPr lang="en-US" altLang="ko-KR" dirty="0" err="1"/>
              <a:t>ProximityAvoid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61208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적외선 센서 이해하기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8.1] </a:t>
            </a:r>
            <a:r>
              <a:rPr lang="ko-KR" altLang="en-US" dirty="0"/>
              <a:t>적외선 센서로 장애물 피하기</a:t>
            </a:r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2. </a:t>
            </a:r>
            <a:r>
              <a:rPr lang="ko-KR" altLang="en-US" dirty="0" err="1"/>
              <a:t>조향모드</a:t>
            </a:r>
            <a:r>
              <a:rPr lang="ko-KR" altLang="en-US" dirty="0"/>
              <a:t> 주행 블록 배치</a:t>
            </a:r>
            <a:endParaRPr lang="en-US" altLang="ko-KR" dirty="0"/>
          </a:p>
          <a:p>
            <a:pPr lvl="2"/>
            <a:r>
              <a:rPr lang="ko-KR" altLang="en-US" dirty="0"/>
              <a:t>모드</a:t>
            </a:r>
            <a:r>
              <a:rPr lang="en-US" altLang="ko-KR" dirty="0"/>
              <a:t>: </a:t>
            </a:r>
            <a:r>
              <a:rPr lang="ko-KR" altLang="en-US" dirty="0"/>
              <a:t>켜짐</a:t>
            </a:r>
            <a:endParaRPr lang="en-US" altLang="ko-KR" dirty="0"/>
          </a:p>
          <a:p>
            <a:pPr lvl="2"/>
            <a:r>
              <a:rPr lang="ko-KR" altLang="en-US" dirty="0"/>
              <a:t>파워</a:t>
            </a:r>
            <a:r>
              <a:rPr lang="en-US" altLang="ko-KR" dirty="0"/>
              <a:t>: 50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4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8787" y="2370477"/>
            <a:ext cx="3735581" cy="41345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4497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적외선 센서 이해하기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8.1] </a:t>
            </a:r>
            <a:r>
              <a:rPr lang="ko-KR" altLang="en-US" dirty="0"/>
              <a:t>적외선 센서로 장애물 피하기</a:t>
            </a:r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3. </a:t>
            </a:r>
            <a:r>
              <a:rPr lang="ko-KR" altLang="en-US" dirty="0"/>
              <a:t>스위치 블록 배치</a:t>
            </a:r>
            <a:endParaRPr lang="en-US" altLang="ko-KR" dirty="0"/>
          </a:p>
          <a:p>
            <a:pPr lvl="2"/>
            <a:r>
              <a:rPr lang="ko-KR" altLang="en-US" dirty="0"/>
              <a:t>모드</a:t>
            </a:r>
            <a:r>
              <a:rPr lang="en-US" altLang="ko-KR" dirty="0"/>
              <a:t>: </a:t>
            </a:r>
            <a:r>
              <a:rPr lang="ko-KR" altLang="en-US" dirty="0"/>
              <a:t>적외선 센서 </a:t>
            </a:r>
            <a:r>
              <a:rPr lang="en-US" altLang="ko-KR" dirty="0"/>
              <a:t>&gt; </a:t>
            </a:r>
            <a:r>
              <a:rPr lang="ko-KR" altLang="en-US" dirty="0"/>
              <a:t>비교 </a:t>
            </a:r>
            <a:r>
              <a:rPr lang="en-US" altLang="ko-KR" dirty="0"/>
              <a:t>&gt; </a:t>
            </a:r>
            <a:r>
              <a:rPr lang="ko-KR" altLang="en-US" dirty="0"/>
              <a:t>근접감지모드</a:t>
            </a:r>
            <a:endParaRPr lang="en-US" altLang="ko-KR" dirty="0"/>
          </a:p>
          <a:p>
            <a:pPr lvl="2"/>
            <a:r>
              <a:rPr lang="ko-KR" altLang="en-US" dirty="0"/>
              <a:t>비교 유형</a:t>
            </a:r>
            <a:r>
              <a:rPr lang="en-US" altLang="ko-KR" dirty="0"/>
              <a:t>: 4</a:t>
            </a:r>
          </a:p>
          <a:p>
            <a:pPr lvl="2"/>
            <a:r>
              <a:rPr lang="ko-KR" altLang="en-US" dirty="0" err="1"/>
              <a:t>경곗값</a:t>
            </a:r>
            <a:r>
              <a:rPr lang="en-US" altLang="ko-KR" dirty="0"/>
              <a:t>: 70</a:t>
            </a:r>
          </a:p>
          <a:p>
            <a:pPr lvl="2"/>
            <a:endParaRPr lang="en-US" altLang="ko-KR" dirty="0"/>
          </a:p>
          <a:p>
            <a:pPr lvl="2"/>
            <a:endParaRPr lang="en-US" altLang="ko-KR" dirty="0"/>
          </a:p>
          <a:p>
            <a:pPr lvl="2"/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5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1880" y="3021250"/>
            <a:ext cx="5078942" cy="30949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73670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적외선 센서 이해하기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8.1] </a:t>
            </a:r>
            <a:r>
              <a:rPr lang="ko-KR" altLang="en-US" dirty="0"/>
              <a:t>적외선 센서로 장애물 피하기</a:t>
            </a:r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4. </a:t>
            </a:r>
            <a:r>
              <a:rPr lang="ko-KR" altLang="en-US" dirty="0" err="1"/>
              <a:t>조향모드</a:t>
            </a:r>
            <a:r>
              <a:rPr lang="ko-KR" altLang="en-US" dirty="0"/>
              <a:t> 주행 블록 배치</a:t>
            </a:r>
            <a:endParaRPr lang="en-US" altLang="ko-KR" dirty="0"/>
          </a:p>
          <a:p>
            <a:pPr lvl="2"/>
            <a:r>
              <a:rPr lang="ko-KR" altLang="en-US" dirty="0"/>
              <a:t>모드</a:t>
            </a:r>
            <a:r>
              <a:rPr lang="en-US" altLang="ko-KR" dirty="0"/>
              <a:t>: </a:t>
            </a:r>
            <a:r>
              <a:rPr lang="ko-KR" altLang="en-US" dirty="0" err="1"/>
              <a:t>회전수</a:t>
            </a:r>
            <a:endParaRPr lang="en-US" altLang="ko-KR" dirty="0"/>
          </a:p>
          <a:p>
            <a:pPr lvl="2"/>
            <a:r>
              <a:rPr lang="ko-KR" altLang="en-US" dirty="0" err="1"/>
              <a:t>조향</a:t>
            </a:r>
            <a:r>
              <a:rPr lang="en-US" altLang="ko-KR" dirty="0"/>
              <a:t>: 100</a:t>
            </a:r>
          </a:p>
          <a:p>
            <a:pPr lvl="2"/>
            <a:r>
              <a:rPr lang="ko-KR" altLang="en-US" dirty="0"/>
              <a:t>파워</a:t>
            </a:r>
            <a:r>
              <a:rPr lang="en-US" altLang="ko-KR" dirty="0"/>
              <a:t>: 50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6</a:t>
            </a:fld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3008898"/>
            <a:ext cx="5325174" cy="31503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4702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적외선 센서 이해하기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적외선 센서 기능</a:t>
            </a:r>
            <a:endParaRPr lang="en-US" altLang="ko-KR" dirty="0"/>
          </a:p>
          <a:p>
            <a:pPr lvl="1"/>
            <a:r>
              <a:rPr lang="ko-KR" altLang="en-US" dirty="0"/>
              <a:t>장애물과의 거리 감지</a:t>
            </a:r>
            <a:endParaRPr lang="en-US" altLang="ko-KR" dirty="0"/>
          </a:p>
          <a:p>
            <a:pPr lvl="1"/>
            <a:r>
              <a:rPr lang="ko-KR" altLang="en-US" dirty="0" err="1"/>
              <a:t>비콘의</a:t>
            </a:r>
            <a:r>
              <a:rPr lang="ko-KR" altLang="en-US" dirty="0"/>
              <a:t> 방향 감지</a:t>
            </a:r>
            <a:endParaRPr lang="en-US" altLang="ko-KR" dirty="0"/>
          </a:p>
          <a:p>
            <a:pPr lvl="1"/>
            <a:r>
              <a:rPr lang="ko-KR" altLang="en-US" dirty="0" err="1"/>
              <a:t>비콘과의</a:t>
            </a:r>
            <a:r>
              <a:rPr lang="ko-KR" altLang="en-US" dirty="0"/>
              <a:t> 거리 감지</a:t>
            </a:r>
            <a:endParaRPr lang="en-US" altLang="ko-KR" dirty="0"/>
          </a:p>
          <a:p>
            <a:pPr lvl="1"/>
            <a:r>
              <a:rPr lang="ko-KR" altLang="en-US" dirty="0" err="1"/>
              <a:t>비콘의</a:t>
            </a:r>
            <a:r>
              <a:rPr lang="ko-KR" altLang="en-US" dirty="0"/>
              <a:t> 버튼 감지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7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1513803"/>
            <a:ext cx="3528392" cy="479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8049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적외선 센서 이해하기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적외선 센서 기능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8</a:t>
            </a:fld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971600" y="1904635"/>
            <a:ext cx="65527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적외선 센서는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</a:p>
          <a:p>
            <a:pPr marL="0" lvl="1"/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적외선 발광 후 </a:t>
            </a:r>
            <a:r>
              <a:rPr lang="ko-KR" altLang="en-US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반사된 광량</a:t>
            </a:r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 측정하여 물체와의 거리를 계산</a:t>
            </a:r>
            <a:endParaRPr lang="en-US" altLang="ko-KR" sz="20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marL="0" lvl="1"/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감지 가능 거리는 최대 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70cm)</a:t>
            </a:r>
          </a:p>
          <a:p>
            <a:pPr marL="0" lvl="1"/>
            <a:endParaRPr lang="en-US" altLang="ko-KR" sz="20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marL="0" lvl="1"/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적외선 센서의 단점은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</a:p>
          <a:p>
            <a:pPr marL="0" lvl="2"/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흰색과 검은색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낮과 밤에 따라 거리를 다르게 감지</a:t>
            </a:r>
            <a:endParaRPr lang="en-US" altLang="ko-KR" sz="20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35596" y="4514344"/>
            <a:ext cx="65527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초음파 센서는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</a:p>
          <a:p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초음파가 물체에 부딪혀 </a:t>
            </a:r>
            <a:r>
              <a:rPr lang="ko-KR" altLang="en-US" sz="20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돌아오는 시간</a:t>
            </a:r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으로 거리를 계산</a:t>
            </a:r>
            <a:endParaRPr lang="en-US" altLang="ko-KR" sz="20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감지 가능 거리는 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3~250cm)</a:t>
            </a:r>
          </a:p>
          <a:p>
            <a:endParaRPr lang="ko-KR" altLang="en-US" sz="20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초음파 센서의 장점은</a:t>
            </a:r>
            <a:r>
              <a:rPr lang="en-US" altLang="ko-KR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</a:p>
          <a:p>
            <a:r>
              <a:rPr lang="ko-KR" altLang="en-US" sz="2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주변 광량이나 물체의 색에 영향을 받지 않음</a:t>
            </a:r>
            <a:endParaRPr lang="en-US" altLang="ko-KR" sz="20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0660" y="4783458"/>
            <a:ext cx="1649788" cy="140076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6716" y="2173749"/>
            <a:ext cx="1649788" cy="1400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59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적외선 센서 이해하기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루프 </a:t>
            </a:r>
            <a:r>
              <a:rPr lang="en-US" altLang="ko-KR" dirty="0"/>
              <a:t>/ </a:t>
            </a:r>
            <a:r>
              <a:rPr lang="ko-KR" altLang="en-US" dirty="0"/>
              <a:t>스위치 블록에서 선택할 수 있는 적외선 센서 비교 모드</a:t>
            </a:r>
            <a:endParaRPr lang="en-US" altLang="ko-KR" dirty="0"/>
          </a:p>
          <a:p>
            <a:pPr lvl="1"/>
            <a:r>
              <a:rPr lang="ko-KR" altLang="en-US" dirty="0"/>
              <a:t>근접 감지</a:t>
            </a:r>
            <a:endParaRPr lang="en-US" altLang="ko-KR" dirty="0"/>
          </a:p>
          <a:p>
            <a:pPr lvl="1"/>
            <a:r>
              <a:rPr lang="ko-KR" alt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비콘</a:t>
            </a:r>
            <a:r>
              <a: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방향</a:t>
            </a:r>
            <a:endParaRPr lang="en-US" altLang="ko-K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ko-KR" altLang="en-US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비콘</a:t>
            </a:r>
            <a:r>
              <a: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신호 강도</a:t>
            </a:r>
            <a:endParaRPr lang="en-US" altLang="ko-KR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1"/>
            <a:r>
              <a:rPr lang="ko-KR" alt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원격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9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3808" y="3212976"/>
            <a:ext cx="5283281" cy="28322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175092" y="6237312"/>
            <a:ext cx="508023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05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스위치 블록은 </a:t>
            </a:r>
            <a:r>
              <a:rPr lang="en-US" altLang="ko-KR" sz="105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‘</a:t>
            </a:r>
            <a:r>
              <a:rPr lang="ko-KR" altLang="en-US" sz="105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측정</a:t>
            </a:r>
            <a:r>
              <a:rPr lang="en-US" altLang="ko-KR" sz="105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’</a:t>
            </a:r>
            <a:r>
              <a:rPr lang="ko-KR" altLang="en-US" sz="105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과 </a:t>
            </a:r>
            <a:r>
              <a:rPr lang="en-US" altLang="ko-KR" sz="105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‘</a:t>
            </a:r>
            <a:r>
              <a:rPr lang="ko-KR" altLang="en-US" sz="105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비교</a:t>
            </a:r>
            <a:r>
              <a:rPr lang="en-US" altLang="ko-KR" sz="105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’</a:t>
            </a:r>
            <a:r>
              <a:rPr lang="ko-KR" altLang="en-US" sz="105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모드로 나눠져 있지만</a:t>
            </a:r>
            <a:r>
              <a:rPr lang="en-US" altLang="ko-KR" sz="105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105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루프 블록에는 비교 모드 관련 항목만 나타남</a:t>
            </a:r>
          </a:p>
        </p:txBody>
      </p:sp>
    </p:spTree>
    <p:extLst>
      <p:ext uri="{BB962C8B-B14F-4D97-AF65-F5344CB8AC3E}">
        <p14:creationId xmlns:p14="http://schemas.microsoft.com/office/powerpoint/2010/main" val="1103372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적외선 센서 이해하기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비교 모드의 </a:t>
            </a:r>
            <a:r>
              <a:rPr lang="en-US" altLang="ko-KR" dirty="0"/>
              <a:t>‘</a:t>
            </a:r>
            <a:r>
              <a:rPr lang="ko-KR" altLang="en-US" dirty="0"/>
              <a:t>근접 감지</a:t>
            </a:r>
            <a:r>
              <a:rPr lang="en-US" altLang="ko-KR" dirty="0"/>
              <a:t>’</a:t>
            </a:r>
            <a:r>
              <a:rPr lang="ko-KR" altLang="en-US" dirty="0"/>
              <a:t>를 선택하면</a:t>
            </a:r>
            <a:endParaRPr lang="en-US" altLang="ko-KR" dirty="0"/>
          </a:p>
          <a:p>
            <a:pPr lvl="1"/>
            <a:r>
              <a:rPr lang="ko-KR" altLang="en-US" dirty="0"/>
              <a:t>전방에 있는 물체와의 거리에 따라</a:t>
            </a:r>
            <a:r>
              <a:rPr lang="en-US" altLang="ko-KR" dirty="0"/>
              <a:t>,</a:t>
            </a:r>
          </a:p>
          <a:p>
            <a:pPr lvl="2"/>
            <a:r>
              <a:rPr lang="ko-KR" altLang="en-US" dirty="0"/>
              <a:t>대기 블록은</a:t>
            </a:r>
            <a:r>
              <a:rPr lang="en-US" altLang="ko-KR" dirty="0"/>
              <a:t> </a:t>
            </a:r>
            <a:r>
              <a:rPr lang="ko-KR" altLang="en-US" dirty="0"/>
              <a:t>대기 종료 결정</a:t>
            </a:r>
            <a:endParaRPr lang="en-US" altLang="ko-KR" dirty="0"/>
          </a:p>
          <a:p>
            <a:pPr lvl="2"/>
            <a:r>
              <a:rPr lang="ko-KR" altLang="en-US" dirty="0"/>
              <a:t>루프 블록은</a:t>
            </a:r>
            <a:r>
              <a:rPr lang="en-US" altLang="ko-KR" dirty="0"/>
              <a:t> </a:t>
            </a:r>
            <a:r>
              <a:rPr lang="ko-KR" altLang="en-US" dirty="0"/>
              <a:t>반복 종료 결정</a:t>
            </a:r>
            <a:endParaRPr lang="en-US" altLang="ko-KR" dirty="0"/>
          </a:p>
          <a:p>
            <a:pPr lvl="2"/>
            <a:r>
              <a:rPr lang="ko-KR" altLang="en-US" dirty="0"/>
              <a:t>스위치 블록은</a:t>
            </a:r>
            <a:r>
              <a:rPr lang="en-US" altLang="ko-KR" dirty="0"/>
              <a:t> </a:t>
            </a:r>
            <a:r>
              <a:rPr lang="ko-KR" altLang="en-US" dirty="0"/>
              <a:t>실행 케이스 결정</a:t>
            </a:r>
            <a:endParaRPr lang="en-US" altLang="ko-KR" dirty="0"/>
          </a:p>
          <a:p>
            <a:pPr lvl="1"/>
            <a:r>
              <a:rPr lang="ko-KR" altLang="en-US" dirty="0"/>
              <a:t>값 범위</a:t>
            </a:r>
            <a:endParaRPr lang="en-US" altLang="ko-KR" dirty="0"/>
          </a:p>
          <a:p>
            <a:pPr lvl="2"/>
            <a:r>
              <a:rPr lang="en-US" altLang="ko-KR" dirty="0"/>
              <a:t>0(</a:t>
            </a:r>
            <a:r>
              <a:rPr lang="ko-KR" altLang="en-US" dirty="0"/>
              <a:t>가깝다</a:t>
            </a:r>
            <a:r>
              <a:rPr lang="en-US" altLang="ko-KR" dirty="0"/>
              <a:t>) ~ 100(</a:t>
            </a:r>
            <a:r>
              <a:rPr lang="ko-KR" altLang="en-US" dirty="0"/>
              <a:t>멀다</a:t>
            </a:r>
            <a:r>
              <a:rPr lang="en-US" altLang="ko-KR" dirty="0"/>
              <a:t>)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5689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적외선 센서 이해하기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비교</a:t>
            </a:r>
            <a:r>
              <a:rPr lang="en-US" altLang="ko-KR" dirty="0"/>
              <a:t> </a:t>
            </a:r>
            <a:r>
              <a:rPr lang="ko-KR" altLang="en-US" dirty="0"/>
              <a:t>모드의 </a:t>
            </a:r>
            <a:r>
              <a:rPr lang="en-US" altLang="ko-KR" dirty="0"/>
              <a:t>‘</a:t>
            </a:r>
            <a:r>
              <a:rPr lang="ko-KR" altLang="en-US" dirty="0"/>
              <a:t>원격</a:t>
            </a:r>
            <a:r>
              <a:rPr lang="en-US" altLang="ko-KR" dirty="0"/>
              <a:t>’</a:t>
            </a:r>
            <a:r>
              <a:rPr lang="ko-KR" altLang="en-US" dirty="0"/>
              <a:t>을 선택하면</a:t>
            </a:r>
            <a:endParaRPr lang="en-US" altLang="ko-KR" dirty="0"/>
          </a:p>
          <a:p>
            <a:pPr lvl="1"/>
            <a:r>
              <a:rPr lang="ko-KR" altLang="en-US" dirty="0" err="1"/>
              <a:t>비콘의</a:t>
            </a:r>
            <a:r>
              <a:rPr lang="ko-KR" altLang="en-US" dirty="0"/>
              <a:t> 클릭한 버튼에 따라</a:t>
            </a:r>
            <a:r>
              <a:rPr lang="en-US" altLang="ko-KR" dirty="0"/>
              <a:t>,</a:t>
            </a:r>
          </a:p>
          <a:p>
            <a:pPr lvl="2"/>
            <a:r>
              <a:rPr lang="ko-KR" altLang="en-US" dirty="0"/>
              <a:t>대기 블록은</a:t>
            </a:r>
            <a:r>
              <a:rPr lang="en-US" altLang="ko-KR" dirty="0"/>
              <a:t> </a:t>
            </a:r>
            <a:r>
              <a:rPr lang="ko-KR" altLang="en-US" dirty="0"/>
              <a:t>대기 종료 결정</a:t>
            </a:r>
            <a:endParaRPr lang="en-US" altLang="ko-KR" dirty="0"/>
          </a:p>
          <a:p>
            <a:pPr lvl="2"/>
            <a:r>
              <a:rPr lang="ko-KR" altLang="en-US" dirty="0"/>
              <a:t>루프 블록은</a:t>
            </a:r>
            <a:r>
              <a:rPr lang="en-US" altLang="ko-KR" dirty="0"/>
              <a:t> </a:t>
            </a:r>
            <a:r>
              <a:rPr lang="ko-KR" altLang="en-US" dirty="0"/>
              <a:t>반복 종료 결정</a:t>
            </a:r>
            <a:endParaRPr lang="en-US" altLang="ko-KR" dirty="0"/>
          </a:p>
          <a:p>
            <a:pPr lvl="2"/>
            <a:r>
              <a:rPr lang="ko-KR" altLang="en-US" dirty="0"/>
              <a:t>스위치 블록은</a:t>
            </a:r>
            <a:r>
              <a:rPr lang="en-US" altLang="ko-KR" dirty="0"/>
              <a:t> </a:t>
            </a:r>
            <a:r>
              <a:rPr lang="ko-KR" altLang="en-US" dirty="0"/>
              <a:t>실행 </a:t>
            </a:r>
            <a:r>
              <a:rPr lang="ko-KR" altLang="en-US"/>
              <a:t>케이스 결정</a:t>
            </a:r>
            <a:endParaRPr lang="en-US" altLang="ko-KR" dirty="0"/>
          </a:p>
          <a:p>
            <a:pPr lvl="1"/>
            <a:r>
              <a:rPr lang="ko-KR" altLang="en-US" dirty="0"/>
              <a:t>값 종류</a:t>
            </a:r>
            <a:r>
              <a:rPr lang="en-US" altLang="ko-KR" dirty="0"/>
              <a:t>(</a:t>
            </a:r>
            <a:r>
              <a:rPr lang="ko-KR" altLang="en-US" dirty="0"/>
              <a:t>버튼 </a:t>
            </a:r>
            <a:r>
              <a:rPr lang="en-US" altLang="ko-KR" dirty="0"/>
              <a:t>ID)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11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905" y="3861048"/>
            <a:ext cx="6076190" cy="2552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7602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적외선 센서 이해하기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원격 모드</a:t>
            </a:r>
            <a:endParaRPr lang="en-US" altLang="ko-KR" dirty="0"/>
          </a:p>
          <a:p>
            <a:pPr lvl="1"/>
            <a:r>
              <a:rPr lang="ko-KR" altLang="en-US" dirty="0" err="1"/>
              <a:t>비콘</a:t>
            </a:r>
            <a:r>
              <a:rPr lang="ko-KR" altLang="en-US" dirty="0"/>
              <a:t> 버튼 역할의 재정의 필요성</a:t>
            </a:r>
            <a:endParaRPr lang="en-US" altLang="ko-KR" dirty="0"/>
          </a:p>
          <a:p>
            <a:pPr lvl="2"/>
            <a:r>
              <a:rPr lang="ko-KR" altLang="en-US" dirty="0" err="1"/>
              <a:t>비콘의</a:t>
            </a:r>
            <a:r>
              <a:rPr lang="ko-KR" altLang="en-US" dirty="0"/>
              <a:t> 버튼은 배치 뿐만 아니라 각 버튼의 역할도 좌</a:t>
            </a:r>
            <a:r>
              <a:rPr lang="en-US" altLang="ko-KR" dirty="0"/>
              <a:t>·</a:t>
            </a:r>
            <a:r>
              <a:rPr lang="ko-KR" altLang="en-US" dirty="0"/>
              <a:t>우 구동 바퀴가 독립적으로 회전하는 </a:t>
            </a:r>
            <a:r>
              <a:rPr lang="ko-KR" altLang="en-US" dirty="0" err="1"/>
              <a:t>탱크형</a:t>
            </a:r>
            <a:r>
              <a:rPr lang="ko-KR" altLang="en-US" dirty="0"/>
              <a:t> 로봇에 적합하게 만들어져 있음</a:t>
            </a:r>
            <a:endParaRPr lang="en-US" altLang="ko-KR" dirty="0"/>
          </a:p>
          <a:p>
            <a:pPr lvl="2"/>
            <a:r>
              <a:rPr lang="ko-KR" altLang="en-US" dirty="0"/>
              <a:t>따라서</a:t>
            </a:r>
            <a:r>
              <a:rPr lang="en-US" altLang="ko-KR" dirty="0"/>
              <a:t>, </a:t>
            </a:r>
            <a:r>
              <a:rPr lang="ko-KR" altLang="en-US" dirty="0"/>
              <a:t>일반적인 자동차와 같은 </a:t>
            </a:r>
            <a:r>
              <a:rPr lang="en-US" altLang="ko-KR" dirty="0"/>
              <a:t>‘</a:t>
            </a:r>
            <a:r>
              <a:rPr lang="ko-KR" altLang="en-US" dirty="0" err="1"/>
              <a:t>후륜</a:t>
            </a:r>
            <a:r>
              <a:rPr lang="ko-KR" altLang="en-US" dirty="0"/>
              <a:t> 구동 </a:t>
            </a:r>
            <a:r>
              <a:rPr lang="en-US" altLang="ko-KR" dirty="0"/>
              <a:t>+ </a:t>
            </a:r>
            <a:r>
              <a:rPr lang="ko-KR" altLang="en-US" dirty="0"/>
              <a:t>전륜 </a:t>
            </a:r>
            <a:r>
              <a:rPr lang="ko-KR" altLang="en-US" dirty="0" err="1"/>
              <a:t>조향</a:t>
            </a:r>
            <a:r>
              <a:rPr lang="en-US" altLang="ko-KR" dirty="0"/>
              <a:t>’ </a:t>
            </a:r>
            <a:r>
              <a:rPr lang="ko-KR" altLang="en-US" dirty="0"/>
              <a:t>방식으로 만든 로봇이나</a:t>
            </a:r>
            <a:r>
              <a:rPr lang="en-US" altLang="ko-KR" dirty="0"/>
              <a:t>, </a:t>
            </a:r>
            <a:r>
              <a:rPr lang="ko-KR" altLang="en-US" dirty="0"/>
              <a:t>사용자의 필요에 따라 각 버튼의 역할을 재정의할 필요가 있음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12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136" y="4489667"/>
            <a:ext cx="2391338" cy="1745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4858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08 </a:t>
            </a:r>
            <a:r>
              <a:rPr lang="ko-KR" altLang="en-US" dirty="0"/>
              <a:t>적외선 센서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적외선 센서 이해하기</a:t>
            </a:r>
            <a:endParaRPr lang="en-US" altLang="ko-KR" dirty="0"/>
          </a:p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2. 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적외선 센서 활용하기</a:t>
            </a:r>
            <a:endParaRPr lang="en-US" altLang="ko-K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87186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적외선 센서 활용하기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8.2] </a:t>
            </a:r>
            <a:r>
              <a:rPr lang="ko-KR" altLang="en-US" dirty="0" err="1"/>
              <a:t>비콘</a:t>
            </a:r>
            <a:r>
              <a:rPr lang="ko-KR" altLang="en-US" dirty="0"/>
              <a:t> 버튼 역할 바꾸기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1. </a:t>
            </a:r>
            <a:r>
              <a:rPr lang="ko-KR" altLang="en-US" dirty="0"/>
              <a:t>루프 블록 배치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14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8665" y="3356992"/>
            <a:ext cx="3266667" cy="22857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972000" y="1844824"/>
            <a:ext cx="3600000" cy="504000"/>
          </a:xfrm>
          <a:prstGeom prst="rect">
            <a:avLst/>
          </a:prstGeom>
          <a:noFill/>
          <a:ln w="19050">
            <a:solidFill>
              <a:srgbClr val="53548A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/>
              <a:t>프로젝트</a:t>
            </a:r>
            <a:r>
              <a:rPr lang="en-US" altLang="ko-KR" dirty="0"/>
              <a:t>: example8.2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572000" y="1844824"/>
            <a:ext cx="3600000" cy="504000"/>
          </a:xfrm>
          <a:prstGeom prst="rect">
            <a:avLst/>
          </a:prstGeom>
          <a:noFill/>
          <a:ln w="19050">
            <a:solidFill>
              <a:srgbClr val="53548A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/>
              <a:t>프로그램</a:t>
            </a:r>
            <a:r>
              <a:rPr lang="en-US" altLang="ko-KR" dirty="0"/>
              <a:t>: </a:t>
            </a:r>
            <a:r>
              <a:rPr lang="en-US" altLang="ko-KR" dirty="0" err="1"/>
              <a:t>CustomRemote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056067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적외선 센서 활용하기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8.2] </a:t>
            </a:r>
            <a:r>
              <a:rPr lang="ko-KR" altLang="en-US" dirty="0" err="1"/>
              <a:t>비콘</a:t>
            </a:r>
            <a:r>
              <a:rPr lang="ko-KR" altLang="en-US" dirty="0"/>
              <a:t> 버튼 역할 바꾸기</a:t>
            </a:r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2. </a:t>
            </a:r>
            <a:r>
              <a:rPr lang="ko-KR" altLang="en-US" dirty="0"/>
              <a:t>스위치 블록 배치</a:t>
            </a:r>
            <a:endParaRPr lang="en-US" altLang="ko-KR" dirty="0"/>
          </a:p>
          <a:p>
            <a:pPr lvl="2"/>
            <a:r>
              <a:rPr lang="ko-KR" altLang="en-US" dirty="0"/>
              <a:t>모드</a:t>
            </a:r>
            <a:r>
              <a:rPr lang="en-US" altLang="ko-KR" dirty="0"/>
              <a:t>: </a:t>
            </a:r>
            <a:r>
              <a:rPr lang="ko-KR" altLang="en-US" dirty="0"/>
              <a:t>적외선 센서 </a:t>
            </a:r>
            <a:r>
              <a:rPr lang="en-US" altLang="ko-KR" dirty="0"/>
              <a:t>&gt; </a:t>
            </a:r>
            <a:r>
              <a:rPr lang="ko-KR" altLang="en-US" dirty="0"/>
              <a:t>측정 </a:t>
            </a:r>
            <a:r>
              <a:rPr lang="en-US" altLang="ko-KR" dirty="0"/>
              <a:t>&gt; </a:t>
            </a:r>
            <a:r>
              <a:rPr lang="ko-KR" altLang="en-US" dirty="0"/>
              <a:t>원격</a:t>
            </a:r>
            <a:endParaRPr lang="en-US" altLang="ko-KR" dirty="0"/>
          </a:p>
          <a:p>
            <a:pPr lvl="2"/>
            <a:r>
              <a:rPr lang="ko-KR" altLang="en-US" dirty="0"/>
              <a:t>채널</a:t>
            </a:r>
            <a:r>
              <a:rPr lang="en-US" altLang="ko-KR" dirty="0"/>
              <a:t>: 1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15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0872" y="2734798"/>
            <a:ext cx="4618080" cy="36073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7970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적외선 센서 활용하기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8.2] </a:t>
            </a:r>
            <a:r>
              <a:rPr lang="ko-KR" altLang="en-US" dirty="0" err="1"/>
              <a:t>비콘</a:t>
            </a:r>
            <a:r>
              <a:rPr lang="ko-KR" altLang="en-US" dirty="0"/>
              <a:t> 버튼 역할 바꾸기</a:t>
            </a:r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3. </a:t>
            </a:r>
            <a:r>
              <a:rPr lang="ko-KR" altLang="en-US" dirty="0"/>
              <a:t>스위치 블록 케이스 추가 및 </a:t>
            </a:r>
            <a:r>
              <a:rPr lang="ko-KR" altLang="en-US" dirty="0" err="1"/>
              <a:t>조향모드</a:t>
            </a:r>
            <a:r>
              <a:rPr lang="ko-KR" altLang="en-US" dirty="0"/>
              <a:t> 주행 블록 배치</a:t>
            </a:r>
            <a:endParaRPr lang="en-US" altLang="ko-KR" dirty="0"/>
          </a:p>
          <a:p>
            <a:pPr lvl="2"/>
            <a:r>
              <a:rPr lang="ko-KR" altLang="en-US" dirty="0"/>
              <a:t>케이스 </a:t>
            </a:r>
            <a:r>
              <a:rPr lang="en-US" altLang="ko-KR" dirty="0"/>
              <a:t>5</a:t>
            </a:r>
            <a:r>
              <a:rPr lang="ko-KR" altLang="en-US" dirty="0"/>
              <a:t>개 추가</a:t>
            </a:r>
            <a:endParaRPr lang="en-US" altLang="ko-KR" dirty="0"/>
          </a:p>
          <a:p>
            <a:pPr lvl="2"/>
            <a:r>
              <a:rPr lang="ko-KR" altLang="en-US" dirty="0"/>
              <a:t>버튼 </a:t>
            </a:r>
            <a:r>
              <a:rPr lang="en-US" altLang="ko-KR" dirty="0"/>
              <a:t>ID 5, 1, 3, 2, 4, 8, 0</a:t>
            </a:r>
            <a:r>
              <a:rPr lang="ko-KR" altLang="en-US" dirty="0"/>
              <a:t>번 재정의</a:t>
            </a:r>
            <a:endParaRPr lang="en-US" altLang="ko-KR" dirty="0"/>
          </a:p>
          <a:p>
            <a:pPr lvl="2"/>
            <a:r>
              <a:rPr lang="ko-KR" altLang="en-US" dirty="0"/>
              <a:t>꺼짐 모드 주행 블록이 있는 케이스를 기본 케이스로 지정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16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29544" y="3789040"/>
            <a:ext cx="8257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필요에 따라서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</a:p>
          <a:p>
            <a:pPr algn="ctr"/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위 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7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개의 버튼 클릭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외에 다른 버튼 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ID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도 추가할 수 있음</a:t>
            </a:r>
          </a:p>
        </p:txBody>
      </p:sp>
    </p:spTree>
    <p:extLst>
      <p:ext uri="{BB962C8B-B14F-4D97-AF65-F5344CB8AC3E}">
        <p14:creationId xmlns:p14="http://schemas.microsoft.com/office/powerpoint/2010/main" val="4176064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적외선 센서 활용하기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8.3(</a:t>
            </a:r>
            <a:r>
              <a:rPr lang="ko-KR" altLang="en-US" dirty="0"/>
              <a:t>탐구</a:t>
            </a:r>
            <a:r>
              <a:rPr lang="en-US" altLang="ko-KR" dirty="0"/>
              <a:t>)] </a:t>
            </a:r>
            <a:r>
              <a:rPr lang="ko-KR" altLang="en-US" dirty="0"/>
              <a:t>두 가지 센서로 장애물 피하기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17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280" y="2996952"/>
            <a:ext cx="8717438" cy="27341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66765" y="3452479"/>
            <a:ext cx="59503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전진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299328" y="5794811"/>
            <a:ext cx="57419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반복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81692" y="3452479"/>
            <a:ext cx="1170513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근접 감지</a:t>
            </a:r>
            <a:r>
              <a:rPr lang="en-US" altLang="ko-KR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lang="ko-KR" altLang="en-US" dirty="0">
              <a:solidFill>
                <a:srgbClr val="C00000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71325" y="3144702"/>
            <a:ext cx="482504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Yes</a:t>
            </a:r>
            <a:endParaRPr lang="ko-KR" altLang="en-US" sz="1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88161" y="3797785"/>
            <a:ext cx="416012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No</a:t>
            </a:r>
            <a:endParaRPr lang="ko-KR" altLang="en-US" sz="1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96861" y="4541717"/>
            <a:ext cx="416012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No</a:t>
            </a:r>
            <a:endParaRPr lang="ko-KR" altLang="en-US" sz="1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39570" y="3928684"/>
            <a:ext cx="482504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altLang="ko-KR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Yes</a:t>
            </a:r>
            <a:endParaRPr lang="ko-KR" altLang="en-US" sz="1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17842" y="4647485"/>
            <a:ext cx="893193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현 상태</a:t>
            </a:r>
            <a:endParaRPr lang="en-US" altLang="ko-KR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유지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99988" y="4121160"/>
            <a:ext cx="155523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장애물과 충돌</a:t>
            </a:r>
            <a:r>
              <a:rPr lang="en-US" altLang="ko-KR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lang="ko-KR" altLang="en-US" dirty="0">
              <a:solidFill>
                <a:srgbClr val="C00000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42780" y="3660636"/>
            <a:ext cx="814647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후진 후</a:t>
            </a:r>
            <a:endParaRPr lang="en-US" altLang="ko-KR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우회전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87305" y="2996952"/>
            <a:ext cx="774572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우회전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2000" y="1844824"/>
            <a:ext cx="3600000" cy="504000"/>
          </a:xfrm>
          <a:prstGeom prst="rect">
            <a:avLst/>
          </a:prstGeom>
          <a:noFill/>
          <a:ln w="19050">
            <a:solidFill>
              <a:srgbClr val="53548A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/>
              <a:t>프로젝트</a:t>
            </a:r>
            <a:r>
              <a:rPr lang="en-US" altLang="ko-KR" dirty="0"/>
              <a:t>: example8.3(discovery)</a:t>
            </a:r>
            <a:endParaRPr lang="ko-KR" alt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4572000" y="1844824"/>
            <a:ext cx="3600000" cy="504000"/>
          </a:xfrm>
          <a:prstGeom prst="rect">
            <a:avLst/>
          </a:prstGeom>
          <a:noFill/>
          <a:ln w="19050">
            <a:solidFill>
              <a:srgbClr val="53548A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/>
              <a:t>프로그램</a:t>
            </a:r>
            <a:r>
              <a:rPr lang="en-US" altLang="ko-KR" dirty="0"/>
              <a:t>: Solution-8-1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0629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18</a:t>
            </a:fld>
            <a:endParaRPr lang="ko-KR" altLang="en-US"/>
          </a:p>
        </p:txBody>
      </p:sp>
      <p:graphicFrame>
        <p:nvGraphicFramePr>
          <p:cNvPr id="7" name="개체 6"/>
          <p:cNvGraphicFramePr>
            <a:graphicFrameLocks noChangeAspect="1"/>
          </p:cNvGraphicFramePr>
          <p:nvPr/>
        </p:nvGraphicFramePr>
        <p:xfrm>
          <a:off x="251520" y="2794000"/>
          <a:ext cx="236537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11517120" imgH="19809360" progId="Photoshop.Image.13">
                  <p:embed/>
                </p:oleObj>
              </mc:Choice>
              <mc:Fallback>
                <p:oleObj name="Image" r:id="rId2" imgW="11517120" imgH="19809360" progId="Photoshop.Image.13">
                  <p:embed/>
                  <p:pic>
                    <p:nvPicPr>
                      <p:cNvPr id="7" name="개체 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1520" y="2794000"/>
                        <a:ext cx="2365375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832" y="1331528"/>
            <a:ext cx="5199901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289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대장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2070</TotalTime>
  <Words>632</Words>
  <Application>Microsoft Office PowerPoint</Application>
  <PresentationFormat>화면 슬라이드 쇼(4:3)</PresentationFormat>
  <Paragraphs>152</Paragraphs>
  <Slides>18</Slides>
  <Notes>17</Notes>
  <HiddenSlides>0</HiddenSlides>
  <MMClips>0</MMClips>
  <ScaleCrop>false</ScaleCrop>
  <HeadingPairs>
    <vt:vector size="8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9" baseType="lpstr">
      <vt:lpstr>HY견명조</vt:lpstr>
      <vt:lpstr>YD2002</vt:lpstr>
      <vt:lpstr>나눔스퀘어 네오 Heavy</vt:lpstr>
      <vt:lpstr>나눔스퀘어 네오 Regular</vt:lpstr>
      <vt:lpstr>나눔스퀘어 네오 Light</vt:lpstr>
      <vt:lpstr>맑은 고딕</vt:lpstr>
      <vt:lpstr>메이플스토리</vt:lpstr>
      <vt:lpstr>Arial</vt:lpstr>
      <vt:lpstr>HY수평선B</vt:lpstr>
      <vt:lpstr>Office 테마</vt:lpstr>
      <vt:lpstr>Image</vt:lpstr>
      <vt:lpstr>PowerPoint 프레젠테이션</vt:lpstr>
      <vt:lpstr>08 적외선 센서</vt:lpstr>
      <vt:lpstr>1. 적외선 센서 이해하기</vt:lpstr>
      <vt:lpstr>1. 적외선 센서 이해하기</vt:lpstr>
      <vt:lpstr>1. 적외선 센서 이해하기</vt:lpstr>
      <vt:lpstr>1. 적외선 센서 이해하기</vt:lpstr>
      <vt:lpstr>1. 적외선 센서 이해하기</vt:lpstr>
      <vt:lpstr>1. 적외선 센서 이해하기</vt:lpstr>
      <vt:lpstr>1. 적외선 센서 이해하기</vt:lpstr>
      <vt:lpstr>1. 적외선 센서 이해하기</vt:lpstr>
      <vt:lpstr>1. 적외선 센서 이해하기</vt:lpstr>
      <vt:lpstr>1. 적외선 센서 이해하기</vt:lpstr>
      <vt:lpstr>08 적외선 센서</vt:lpstr>
      <vt:lpstr>2. 적외선 센서 활용하기</vt:lpstr>
      <vt:lpstr>2. 적외선 센서 활용하기</vt:lpstr>
      <vt:lpstr>2. 적외선 센서 활용하기</vt:lpstr>
      <vt:lpstr>2. 적외선 센서 활용하기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Sangwook Lee</dc:creator>
  <cp:lastModifiedBy>user</cp:lastModifiedBy>
  <cp:revision>83</cp:revision>
  <dcterms:created xsi:type="dcterms:W3CDTF">2020-11-27T06:00:28Z</dcterms:created>
  <dcterms:modified xsi:type="dcterms:W3CDTF">2024-07-20T05:51:40Z</dcterms:modified>
</cp:coreProperties>
</file>