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46"/>
  </p:notesMasterIdLst>
  <p:sldIdLst>
    <p:sldId id="582" r:id="rId2"/>
    <p:sldId id="519" r:id="rId3"/>
    <p:sldId id="536" r:id="rId4"/>
    <p:sldId id="537" r:id="rId5"/>
    <p:sldId id="538" r:id="rId6"/>
    <p:sldId id="539" r:id="rId7"/>
    <p:sldId id="540" r:id="rId8"/>
    <p:sldId id="541" r:id="rId9"/>
    <p:sldId id="542" r:id="rId10"/>
    <p:sldId id="535" r:id="rId11"/>
    <p:sldId id="543" r:id="rId12"/>
    <p:sldId id="544" r:id="rId13"/>
    <p:sldId id="545" r:id="rId14"/>
    <p:sldId id="546" r:id="rId15"/>
    <p:sldId id="547" r:id="rId16"/>
    <p:sldId id="548" r:id="rId17"/>
    <p:sldId id="549" r:id="rId18"/>
    <p:sldId id="550" r:id="rId19"/>
    <p:sldId id="551" r:id="rId20"/>
    <p:sldId id="552" r:id="rId21"/>
    <p:sldId id="553" r:id="rId22"/>
    <p:sldId id="554" r:id="rId23"/>
    <p:sldId id="555" r:id="rId24"/>
    <p:sldId id="556" r:id="rId25"/>
    <p:sldId id="557" r:id="rId26"/>
    <p:sldId id="558" r:id="rId27"/>
    <p:sldId id="559" r:id="rId28"/>
    <p:sldId id="560" r:id="rId29"/>
    <p:sldId id="561" r:id="rId30"/>
    <p:sldId id="562" r:id="rId31"/>
    <p:sldId id="563" r:id="rId32"/>
    <p:sldId id="564" r:id="rId33"/>
    <p:sldId id="565" r:id="rId34"/>
    <p:sldId id="566" r:id="rId35"/>
    <p:sldId id="567" r:id="rId36"/>
    <p:sldId id="568" r:id="rId37"/>
    <p:sldId id="569" r:id="rId38"/>
    <p:sldId id="570" r:id="rId39"/>
    <p:sldId id="571" r:id="rId40"/>
    <p:sldId id="572" r:id="rId41"/>
    <p:sldId id="573" r:id="rId42"/>
    <p:sldId id="574" r:id="rId43"/>
    <p:sldId id="575" r:id="rId44"/>
    <p:sldId id="576" r:id="rId45"/>
  </p:sldIdLst>
  <p:sldSz cx="9144000" cy="6858000" type="screen4x3"/>
  <p:notesSz cx="6858000" cy="9144000"/>
  <p:embeddedFontLst>
    <p:embeddedFont>
      <p:font typeface="HY수평선B" panose="02030600000101010101" charset="-127"/>
      <p:regular r:id="rId47"/>
    </p:embeddedFont>
    <p:embeddedFont>
      <p:font typeface="HY견명조" panose="02030600000101010101" pitchFamily="18" charset="-127"/>
      <p:regular r:id="rId48"/>
    </p:embeddedFont>
    <p:embeddedFont>
      <p:font typeface="YD2002" panose="02020603020101020101" pitchFamily="18" charset="-127"/>
      <p:regular r:id="rId49"/>
    </p:embeddedFont>
    <p:embeddedFont>
      <p:font typeface="나눔스퀘어 네오 Heavy" panose="00000A00000000000000" pitchFamily="2" charset="-127"/>
      <p:bold r:id="rId50"/>
    </p:embeddedFont>
    <p:embeddedFont>
      <p:font typeface="나눔스퀘어 네오 Light" panose="00000400000000000000" pitchFamily="2" charset="-127"/>
      <p:regular r:id="rId51"/>
    </p:embeddedFont>
    <p:embeddedFont>
      <p:font typeface="나눔스퀘어 네오 Regular" panose="00000500000000000000" pitchFamily="2" charset="-127"/>
      <p:regular r:id="rId52"/>
    </p:embeddedFont>
    <p:embeddedFont>
      <p:font typeface="맑은 고딕" panose="020B0503020000020004" pitchFamily="50" charset="-127"/>
      <p:regular r:id="rId53"/>
      <p:bold r:id="rId54"/>
    </p:embeddedFont>
    <p:embeddedFont>
      <p:font typeface="메이플스토리" panose="02000300000000000000" pitchFamily="2" charset="-127"/>
      <p:regular r:id="rId55"/>
      <p:bold r:id="rId56"/>
    </p:embeddedFont>
    <p:embeddedFont>
      <p:font typeface="휴먼편지체" panose="02030504000101010101" pitchFamily="18" charset="-127"/>
      <p:regular r:id="rId5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120" y="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7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C0F14-1511-4E44-9F85-059271396808}" type="datetimeFigureOut">
              <a:rPr lang="ko-KR" altLang="en-US" smtClean="0"/>
              <a:t>2024-07-20 Sat요일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EA9FD-C2F9-4E6C-8F99-B245B92FF9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4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594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5858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2304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5862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3512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05595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2417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07686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40130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38545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58263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4975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44293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64731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0531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63414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29914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00112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31485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97053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34840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42403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22940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78864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69897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87669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43471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05745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74760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95216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40575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02270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76635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5801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308578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196195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254737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437322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575913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875968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44008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826813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6796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074359"/>
            <a:ext cx="7772400" cy="1202513"/>
          </a:xfrm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latin typeface="HY수평선B" panose="02030600000101010101" pitchFamily="18" charset="-127"/>
                <a:ea typeface="HY수평선B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3018612"/>
            <a:ext cx="7772400" cy="2714644"/>
          </a:xfrm>
        </p:spPr>
        <p:txBody>
          <a:bodyPr anchor="b">
            <a:normAutofit/>
          </a:bodyPr>
          <a:lstStyle>
            <a:lvl1pPr marL="0" indent="0" algn="r">
              <a:buFont typeface="+mj-lt"/>
              <a:buNone/>
              <a:defRPr sz="4000" b="0" i="0">
                <a:solidFill>
                  <a:schemeClr val="tx1">
                    <a:lumMod val="50000"/>
                    <a:lumOff val="50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C2076-7D54-472C-A94B-98533D60BA8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15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 anchor="ctr">
            <a:normAutofit/>
          </a:bodyPr>
          <a:lstStyle>
            <a:lvl1pPr marL="0" indent="0" algn="ctr">
              <a:buFont typeface="+mj-lt"/>
              <a:buNone/>
              <a:defRPr sz="44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 anchor="b">
            <a:normAutofit/>
          </a:bodyPr>
          <a:lstStyle>
            <a:lvl1pPr marL="0" indent="0" algn="l">
              <a:buFont typeface="+mj-lt"/>
              <a:buNone/>
              <a:defRPr sz="3600">
                <a:solidFill>
                  <a:schemeClr val="tx1">
                    <a:lumMod val="50000"/>
                    <a:lumOff val="50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6FDB99-AF08-4CAB-9CCC-35C451328B5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0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179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3"/>
          </p:nvPr>
        </p:nvSpPr>
        <p:spPr>
          <a:xfrm>
            <a:off x="4682532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1807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72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66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8" r:id="rId4"/>
    <p:sldLayoutId id="2147483676" r:id="rId5"/>
    <p:sldLayoutId id="2147483677" r:id="rId6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wmf"/><Relationship Id="rId4" Type="http://schemas.openxmlformats.org/officeDocument/2006/relationships/oleObject" Target="../embeddings/oleObject1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png"/><Relationship Id="rId4" Type="http://schemas.openxmlformats.org/officeDocument/2006/relationships/image" Target="../media/image46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대각선 방향의 모서리가 둥근 사각형 5"/>
          <p:cNvSpPr/>
          <p:nvPr/>
        </p:nvSpPr>
        <p:spPr>
          <a:xfrm>
            <a:off x="457200" y="836712"/>
            <a:ext cx="8229600" cy="3096344"/>
          </a:xfrm>
          <a:prstGeom prst="round2Diag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ROBOT Programming</a:t>
            </a:r>
          </a:p>
          <a:p>
            <a:pPr algn="ctr">
              <a:lnSpc>
                <a:spcPct val="150000"/>
              </a:lnSpc>
            </a:pPr>
            <a:r>
              <a:rPr lang="en-US" altLang="ko-K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Using MINDSTORMS EV3</a:t>
            </a:r>
            <a:endParaRPr lang="ko-KR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48764" y="4561251"/>
            <a:ext cx="58464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Sangwook Lee</a:t>
            </a:r>
            <a:endParaRPr lang="ko-KR" altLang="en-US" sz="2800" i="1" dirty="0">
              <a:solidFill>
                <a:schemeClr val="tx1">
                  <a:lumMod val="50000"/>
                  <a:lumOff val="50000"/>
                </a:schemeClr>
              </a:solidFill>
              <a:latin typeface="나눔스퀘어 네오 Light" panose="00000400000000000000" pitchFamily="2" charset="-127"/>
              <a:ea typeface="나눔스퀘어 네오 Light" panose="00000400000000000000" pitchFamily="2" charset="-127"/>
            </a:endParaRPr>
          </a:p>
          <a:p>
            <a:pPr algn="ctr"/>
            <a:r>
              <a:rPr lang="en-US" altLang="ko-KR" sz="28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Gyeonggido</a:t>
            </a:r>
            <a:r>
              <a:rPr lang="en-US" altLang="ko-KR" sz="2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 Office of Education</a:t>
            </a:r>
          </a:p>
        </p:txBody>
      </p:sp>
      <p:pic>
        <p:nvPicPr>
          <p:cNvPr id="2" name="Picture 4" descr="http://www.cckorea.org/images/b05.jpg">
            <a:extLst>
              <a:ext uri="{FF2B5EF4-FFF2-40B4-BE49-F238E27FC236}">
                <a16:creationId xmlns:a16="http://schemas.microsoft.com/office/drawing/2014/main" id="{CB4E21AC-C1CA-8C48-E283-B107343FB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62" y="6321237"/>
            <a:ext cx="844550" cy="3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5920C5-DC48-E653-9080-ADCE9F963CB9}"/>
              </a:ext>
            </a:extLst>
          </p:cNvPr>
          <p:cNvSpPr txBox="1"/>
          <p:nvPr/>
        </p:nvSpPr>
        <p:spPr>
          <a:xfrm>
            <a:off x="2057191" y="6341023"/>
            <a:ext cx="595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저작자를 밝히면 이용이 가능하지만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영리 목적으로 이용할 수 없으며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내용을 수정해서도 안 됩니다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13 </a:t>
            </a:r>
            <a:r>
              <a:rPr lang="ko-KR" altLang="en-US" dirty="0"/>
              <a:t>로봇 개미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 EV3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부품 알아보기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741865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EV3 </a:t>
            </a:r>
            <a:r>
              <a:rPr lang="ko-KR" altLang="en-US" dirty="0"/>
              <a:t>부품 알아보기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dirty="0"/>
              <a:t>빔</a:t>
            </a:r>
            <a:r>
              <a:rPr lang="en-US" altLang="ko-KR" dirty="0"/>
              <a:t>, </a:t>
            </a:r>
            <a:r>
              <a:rPr lang="ko-KR" altLang="en-US" dirty="0"/>
              <a:t>프레임</a:t>
            </a:r>
            <a:r>
              <a:rPr lang="en-US" altLang="ko-KR" dirty="0"/>
              <a:t>, </a:t>
            </a:r>
            <a:r>
              <a:rPr lang="ko-KR" altLang="en-US" dirty="0"/>
              <a:t>축</a:t>
            </a:r>
            <a:r>
              <a:rPr lang="en-US" altLang="ko-KR" dirty="0"/>
              <a:t>, </a:t>
            </a:r>
            <a:r>
              <a:rPr lang="ko-KR" altLang="en-US" dirty="0"/>
              <a:t>기어</a:t>
            </a:r>
            <a:r>
              <a:rPr lang="en-US" altLang="ko-KR" dirty="0"/>
              <a:t>, </a:t>
            </a:r>
            <a:r>
              <a:rPr lang="ko-KR" altLang="en-US" dirty="0"/>
              <a:t>커넥터</a:t>
            </a:r>
            <a:r>
              <a:rPr lang="en-US" altLang="ko-KR" dirty="0"/>
              <a:t>, </a:t>
            </a:r>
            <a:r>
              <a:rPr lang="ko-KR" altLang="en-US" dirty="0"/>
              <a:t>핀 종류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495" y="1932443"/>
            <a:ext cx="7305010" cy="460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534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EV3 </a:t>
            </a:r>
            <a:r>
              <a:rPr lang="ko-KR" altLang="en-US" dirty="0"/>
              <a:t>부품 알아보기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dirty="0"/>
              <a:t>레고 부품 길이 단위</a:t>
            </a:r>
            <a:endParaRPr lang="en-US" altLang="ko-KR" dirty="0"/>
          </a:p>
          <a:p>
            <a:pPr lvl="1"/>
            <a:r>
              <a:rPr lang="en-US" altLang="ko-KR" dirty="0"/>
              <a:t>M</a:t>
            </a:r>
          </a:p>
          <a:p>
            <a:pPr lvl="1"/>
            <a:r>
              <a:rPr lang="en-US" altLang="ko-KR" dirty="0"/>
              <a:t>1M</a:t>
            </a:r>
            <a:r>
              <a:rPr lang="ko-KR" altLang="en-US" dirty="0"/>
              <a:t>은 </a:t>
            </a:r>
            <a:r>
              <a:rPr lang="en-US" altLang="ko-KR" dirty="0"/>
              <a:t>8mm</a:t>
            </a:r>
          </a:p>
          <a:p>
            <a:pPr lvl="1"/>
            <a:r>
              <a:rPr lang="ko-KR" altLang="en-US" dirty="0"/>
              <a:t>빔의 경우</a:t>
            </a:r>
            <a:r>
              <a:rPr lang="en-US" altLang="ko-KR" dirty="0"/>
              <a:t>, </a:t>
            </a:r>
            <a:r>
              <a:rPr lang="ko-KR" altLang="en-US" dirty="0"/>
              <a:t>가장 짧은 것은 </a:t>
            </a:r>
            <a:r>
              <a:rPr lang="en-US" altLang="ko-KR" dirty="0"/>
              <a:t>2M, </a:t>
            </a:r>
            <a:r>
              <a:rPr lang="ko-KR" altLang="en-US" dirty="0"/>
              <a:t>가장</a:t>
            </a:r>
            <a:r>
              <a:rPr lang="en-US" altLang="ko-KR" dirty="0"/>
              <a:t> </a:t>
            </a:r>
            <a:r>
              <a:rPr lang="ko-KR" altLang="en-US" dirty="0"/>
              <a:t>긴 것은 </a:t>
            </a:r>
            <a:r>
              <a:rPr lang="en-US" altLang="ko-KR" dirty="0"/>
              <a:t>15M</a:t>
            </a:r>
          </a:p>
          <a:p>
            <a:pPr marL="914400" lvl="2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515" y="3186639"/>
            <a:ext cx="4870970" cy="24738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64868" y="5779591"/>
            <a:ext cx="2414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9M = 72mm</a:t>
            </a:r>
            <a:endParaRPr lang="ko-KR" altLang="en-US" sz="2400" dirty="0">
              <a:solidFill>
                <a:schemeClr val="accent5"/>
              </a:solidFill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0263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EV3 </a:t>
            </a:r>
            <a:r>
              <a:rPr lang="ko-KR" altLang="en-US" dirty="0"/>
              <a:t>부품 알아보기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dirty="0"/>
              <a:t>빔</a:t>
            </a:r>
            <a:r>
              <a:rPr lang="en-US" altLang="ko-KR" dirty="0"/>
              <a:t> </a:t>
            </a:r>
            <a:r>
              <a:rPr lang="ko-KR" altLang="en-US" dirty="0"/>
              <a:t>연장하기</a:t>
            </a:r>
            <a:endParaRPr lang="en-US" altLang="ko-KR" dirty="0"/>
          </a:p>
          <a:p>
            <a:pPr lvl="1"/>
            <a:r>
              <a:rPr lang="ko-KR" altLang="en-US" dirty="0" err="1"/>
              <a:t>마찰핀을</a:t>
            </a:r>
            <a:r>
              <a:rPr lang="ko-KR" altLang="en-US" dirty="0"/>
              <a:t> 이용해 중간에 보강 빔 덧댐</a:t>
            </a:r>
            <a:endParaRPr lang="en-US" altLang="ko-KR" dirty="0"/>
          </a:p>
          <a:p>
            <a:pPr lvl="1"/>
            <a:r>
              <a:rPr lang="ko-KR" altLang="en-US" dirty="0"/>
              <a:t>빔과 빔의 연결에 최소한 두 개 이상의 핀 사용 권장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5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9685" y="2924944"/>
            <a:ext cx="4984629" cy="313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524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EV3 </a:t>
            </a:r>
            <a:r>
              <a:rPr lang="ko-KR" altLang="en-US" dirty="0"/>
              <a:t>부품 알아보기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dirty="0"/>
              <a:t>프레임 용도 및 종류</a:t>
            </a:r>
            <a:endParaRPr lang="en-US" altLang="ko-KR" dirty="0"/>
          </a:p>
          <a:p>
            <a:pPr lvl="1"/>
            <a:r>
              <a:rPr lang="ko-KR" altLang="en-US" dirty="0"/>
              <a:t>크고 튼튼한 구조물을 만들 때 사용</a:t>
            </a:r>
            <a:endParaRPr lang="en-US" altLang="ko-KR" dirty="0"/>
          </a:p>
          <a:p>
            <a:pPr lvl="1"/>
            <a:r>
              <a:rPr lang="ko-KR" altLang="en-US" dirty="0"/>
              <a:t>종류</a:t>
            </a:r>
            <a:r>
              <a:rPr lang="en-US" altLang="ko-KR" dirty="0"/>
              <a:t>: O</a:t>
            </a:r>
            <a:r>
              <a:rPr lang="ko-KR" altLang="en-US" dirty="0"/>
              <a:t>형</a:t>
            </a:r>
            <a:r>
              <a:rPr lang="en-US" altLang="ko-KR" dirty="0"/>
              <a:t>, H</a:t>
            </a:r>
            <a:r>
              <a:rPr lang="ko-KR" altLang="en-US" dirty="0"/>
              <a:t>형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6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594" y="2852936"/>
            <a:ext cx="7308812" cy="262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058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EV3 </a:t>
            </a:r>
            <a:r>
              <a:rPr lang="ko-KR" altLang="en-US" dirty="0"/>
              <a:t>부품 알아보기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dirty="0"/>
              <a:t>빔을 이용한 구조물 강화 방법</a:t>
            </a:r>
            <a:endParaRPr lang="en-US" altLang="ko-KR" dirty="0"/>
          </a:p>
          <a:p>
            <a:pPr lvl="1"/>
            <a:r>
              <a:rPr lang="ko-KR" altLang="en-US" dirty="0"/>
              <a:t>힘이 가해지는 방향과 </a:t>
            </a:r>
            <a:r>
              <a:rPr lang="ko-KR" altLang="en-US" dirty="0" err="1"/>
              <a:t>직교되게</a:t>
            </a:r>
            <a:r>
              <a:rPr lang="ko-KR" altLang="en-US" dirty="0"/>
              <a:t> 핀을 결합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7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300" y="2165396"/>
            <a:ext cx="3004700" cy="41909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46068" y="2521935"/>
            <a:ext cx="24142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위쪽 구조물은</a:t>
            </a:r>
            <a:r>
              <a:rPr lang="en-US" altLang="ko-KR" sz="20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,</a:t>
            </a:r>
          </a:p>
          <a:p>
            <a:pPr algn="ctr"/>
            <a:r>
              <a:rPr lang="ko-KR" altLang="en-US" sz="20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두 개의 </a:t>
            </a:r>
            <a:r>
              <a:rPr lang="en-US" altLang="ko-KR" sz="20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O</a:t>
            </a:r>
            <a:r>
              <a:rPr lang="ko-KR" altLang="en-US" sz="20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형 프레임을 바깥 방향으로 당기면 쉽게 분리됨</a:t>
            </a:r>
            <a:endParaRPr lang="en-US" altLang="ko-KR" sz="2000" dirty="0">
              <a:solidFill>
                <a:schemeClr val="accent5"/>
              </a:solidFill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  <a:p>
            <a:pPr algn="ctr"/>
            <a:endParaRPr lang="en-US" altLang="ko-KR" sz="2000" dirty="0">
              <a:solidFill>
                <a:schemeClr val="accent5"/>
              </a:solidFill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  <a:p>
            <a:pPr algn="ctr"/>
            <a:r>
              <a:rPr lang="ko-KR" altLang="en-US" sz="20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아래쪽 구조물은</a:t>
            </a:r>
            <a:r>
              <a:rPr lang="en-US" altLang="ko-KR" sz="20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,</a:t>
            </a:r>
          </a:p>
          <a:p>
            <a:pPr algn="ctr"/>
            <a:r>
              <a:rPr lang="ko-KR" altLang="en-US" sz="20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두 개의 </a:t>
            </a:r>
            <a:r>
              <a:rPr lang="en-US" altLang="ko-KR" sz="20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3M </a:t>
            </a:r>
            <a:r>
              <a:rPr lang="ko-KR" altLang="en-US" sz="20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빔과 네 개의 </a:t>
            </a:r>
            <a:r>
              <a:rPr lang="ko-KR" altLang="en-US" sz="2000" dirty="0" err="1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마찰핀</a:t>
            </a:r>
            <a:r>
              <a:rPr lang="ko-KR" altLang="en-US" sz="20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 덕분에 프레임을 바깥 방향으로 당기는 힘에 매우 강함</a:t>
            </a:r>
          </a:p>
        </p:txBody>
      </p:sp>
    </p:spTree>
    <p:extLst>
      <p:ext uri="{BB962C8B-B14F-4D97-AF65-F5344CB8AC3E}">
        <p14:creationId xmlns:p14="http://schemas.microsoft.com/office/powerpoint/2010/main" val="244493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EV3 </a:t>
            </a:r>
            <a:r>
              <a:rPr lang="ko-KR" altLang="en-US" dirty="0"/>
              <a:t>부품 알아보기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dirty="0"/>
              <a:t>경사 빔의 종류 및 활용</a:t>
            </a:r>
            <a:endParaRPr lang="en-US" altLang="ko-KR" dirty="0"/>
          </a:p>
          <a:p>
            <a:pPr lvl="1"/>
            <a:r>
              <a:rPr lang="en-US" altLang="ko-KR" dirty="0"/>
              <a:t>90</a:t>
            </a:r>
            <a:r>
              <a:rPr lang="ko-KR" altLang="en-US" dirty="0"/>
              <a:t>도 </a:t>
            </a:r>
            <a:r>
              <a:rPr lang="ko-KR" altLang="en-US" dirty="0" err="1"/>
              <a:t>꺽인</a:t>
            </a:r>
            <a:r>
              <a:rPr lang="ko-KR" altLang="en-US" dirty="0"/>
              <a:t> 빔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en-US" altLang="ko-KR" dirty="0"/>
              <a:t>53.13</a:t>
            </a:r>
            <a:r>
              <a:rPr lang="ko-KR" altLang="en-US" dirty="0"/>
              <a:t>도 </a:t>
            </a:r>
            <a:r>
              <a:rPr lang="ko-KR" altLang="en-US" dirty="0" err="1"/>
              <a:t>꺽인</a:t>
            </a:r>
            <a:r>
              <a:rPr lang="ko-KR" altLang="en-US" dirty="0"/>
              <a:t> 빔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8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1803499"/>
            <a:ext cx="2603887" cy="234558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6314" y="4705154"/>
            <a:ext cx="3431372" cy="160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886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EV3 </a:t>
            </a:r>
            <a:r>
              <a:rPr lang="ko-KR" altLang="en-US" dirty="0"/>
              <a:t>부품 알아보기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dirty="0"/>
              <a:t>경사 빔의 종류 및 활용</a:t>
            </a:r>
            <a:endParaRPr lang="en-US" altLang="ko-KR" dirty="0"/>
          </a:p>
          <a:p>
            <a:pPr lvl="1"/>
            <a:r>
              <a:rPr lang="ko-KR" altLang="en-US" dirty="0"/>
              <a:t>일반 빔과 </a:t>
            </a:r>
            <a:r>
              <a:rPr lang="en-US" altLang="ko-KR" dirty="0"/>
              <a:t>53.13</a:t>
            </a:r>
            <a:r>
              <a:rPr lang="ko-KR" altLang="en-US" dirty="0"/>
              <a:t>도 </a:t>
            </a:r>
            <a:r>
              <a:rPr lang="ko-KR" altLang="en-US" dirty="0" err="1"/>
              <a:t>꺽인</a:t>
            </a:r>
            <a:r>
              <a:rPr lang="ko-KR" altLang="en-US" dirty="0"/>
              <a:t> 빔을 사용하여 만든 </a:t>
            </a:r>
            <a:r>
              <a:rPr lang="ko-KR" altLang="en-US" dirty="0" err="1"/>
              <a:t>직각삼각형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9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2175689"/>
            <a:ext cx="5760640" cy="29667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67644" y="5336892"/>
            <a:ext cx="64087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위 구조물 들은 피타고라스의 정리인</a:t>
            </a:r>
            <a:endParaRPr lang="en-US" altLang="ko-KR" sz="2000" dirty="0">
              <a:solidFill>
                <a:schemeClr val="accent5"/>
              </a:solidFill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  <a:p>
            <a:pPr algn="ctr"/>
            <a:r>
              <a:rPr lang="en-US" altLang="ko-KR" sz="20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‘</a:t>
            </a:r>
            <a:r>
              <a:rPr lang="ko-KR" altLang="en-US" sz="20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빗변의 제곱은 다른 두 변을 각각 제곱해서 더한 값과 같다</a:t>
            </a:r>
            <a:r>
              <a:rPr lang="en-US" altLang="ko-KR" sz="20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’</a:t>
            </a:r>
          </a:p>
          <a:p>
            <a:pPr algn="ctr"/>
            <a:r>
              <a:rPr lang="ko-KR" altLang="en-US" sz="2000" dirty="0" err="1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를</a:t>
            </a:r>
            <a:r>
              <a:rPr lang="ko-KR" altLang="en-US" sz="20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 만족하는 값 중 하나인 </a:t>
            </a:r>
            <a:r>
              <a:rPr lang="en-US" altLang="ko-KR" sz="20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3, 4, 5</a:t>
            </a:r>
            <a:r>
              <a:rPr lang="ko-KR" altLang="en-US" sz="20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를 길이로 하는</a:t>
            </a:r>
            <a:endParaRPr lang="en-US" altLang="ko-KR" sz="2000" dirty="0">
              <a:solidFill>
                <a:schemeClr val="accent5"/>
              </a:solidFill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  <a:p>
            <a:pPr algn="ctr"/>
            <a:r>
              <a:rPr lang="en-US" altLang="ko-KR" sz="20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3M, 4M, 5M </a:t>
            </a:r>
            <a:r>
              <a:rPr lang="ko-KR" altLang="en-US" sz="20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크기의 </a:t>
            </a:r>
            <a:r>
              <a:rPr lang="ko-KR" altLang="en-US" sz="2000" dirty="0" err="1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직각삼각형</a:t>
            </a:r>
            <a:endParaRPr lang="ko-KR" altLang="en-US" sz="2000" dirty="0">
              <a:solidFill>
                <a:schemeClr val="accent5"/>
              </a:solidFill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9893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13 </a:t>
            </a:r>
            <a:r>
              <a:rPr lang="ko-KR" altLang="en-US" dirty="0"/>
              <a:t>로봇 개미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1. EV3 </a:t>
            </a:r>
            <a:r>
              <a:rPr lang="ko-KR" altLang="en-US" dirty="0"/>
              <a:t>부품 알아보기</a:t>
            </a:r>
            <a:endParaRPr lang="en-US" altLang="ko-KR" dirty="0"/>
          </a:p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2.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로봇 개미 만들기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8662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11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852" y="1934743"/>
            <a:ext cx="6038295" cy="43760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8919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dirty="0"/>
              <a:t>보행 원리</a:t>
            </a:r>
            <a:endParaRPr lang="en-US" altLang="ko-KR" dirty="0"/>
          </a:p>
          <a:p>
            <a:pPr lvl="1"/>
            <a:r>
              <a:rPr lang="ko-KR" altLang="en-US" dirty="0"/>
              <a:t>좌측 다리 세 개는</a:t>
            </a:r>
            <a:br>
              <a:rPr lang="en-US" altLang="ko-KR" dirty="0"/>
            </a:br>
            <a:r>
              <a:rPr lang="ko-KR" altLang="en-US" dirty="0"/>
              <a:t>좌측 모터가 구동</a:t>
            </a:r>
            <a:endParaRPr lang="en-US" altLang="ko-KR" dirty="0"/>
          </a:p>
          <a:p>
            <a:pPr lvl="1"/>
            <a:r>
              <a:rPr lang="ko-KR" altLang="en-US" dirty="0"/>
              <a:t>우측 다리 세 개는</a:t>
            </a:r>
            <a:br>
              <a:rPr lang="en-US" altLang="ko-KR" dirty="0"/>
            </a:br>
            <a:r>
              <a:rPr lang="ko-KR" altLang="en-US" dirty="0"/>
              <a:t>우측 모터가 구동</a:t>
            </a:r>
            <a:endParaRPr lang="en-US" altLang="ko-KR" dirty="0"/>
          </a:p>
          <a:p>
            <a:pPr lvl="1"/>
            <a:r>
              <a:rPr lang="ko-KR" altLang="en-US" dirty="0"/>
              <a:t>좌측과 우측의 다리를</a:t>
            </a:r>
            <a:br>
              <a:rPr lang="en-US" altLang="ko-KR" dirty="0"/>
            </a:br>
            <a:r>
              <a:rPr lang="ko-KR" altLang="en-US" dirty="0"/>
              <a:t>반대로 배치</a:t>
            </a:r>
            <a:r>
              <a:rPr lang="en-US" altLang="ko-KR" dirty="0"/>
              <a:t>(</a:t>
            </a:r>
            <a:r>
              <a:rPr lang="ko-KR" altLang="en-US" dirty="0"/>
              <a:t>①과 ③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좌</a:t>
            </a:r>
            <a:r>
              <a:rPr lang="en-US" altLang="ko-KR" dirty="0"/>
              <a:t>·</a:t>
            </a:r>
            <a:r>
              <a:rPr lang="ko-KR" altLang="en-US" dirty="0"/>
              <a:t>우 모터를 같은 방향</a:t>
            </a:r>
            <a:br>
              <a:rPr lang="en-US" altLang="ko-KR" dirty="0"/>
            </a:br>
            <a:r>
              <a:rPr lang="ko-KR" altLang="en-US" dirty="0"/>
              <a:t>으로 회전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12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6" y="1388388"/>
            <a:ext cx="3821252" cy="533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246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dirty="0"/>
              <a:t>부품 구성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13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036" y="1556792"/>
            <a:ext cx="7489928" cy="4964588"/>
          </a:xfrm>
          <a:prstGeom prst="rect">
            <a:avLst/>
          </a:prstGeom>
        </p:spPr>
      </p:pic>
      <p:sp>
        <p:nvSpPr>
          <p:cNvPr id="8" name="설명선 1(테두리 없음) 7"/>
          <p:cNvSpPr/>
          <p:nvPr/>
        </p:nvSpPr>
        <p:spPr>
          <a:xfrm>
            <a:off x="6114944" y="1161575"/>
            <a:ext cx="1368152" cy="241501"/>
          </a:xfrm>
          <a:prstGeom prst="callout1">
            <a:avLst>
              <a:gd name="adj1" fmla="val 114882"/>
              <a:gd name="adj2" fmla="val 50908"/>
              <a:gd name="adj3" fmla="val 288453"/>
              <a:gd name="adj4" fmla="val 51580"/>
            </a:avLst>
          </a:prstGeom>
          <a:noFill/>
          <a:ln w="12700">
            <a:solidFill>
              <a:schemeClr val="accent5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교육용 버전 </a:t>
            </a:r>
            <a:r>
              <a:rPr lang="en-US" altLang="ko-KR" sz="1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30</a:t>
            </a:r>
            <a:r>
              <a:rPr lang="ko-KR" altLang="en-US" sz="1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개</a:t>
            </a:r>
            <a:endParaRPr lang="ko-KR" altLang="en-US" sz="1400" dirty="0">
              <a:solidFill>
                <a:schemeClr val="accent5"/>
              </a:solidFill>
            </a:endParaRPr>
          </a:p>
        </p:txBody>
      </p:sp>
      <p:sp>
        <p:nvSpPr>
          <p:cNvPr id="10" name="설명선 1(테두리 없음) 9"/>
          <p:cNvSpPr/>
          <p:nvPr/>
        </p:nvSpPr>
        <p:spPr>
          <a:xfrm>
            <a:off x="2267744" y="1675331"/>
            <a:ext cx="1260000" cy="241501"/>
          </a:xfrm>
          <a:prstGeom prst="callout1">
            <a:avLst>
              <a:gd name="adj1" fmla="val 114882"/>
              <a:gd name="adj2" fmla="val 63037"/>
              <a:gd name="adj3" fmla="val 297919"/>
              <a:gd name="adj4" fmla="val 111154"/>
            </a:avLst>
          </a:prstGeom>
          <a:noFill/>
          <a:ln w="12700">
            <a:solidFill>
              <a:schemeClr val="accent5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교육용 버전 </a:t>
            </a:r>
            <a:r>
              <a:rPr lang="en-US" altLang="ko-KR" sz="1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4</a:t>
            </a:r>
            <a:r>
              <a:rPr lang="ko-KR" altLang="en-US" sz="1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개</a:t>
            </a:r>
            <a:endParaRPr lang="ko-KR" altLang="en-US" sz="1400" dirty="0">
              <a:solidFill>
                <a:schemeClr val="accent5"/>
              </a:solidFill>
            </a:endParaRPr>
          </a:p>
        </p:txBody>
      </p:sp>
      <p:sp>
        <p:nvSpPr>
          <p:cNvPr id="11" name="설명선 1(테두리 없음) 10"/>
          <p:cNvSpPr/>
          <p:nvPr/>
        </p:nvSpPr>
        <p:spPr>
          <a:xfrm>
            <a:off x="2430118" y="6479974"/>
            <a:ext cx="1260000" cy="241501"/>
          </a:xfrm>
          <a:prstGeom prst="callout1">
            <a:avLst>
              <a:gd name="adj1" fmla="val -3719"/>
              <a:gd name="adj2" fmla="val 72541"/>
              <a:gd name="adj3" fmla="val -125628"/>
              <a:gd name="adj4" fmla="val 100039"/>
            </a:avLst>
          </a:prstGeom>
          <a:noFill/>
          <a:ln w="12700">
            <a:solidFill>
              <a:schemeClr val="accent5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교육용 버전 </a:t>
            </a:r>
            <a:r>
              <a:rPr lang="en-US" altLang="ko-KR" sz="1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6</a:t>
            </a:r>
            <a:r>
              <a:rPr lang="ko-KR" altLang="en-US" sz="1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개</a:t>
            </a:r>
            <a:endParaRPr lang="ko-KR" altLang="en-US" sz="1400" dirty="0">
              <a:solidFill>
                <a:schemeClr val="accent5"/>
              </a:solidFill>
            </a:endParaRPr>
          </a:p>
        </p:txBody>
      </p:sp>
      <p:sp>
        <p:nvSpPr>
          <p:cNvPr id="12" name="설명선 1(테두리 없음) 11"/>
          <p:cNvSpPr/>
          <p:nvPr/>
        </p:nvSpPr>
        <p:spPr>
          <a:xfrm>
            <a:off x="7728681" y="1916832"/>
            <a:ext cx="1260000" cy="241501"/>
          </a:xfrm>
          <a:prstGeom prst="callout1">
            <a:avLst>
              <a:gd name="adj1" fmla="val 97745"/>
              <a:gd name="adj2" fmla="val 20929"/>
              <a:gd name="adj3" fmla="val 200415"/>
              <a:gd name="adj4" fmla="val 391"/>
            </a:avLst>
          </a:prstGeom>
          <a:noFill/>
          <a:ln w="12700">
            <a:solidFill>
              <a:schemeClr val="accent5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교육용 버전 </a:t>
            </a:r>
            <a:r>
              <a:rPr lang="en-US" altLang="ko-KR" sz="1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0</a:t>
            </a:r>
            <a:r>
              <a:rPr lang="ko-KR" altLang="en-US" sz="1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개</a:t>
            </a:r>
            <a:endParaRPr lang="ko-KR" altLang="en-US" sz="1400" dirty="0">
              <a:solidFill>
                <a:schemeClr val="accent5"/>
              </a:solidFill>
            </a:endParaRPr>
          </a:p>
        </p:txBody>
      </p:sp>
      <p:sp>
        <p:nvSpPr>
          <p:cNvPr id="13" name="설명선 1(테두리 없음) 12"/>
          <p:cNvSpPr/>
          <p:nvPr/>
        </p:nvSpPr>
        <p:spPr>
          <a:xfrm>
            <a:off x="7728681" y="3738583"/>
            <a:ext cx="1260000" cy="241501"/>
          </a:xfrm>
          <a:prstGeom prst="callout1">
            <a:avLst>
              <a:gd name="adj1" fmla="val 92795"/>
              <a:gd name="adj2" fmla="val 36427"/>
              <a:gd name="adj3" fmla="val 256901"/>
              <a:gd name="adj4" fmla="val -122"/>
            </a:avLst>
          </a:prstGeom>
          <a:noFill/>
          <a:ln w="12700">
            <a:solidFill>
              <a:schemeClr val="accent5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교육용 버전 </a:t>
            </a:r>
            <a:r>
              <a:rPr lang="en-US" altLang="ko-KR" sz="1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0</a:t>
            </a:r>
            <a:r>
              <a:rPr lang="ko-KR" altLang="en-US" sz="1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개</a:t>
            </a:r>
            <a:endParaRPr lang="ko-KR" altLang="en-US" sz="1400" dirty="0">
              <a:solidFill>
                <a:schemeClr val="accent5"/>
              </a:solidFill>
            </a:endParaRPr>
          </a:p>
        </p:txBody>
      </p:sp>
      <p:sp>
        <p:nvSpPr>
          <p:cNvPr id="14" name="설명선 1(테두리 없음) 13"/>
          <p:cNvSpPr/>
          <p:nvPr/>
        </p:nvSpPr>
        <p:spPr>
          <a:xfrm>
            <a:off x="7728681" y="4748815"/>
            <a:ext cx="1260000" cy="241501"/>
          </a:xfrm>
          <a:prstGeom prst="callout1">
            <a:avLst>
              <a:gd name="adj1" fmla="val 40826"/>
              <a:gd name="adj2" fmla="val 3279"/>
              <a:gd name="adj3" fmla="val -55161"/>
              <a:gd name="adj4" fmla="val -56034"/>
            </a:avLst>
          </a:prstGeom>
          <a:noFill/>
          <a:ln w="12700">
            <a:solidFill>
              <a:schemeClr val="accent5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교육용 버전 </a:t>
            </a:r>
            <a:r>
              <a:rPr lang="en-US" altLang="ko-KR" sz="1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0</a:t>
            </a:r>
            <a:r>
              <a:rPr lang="ko-KR" altLang="en-US" sz="1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개</a:t>
            </a:r>
            <a:endParaRPr lang="ko-KR" altLang="en-US" sz="1400" dirty="0">
              <a:solidFill>
                <a:schemeClr val="accent5"/>
              </a:solidFill>
            </a:endParaRPr>
          </a:p>
        </p:txBody>
      </p:sp>
      <p:sp>
        <p:nvSpPr>
          <p:cNvPr id="15" name="설명선 1(테두리 없음) 14"/>
          <p:cNvSpPr/>
          <p:nvPr/>
        </p:nvSpPr>
        <p:spPr>
          <a:xfrm>
            <a:off x="4211960" y="4748815"/>
            <a:ext cx="1388292" cy="241501"/>
          </a:xfrm>
          <a:prstGeom prst="callout1">
            <a:avLst>
              <a:gd name="adj1" fmla="val 97745"/>
              <a:gd name="adj2" fmla="val 28431"/>
              <a:gd name="adj3" fmla="val 254365"/>
              <a:gd name="adj4" fmla="val 18332"/>
            </a:avLst>
          </a:prstGeom>
          <a:noFill/>
          <a:ln w="12700">
            <a:solidFill>
              <a:schemeClr val="accent5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교육용 버전 </a:t>
            </a:r>
            <a:r>
              <a:rPr lang="en-US" altLang="ko-KR" sz="1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4</a:t>
            </a:r>
            <a:r>
              <a:rPr lang="ko-KR" altLang="en-US" sz="1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개</a:t>
            </a:r>
            <a:endParaRPr lang="ko-KR" altLang="en-US" sz="1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49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14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294" y="1606657"/>
            <a:ext cx="8115411" cy="520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708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15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33" y="1628800"/>
            <a:ext cx="8013133" cy="5000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492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16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68" y="1648693"/>
            <a:ext cx="8101464" cy="516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483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17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872" y="1576465"/>
            <a:ext cx="7520255" cy="516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33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18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660" y="1594892"/>
            <a:ext cx="6120680" cy="524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365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19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156" y="1772816"/>
            <a:ext cx="8541687" cy="410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2865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20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0552" y="1614959"/>
            <a:ext cx="5262895" cy="522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6249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21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7154" y="1286418"/>
            <a:ext cx="6251310" cy="554339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501008"/>
            <a:ext cx="2612239" cy="141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763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22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70" y="1741373"/>
            <a:ext cx="8088058" cy="179244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200" y="3933055"/>
            <a:ext cx="7445597" cy="230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6194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23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99" y="2060848"/>
            <a:ext cx="7713201" cy="3404262"/>
          </a:xfrm>
          <a:prstGeom prst="rect">
            <a:avLst/>
          </a:prstGeom>
        </p:spPr>
      </p:pic>
      <p:sp>
        <p:nvSpPr>
          <p:cNvPr id="7" name="덧셈 기호 6"/>
          <p:cNvSpPr/>
          <p:nvPr/>
        </p:nvSpPr>
        <p:spPr>
          <a:xfrm rot="2700000">
            <a:off x="5130684" y="2074347"/>
            <a:ext cx="2919040" cy="2789306"/>
          </a:xfrm>
          <a:prstGeom prst="mathPlus">
            <a:avLst>
              <a:gd name="adj1" fmla="val 17150"/>
            </a:avLst>
          </a:prstGeom>
          <a:solidFill>
            <a:srgbClr val="FF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55215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24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03" y="2420888"/>
            <a:ext cx="7592994" cy="3119958"/>
          </a:xfrm>
          <a:prstGeom prst="rect">
            <a:avLst/>
          </a:prstGeom>
        </p:spPr>
      </p:pic>
      <p:sp>
        <p:nvSpPr>
          <p:cNvPr id="10" name="덧셈 기호 9"/>
          <p:cNvSpPr/>
          <p:nvPr/>
        </p:nvSpPr>
        <p:spPr>
          <a:xfrm rot="2700000">
            <a:off x="687183" y="-283159"/>
            <a:ext cx="7769635" cy="7424318"/>
          </a:xfrm>
          <a:prstGeom prst="mathPlus">
            <a:avLst>
              <a:gd name="adj1" fmla="val 17150"/>
            </a:avLst>
          </a:prstGeom>
          <a:solidFill>
            <a:srgbClr val="FF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02931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25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145" y="2936120"/>
            <a:ext cx="8342260" cy="366942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1700808"/>
            <a:ext cx="4156311" cy="2470625"/>
          </a:xfrm>
          <a:prstGeom prst="rect">
            <a:avLst/>
          </a:prstGeom>
        </p:spPr>
      </p:pic>
      <p:sp>
        <p:nvSpPr>
          <p:cNvPr id="8" name="덧셈 기호 7"/>
          <p:cNvSpPr/>
          <p:nvPr/>
        </p:nvSpPr>
        <p:spPr>
          <a:xfrm rot="2700000">
            <a:off x="687183" y="-283159"/>
            <a:ext cx="7769635" cy="7424318"/>
          </a:xfrm>
          <a:prstGeom prst="mathPlus">
            <a:avLst>
              <a:gd name="adj1" fmla="val 17150"/>
            </a:avLst>
          </a:prstGeom>
          <a:solidFill>
            <a:srgbClr val="FF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09014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26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760" y="1892760"/>
            <a:ext cx="7440479" cy="4646152"/>
          </a:xfrm>
          <a:prstGeom prst="rect">
            <a:avLst/>
          </a:prstGeom>
        </p:spPr>
      </p:pic>
      <p:sp>
        <p:nvSpPr>
          <p:cNvPr id="8" name="덧셈 기호 7"/>
          <p:cNvSpPr/>
          <p:nvPr/>
        </p:nvSpPr>
        <p:spPr>
          <a:xfrm rot="2700000">
            <a:off x="687183" y="-283159"/>
            <a:ext cx="7769635" cy="7424318"/>
          </a:xfrm>
          <a:prstGeom prst="mathPlus">
            <a:avLst>
              <a:gd name="adj1" fmla="val 17150"/>
            </a:avLst>
          </a:prstGeom>
          <a:solidFill>
            <a:srgbClr val="FF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5897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27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374" y="2780928"/>
            <a:ext cx="8451251" cy="1872208"/>
          </a:xfrm>
          <a:prstGeom prst="rect">
            <a:avLst/>
          </a:prstGeom>
        </p:spPr>
      </p:pic>
      <p:sp>
        <p:nvSpPr>
          <p:cNvPr id="8" name="덧셈 기호 7"/>
          <p:cNvSpPr/>
          <p:nvPr/>
        </p:nvSpPr>
        <p:spPr>
          <a:xfrm rot="2700000">
            <a:off x="687183" y="-283159"/>
            <a:ext cx="7769635" cy="7424318"/>
          </a:xfrm>
          <a:prstGeom prst="mathPlus">
            <a:avLst>
              <a:gd name="adj1" fmla="val 17150"/>
            </a:avLst>
          </a:prstGeom>
          <a:solidFill>
            <a:srgbClr val="FF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13537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28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708" y="1610662"/>
            <a:ext cx="5256584" cy="5110813"/>
          </a:xfrm>
          <a:prstGeom prst="rect">
            <a:avLst/>
          </a:prstGeom>
        </p:spPr>
      </p:pic>
      <p:sp>
        <p:nvSpPr>
          <p:cNvPr id="10" name="덧셈 기호 9"/>
          <p:cNvSpPr/>
          <p:nvPr/>
        </p:nvSpPr>
        <p:spPr>
          <a:xfrm rot="2700000">
            <a:off x="687183" y="-283159"/>
            <a:ext cx="7769635" cy="7424318"/>
          </a:xfrm>
          <a:prstGeom prst="mathPlus">
            <a:avLst>
              <a:gd name="adj1" fmla="val 17150"/>
            </a:avLst>
          </a:prstGeom>
          <a:solidFill>
            <a:srgbClr val="FF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69876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29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57" y="1727775"/>
            <a:ext cx="7671885" cy="49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9842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30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908" y="1559961"/>
            <a:ext cx="6760183" cy="5167234"/>
          </a:xfrm>
          <a:prstGeom prst="rect">
            <a:avLst/>
          </a:prstGeom>
        </p:spPr>
      </p:pic>
      <p:sp>
        <p:nvSpPr>
          <p:cNvPr id="10" name="덧셈 기호 9"/>
          <p:cNvSpPr/>
          <p:nvPr/>
        </p:nvSpPr>
        <p:spPr>
          <a:xfrm rot="2700000">
            <a:off x="687183" y="-283159"/>
            <a:ext cx="7769635" cy="7424318"/>
          </a:xfrm>
          <a:prstGeom prst="mathPlus">
            <a:avLst>
              <a:gd name="adj1" fmla="val 17150"/>
            </a:avLst>
          </a:prstGeom>
          <a:solidFill>
            <a:srgbClr val="FF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36801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31</a:t>
            </a:fld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840" y="1455813"/>
            <a:ext cx="5554279" cy="539874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1653981"/>
            <a:ext cx="3960440" cy="187599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15616" y="4005064"/>
            <a:ext cx="43818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>
                <a:latin typeface="+mn-ea"/>
              </a:rPr>
              <a:t>캠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녹색 원 부분</a:t>
            </a:r>
            <a:r>
              <a:rPr lang="en-US" altLang="ko-KR" sz="1200" dirty="0">
                <a:latin typeface="+mn-ea"/>
              </a:rPr>
              <a:t>)</a:t>
            </a:r>
            <a:r>
              <a:rPr lang="ko-KR" altLang="en-US" sz="1200" dirty="0">
                <a:latin typeface="+mn-ea"/>
              </a:rPr>
              <a:t>이 그림에서 보는 바와 같이 같은 방향으로 정렬된 상태에서 다리가 장착 되어야 함</a:t>
            </a:r>
            <a:endParaRPr lang="en-US" altLang="ko-KR" sz="1200" dirty="0">
              <a:latin typeface="+mn-ea"/>
            </a:endParaRPr>
          </a:p>
          <a:p>
            <a:pPr algn="ctr"/>
            <a:endParaRPr lang="en-US" altLang="ko-KR" sz="1200" dirty="0">
              <a:latin typeface="+mn-ea"/>
            </a:endParaRPr>
          </a:p>
          <a:p>
            <a:pPr algn="ctr"/>
            <a:r>
              <a:rPr lang="ko-KR" altLang="en-US" sz="1200" dirty="0">
                <a:latin typeface="+mn-ea"/>
              </a:rPr>
              <a:t>만약 축이 어긋나 있다면 모터를 손으로 돌려가면서 두 개의 캠이 같은 방향이 되도록 맞춘 후 조립을 진행해야 함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53744"/>
            <a:ext cx="435956" cy="511410"/>
          </a:xfrm>
          <a:prstGeom prst="rect">
            <a:avLst/>
          </a:prstGeom>
        </p:spPr>
      </p:pic>
      <p:sp>
        <p:nvSpPr>
          <p:cNvPr id="16" name="덧셈 기호 15"/>
          <p:cNvSpPr/>
          <p:nvPr/>
        </p:nvSpPr>
        <p:spPr>
          <a:xfrm rot="2700000">
            <a:off x="1847022" y="3242542"/>
            <a:ext cx="2919040" cy="2789306"/>
          </a:xfrm>
          <a:prstGeom prst="mathPlus">
            <a:avLst>
              <a:gd name="adj1" fmla="val 17150"/>
            </a:avLst>
          </a:prstGeom>
          <a:solidFill>
            <a:srgbClr val="FF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덧셈 기호 16"/>
          <p:cNvSpPr/>
          <p:nvPr/>
        </p:nvSpPr>
        <p:spPr>
          <a:xfrm rot="2700000">
            <a:off x="4338597" y="4470501"/>
            <a:ext cx="2919040" cy="2789306"/>
          </a:xfrm>
          <a:prstGeom prst="mathPlus">
            <a:avLst>
              <a:gd name="adj1" fmla="val 17150"/>
            </a:avLst>
          </a:prstGeom>
          <a:solidFill>
            <a:srgbClr val="FF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16639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32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00" y="2577834"/>
            <a:ext cx="7800000" cy="20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934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33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828" y="1606781"/>
            <a:ext cx="6492343" cy="52292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5" y="3339739"/>
            <a:ext cx="432048" cy="45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7494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34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17" y="2688254"/>
            <a:ext cx="7711566" cy="187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5300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35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7291" y="1610094"/>
            <a:ext cx="5709417" cy="5247906"/>
          </a:xfrm>
          <a:prstGeom prst="rect">
            <a:avLst/>
          </a:prstGeom>
        </p:spPr>
      </p:pic>
      <p:graphicFrame>
        <p:nvGraphicFramePr>
          <p:cNvPr id="2" name="개체 1"/>
          <p:cNvGraphicFramePr>
            <a:graphicFrameLocks noChangeAspect="1"/>
          </p:cNvGraphicFramePr>
          <p:nvPr/>
        </p:nvGraphicFramePr>
        <p:xfrm>
          <a:off x="1429259" y="3429000"/>
          <a:ext cx="576064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875880" imgH="875880" progId="Photoshop.Image.13">
                  <p:embed/>
                </p:oleObj>
              </mc:Choice>
              <mc:Fallback>
                <p:oleObj name="Image" r:id="rId4" imgW="875880" imgH="875880" progId="Photoshop.Image.13">
                  <p:embed/>
                  <p:pic>
                    <p:nvPicPr>
                      <p:cNvPr id="2" name="개체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29259" y="3429000"/>
                        <a:ext cx="576064" cy="5760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48282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36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38" y="2582596"/>
            <a:ext cx="7809524" cy="20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1215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37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1602154"/>
            <a:ext cx="6192688" cy="525584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2060848"/>
            <a:ext cx="1193001" cy="67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0845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38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756" y="2649697"/>
            <a:ext cx="7866487" cy="195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2115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39</a:t>
            </a:fld>
            <a:endParaRPr lang="ko-KR" altLang="en-US"/>
          </a:p>
        </p:txBody>
      </p:sp>
      <p:graphicFrame>
        <p:nvGraphicFramePr>
          <p:cNvPr id="5" name="개체 4"/>
          <p:cNvGraphicFramePr>
            <a:graphicFrameLocks noChangeAspect="1"/>
          </p:cNvGraphicFramePr>
          <p:nvPr/>
        </p:nvGraphicFramePr>
        <p:xfrm>
          <a:off x="1115616" y="2204864"/>
          <a:ext cx="478690" cy="4866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761760" imgH="774360" progId="Photoshop.Image.13">
                  <p:embed/>
                </p:oleObj>
              </mc:Choice>
              <mc:Fallback>
                <p:oleObj name="Image" r:id="rId3" imgW="761760" imgH="774360" progId="Photoshop.Image.13">
                  <p:embed/>
                  <p:pic>
                    <p:nvPicPr>
                      <p:cNvPr id="5" name="개체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5616" y="2204864"/>
                        <a:ext cx="478690" cy="4866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2800" y="1622993"/>
            <a:ext cx="5778400" cy="523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5959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40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653141"/>
            <a:ext cx="7205192" cy="509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5107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365304" y="5840537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41</a:t>
            </a:fld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664" y="2266037"/>
            <a:ext cx="8316597" cy="407615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1936" y="2266037"/>
            <a:ext cx="498021" cy="58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054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365304" y="5840537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42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648" y="1879356"/>
            <a:ext cx="6783025" cy="497864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922" y="3578792"/>
            <a:ext cx="576710" cy="54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4298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ANTI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365304" y="5840537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43</a:t>
            </a:fld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95" y="1603963"/>
            <a:ext cx="8913410" cy="52292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502" y="1844823"/>
            <a:ext cx="562490" cy="528399"/>
          </a:xfrm>
          <a:prstGeom prst="rect">
            <a:avLst/>
          </a:prstGeom>
        </p:spPr>
      </p:pic>
      <p:sp>
        <p:nvSpPr>
          <p:cNvPr id="10" name="덧셈 기호 9"/>
          <p:cNvSpPr/>
          <p:nvPr/>
        </p:nvSpPr>
        <p:spPr>
          <a:xfrm rot="2700000">
            <a:off x="687183" y="-283159"/>
            <a:ext cx="7769635" cy="7424318"/>
          </a:xfrm>
          <a:prstGeom prst="mathPlus">
            <a:avLst>
              <a:gd name="adj1" fmla="val 17150"/>
            </a:avLst>
          </a:prstGeom>
          <a:solidFill>
            <a:srgbClr val="FF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18396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로봇 개미 만들기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13.1] </a:t>
            </a:r>
            <a:r>
              <a:rPr lang="ko-KR" altLang="en-US" dirty="0"/>
              <a:t>장애물 피하기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365304" y="5840537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44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950370" y="1700808"/>
            <a:ext cx="7243259" cy="501237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프로젝트 이름</a:t>
            </a:r>
            <a:r>
              <a:rPr lang="en-US" altLang="ko-KR"/>
              <a:t>: example13.1        </a:t>
            </a:r>
            <a:r>
              <a:rPr lang="ko-KR" altLang="en-US" dirty="0"/>
              <a:t>프로그램 이름</a:t>
            </a:r>
            <a:r>
              <a:rPr lang="en-US" altLang="ko-KR" dirty="0"/>
              <a:t>: </a:t>
            </a:r>
            <a:r>
              <a:rPr lang="en-US" altLang="ko-KR" dirty="0" err="1"/>
              <a:t>ObstacleAvoid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70562"/>
            <a:ext cx="8257143" cy="29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046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대장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2072</TotalTime>
  <Words>758</Words>
  <Application>Microsoft Office PowerPoint</Application>
  <PresentationFormat>화면 슬라이드 쇼(4:3)</PresentationFormat>
  <Paragraphs>219</Paragraphs>
  <Slides>44</Slides>
  <Notes>44</Notes>
  <HiddenSlides>0</HiddenSlides>
  <MMClips>0</MMClips>
  <ScaleCrop>false</ScaleCrop>
  <HeadingPairs>
    <vt:vector size="8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44</vt:i4>
      </vt:variant>
    </vt:vector>
  </HeadingPairs>
  <TitlesOfParts>
    <vt:vector size="56" baseType="lpstr">
      <vt:lpstr>HY견명조</vt:lpstr>
      <vt:lpstr>YD2002</vt:lpstr>
      <vt:lpstr>나눔스퀘어 네오 Heavy</vt:lpstr>
      <vt:lpstr>나눔스퀘어 네오 Regular</vt:lpstr>
      <vt:lpstr>나눔스퀘어 네오 Light</vt:lpstr>
      <vt:lpstr>맑은 고딕</vt:lpstr>
      <vt:lpstr>휴먼편지체</vt:lpstr>
      <vt:lpstr>메이플스토리</vt:lpstr>
      <vt:lpstr>Arial</vt:lpstr>
      <vt:lpstr>HY수평선B</vt:lpstr>
      <vt:lpstr>Office 테마</vt:lpstr>
      <vt:lpstr>Image</vt:lpstr>
      <vt:lpstr>PowerPoint 프레젠테이션</vt:lpstr>
      <vt:lpstr>13 로봇 개미</vt:lpstr>
      <vt:lpstr>1. EV3 부품 알아보기</vt:lpstr>
      <vt:lpstr>1. EV3 부품 알아보기</vt:lpstr>
      <vt:lpstr>1. EV3 부품 알아보기</vt:lpstr>
      <vt:lpstr>1. EV3 부품 알아보기</vt:lpstr>
      <vt:lpstr>1. EV3 부품 알아보기</vt:lpstr>
      <vt:lpstr>1. EV3 부품 알아보기</vt:lpstr>
      <vt:lpstr>1. EV3 부품 알아보기</vt:lpstr>
      <vt:lpstr>13 로봇 개미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  <vt:lpstr>2. 로봇 개미 만들기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Sangwook Lee</dc:creator>
  <cp:lastModifiedBy>user</cp:lastModifiedBy>
  <cp:revision>71</cp:revision>
  <dcterms:created xsi:type="dcterms:W3CDTF">2020-11-27T06:00:28Z</dcterms:created>
  <dcterms:modified xsi:type="dcterms:W3CDTF">2024-07-20T05:52:26Z</dcterms:modified>
</cp:coreProperties>
</file>